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3197" autoAdjust="0"/>
  </p:normalViewPr>
  <p:slideViewPr>
    <p:cSldViewPr>
      <p:cViewPr varScale="1">
        <p:scale>
          <a:sx n="35" d="100"/>
          <a:sy n="35" d="100"/>
        </p:scale>
        <p:origin x="883" y="29"/>
      </p:cViewPr>
      <p:guideLst>
        <p:guide orient="horz" pos="2880"/>
        <p:guide pos="2160"/>
      </p:guideLst>
    </p:cSldViewPr>
  </p:slideViewPr>
  <p:notesTextViewPr>
    <p:cViewPr>
      <p:scale>
        <a:sx n="100" d="100"/>
        <a:sy n="100" d="100"/>
      </p:scale>
      <p:origin x="0" y="0"/>
    </p:cViewPr>
  </p:notesTextViewPr>
  <p:notesViewPr>
    <p:cSldViewPr>
      <p:cViewPr>
        <p:scale>
          <a:sx n="75" d="100"/>
          <a:sy n="75" d="100"/>
        </p:scale>
        <p:origin x="76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9114" y="0"/>
            <a:ext cx="3066733" cy="468154"/>
          </a:xfrm>
          <a:prstGeom prst="rect">
            <a:avLst/>
          </a:prstGeom>
        </p:spPr>
        <p:txBody>
          <a:bodyPr vert="horz" lIns="93936" tIns="46968" rIns="93936" bIns="46968" rtlCol="0"/>
          <a:lstStyle>
            <a:lvl1pPr algn="r">
              <a:defRPr sz="1200"/>
            </a:lvl1pPr>
          </a:lstStyle>
          <a:p>
            <a:fld id="{56DE1F02-45F9-F742-85D9-07850F4CB0F3}" type="datetimeFigureOut">
              <a:rPr lang="en-US" smtClean="0"/>
              <a:t>12/19/2017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2754"/>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9114" y="8892754"/>
            <a:ext cx="3066733" cy="468154"/>
          </a:xfrm>
          <a:prstGeom prst="rect">
            <a:avLst/>
          </a:prstGeom>
        </p:spPr>
        <p:txBody>
          <a:bodyPr vert="horz" lIns="93936" tIns="46968" rIns="93936" bIns="46968" rtlCol="0" anchor="b"/>
          <a:lstStyle>
            <a:lvl1pPr algn="r">
              <a:defRPr sz="1200"/>
            </a:lvl1pPr>
          </a:lstStyle>
          <a:p>
            <a:fld id="{4713B9B1-DE55-FE4D-B907-DDC9AC714E03}" type="slidenum">
              <a:rPr lang="en-US" smtClean="0"/>
              <a:t>‹#›</a:t>
            </a:fld>
            <a:endParaRPr lang="en-US"/>
          </a:p>
        </p:txBody>
      </p:sp>
    </p:spTree>
    <p:extLst>
      <p:ext uri="{BB962C8B-B14F-4D97-AF65-F5344CB8AC3E}">
        <p14:creationId xmlns:p14="http://schemas.microsoft.com/office/powerpoint/2010/main" val="33938326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youtu.be/GfnBfHAcAgI"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6350" y="546100"/>
            <a:ext cx="4603750" cy="3452813"/>
          </a:xfrm>
        </p:spPr>
      </p:sp>
      <p:sp>
        <p:nvSpPr>
          <p:cNvPr id="3" name="Notes Placeholder 2"/>
          <p:cNvSpPr>
            <a:spLocks noGrp="1"/>
          </p:cNvSpPr>
          <p:nvPr>
            <p:ph type="body" idx="1"/>
          </p:nvPr>
        </p:nvSpPr>
        <p:spPr>
          <a:xfrm>
            <a:off x="707708" y="4057332"/>
            <a:ext cx="5661660" cy="5305743"/>
          </a:xfrm>
        </p:spPr>
        <p:txBody>
          <a:bodyPr/>
          <a:lstStyle/>
          <a:p>
            <a:r>
              <a:rPr lang="en-US" sz="1100" b="1" dirty="0"/>
              <a:t>Slide #1: Welcome and Introduction</a:t>
            </a:r>
          </a:p>
          <a:p>
            <a:endParaRPr lang="en-US" sz="1100" b="1" dirty="0"/>
          </a:p>
          <a:p>
            <a:r>
              <a:rPr lang="en-US" sz="1100" b="1" dirty="0"/>
              <a:t>Procedural Directions:</a:t>
            </a:r>
          </a:p>
          <a:p>
            <a:pPr marL="180939" indent="-180939">
              <a:buFont typeface="Arial" panose="020B0604020202020204" pitchFamily="34" charset="0"/>
              <a:buChar char="•"/>
            </a:pPr>
            <a:r>
              <a:rPr lang="en-US" sz="1100" dirty="0"/>
              <a:t>What you will need for this module: </a:t>
            </a:r>
          </a:p>
          <a:p>
            <a:pPr marL="663443" lvl="1" indent="-180939">
              <a:buFont typeface="Arial" panose="020B0604020202020204" pitchFamily="34" charset="0"/>
              <a:buChar char="•"/>
            </a:pPr>
            <a:r>
              <a:rPr lang="en-US" sz="1100" dirty="0"/>
              <a:t>Laptop computer (equipped with PowerPoint software)</a:t>
            </a:r>
          </a:p>
          <a:p>
            <a:pPr marL="663443" lvl="1" indent="-180939">
              <a:buFont typeface="Arial" panose="020B0604020202020204" pitchFamily="34" charset="0"/>
              <a:buChar char="•"/>
            </a:pPr>
            <a:r>
              <a:rPr lang="en-US" sz="1100" dirty="0"/>
              <a:t>Speakers that are able to project the video sound adequately</a:t>
            </a:r>
          </a:p>
          <a:p>
            <a:pPr marL="663443" lvl="1" indent="-180939">
              <a:buFont typeface="Arial" panose="020B0604020202020204" pitchFamily="34" charset="0"/>
              <a:buChar char="•"/>
            </a:pPr>
            <a:r>
              <a:rPr lang="en-US" sz="1100" dirty="0"/>
              <a:t>Projector </a:t>
            </a:r>
          </a:p>
          <a:p>
            <a:pPr marL="663443" lvl="1" indent="-180939">
              <a:buFont typeface="Arial" panose="020B0604020202020204" pitchFamily="34" charset="0"/>
              <a:buChar char="•"/>
            </a:pPr>
            <a:r>
              <a:rPr lang="en-US" sz="1100" dirty="0"/>
              <a:t>Memory stick with the </a:t>
            </a:r>
            <a:r>
              <a:rPr lang="en-US" sz="1100" i="1" dirty="0"/>
              <a:t>Implementing a Strategic Plan Dialogue Guide </a:t>
            </a:r>
            <a:r>
              <a:rPr lang="en-US" sz="1100" dirty="0"/>
              <a:t>(PowerPoint) presentation &amp; video (in case you can’t get on the internet)</a:t>
            </a:r>
          </a:p>
          <a:p>
            <a:pPr marL="663443" lvl="1" indent="-180939">
              <a:buFont typeface="Arial" panose="020B0604020202020204" pitchFamily="34" charset="0"/>
              <a:buChar char="•"/>
            </a:pPr>
            <a:r>
              <a:rPr lang="en-US" sz="1100" dirty="0"/>
              <a:t>White board or flip chart/easel, markers, paper, pens</a:t>
            </a:r>
          </a:p>
          <a:p>
            <a:pPr marL="663443" lvl="1" indent="-180939">
              <a:buFont typeface="Arial" panose="020B0604020202020204" pitchFamily="34" charset="0"/>
              <a:buChar char="•"/>
            </a:pPr>
            <a:r>
              <a:rPr lang="en-US" sz="1100" dirty="0"/>
              <a:t>Printed version of the </a:t>
            </a:r>
            <a:r>
              <a:rPr lang="en-US" sz="1100" i="1" dirty="0"/>
              <a:t>Implementing a Strategic Plan Dialogue Guide </a:t>
            </a:r>
            <a:r>
              <a:rPr lang="en-US" sz="1100" dirty="0"/>
              <a:t>speaker notes for your own use</a:t>
            </a:r>
          </a:p>
          <a:p>
            <a:pPr marL="663443" lvl="1" indent="-180939">
              <a:buFont typeface="Arial" panose="020B0604020202020204" pitchFamily="34" charset="0"/>
              <a:buChar char="•"/>
            </a:pPr>
            <a:r>
              <a:rPr lang="en-US" sz="1100" dirty="0"/>
              <a:t>Handout copies for participants (</a:t>
            </a:r>
            <a:r>
              <a:rPr lang="en-US" sz="1100" i="1" dirty="0"/>
              <a:t>Implementing a Strategic Plan Dialogue Guide, </a:t>
            </a:r>
            <a:r>
              <a:rPr lang="en-US" sz="1100" dirty="0"/>
              <a:t>2/page; FAQ; Resource List, and Evaluation forms)</a:t>
            </a:r>
          </a:p>
          <a:p>
            <a:pPr marL="663443" lvl="1" indent="-180939">
              <a:buFont typeface="Arial" panose="020B0604020202020204" pitchFamily="34" charset="0"/>
              <a:buChar char="•"/>
            </a:pPr>
            <a:r>
              <a:rPr lang="en-US" sz="1100" dirty="0"/>
              <a:t>Handout copies for optional activities: (Indiana Nonprofit Resource Network); and </a:t>
            </a:r>
            <a:r>
              <a:rPr lang="en-US" sz="1100" i="1" dirty="0"/>
              <a:t>Strategic Planning -Keeping Your Objectives SMART</a:t>
            </a:r>
            <a:r>
              <a:rPr lang="en-US" sz="1100" i="1" dirty="0">
                <a:solidFill>
                  <a:prstClr val="black"/>
                </a:solidFill>
              </a:rPr>
              <a:t> </a:t>
            </a:r>
            <a:r>
              <a:rPr lang="en-US" sz="1100" i="1" dirty="0"/>
              <a:t>Mission-Focused Board Agenda Template </a:t>
            </a:r>
          </a:p>
          <a:p>
            <a:pPr marL="180939" indent="-180939">
              <a:buFont typeface="Arial" panose="020B0604020202020204" pitchFamily="34" charset="0"/>
              <a:buChar char="•"/>
            </a:pPr>
            <a:r>
              <a:rPr lang="en-US" sz="1100" dirty="0"/>
              <a:t>You may want to plan 25 – 45+ minutes on your Board agenda (video 8 minutes), Dialogue Guide (10+ minutes ), FAQ &amp; Resource List (5 minutes), Evaluation (5 minutes).</a:t>
            </a:r>
          </a:p>
          <a:p>
            <a:pPr marL="663443" lvl="1" indent="-180939">
              <a:buFont typeface="Arial" panose="020B0604020202020204" pitchFamily="34" charset="0"/>
              <a:buChar char="•"/>
            </a:pPr>
            <a:endParaRPr lang="en-US" sz="1100" dirty="0"/>
          </a:p>
          <a:p>
            <a:r>
              <a:rPr lang="en-US" sz="1100" b="1" dirty="0"/>
              <a:t>Presenter Notes:</a:t>
            </a:r>
          </a:p>
          <a:p>
            <a:pPr marL="180939" indent="-180939">
              <a:buFont typeface="Arial" panose="020B0604020202020204" pitchFamily="34" charset="0"/>
              <a:buChar char="•"/>
            </a:pPr>
            <a:r>
              <a:rPr lang="en-US" sz="1100" dirty="0"/>
              <a:t>Hello and welcome to this professional development module on Implementing a Strategic Plan.</a:t>
            </a:r>
          </a:p>
          <a:p>
            <a:pPr marL="180939" indent="-180939">
              <a:buFont typeface="Arial" panose="020B0604020202020204" pitchFamily="34" charset="0"/>
              <a:buChar char="•"/>
            </a:pPr>
            <a:r>
              <a:rPr lang="en-US" sz="1100" dirty="0"/>
              <a:t>This is the third of three modules on Strategic Planning for Parent Centers. This module and the video associated with it addresses how to follow through once your Strategic Plan is developed. </a:t>
            </a:r>
          </a:p>
          <a:p>
            <a:pPr marL="180939" indent="-180939">
              <a:buFont typeface="Arial" panose="020B0604020202020204" pitchFamily="34" charset="0"/>
              <a:buChar char="•"/>
            </a:pPr>
            <a:r>
              <a:rPr lang="en-US" sz="1100" dirty="0"/>
              <a:t>We will first watch a short video that outlines this content.</a:t>
            </a:r>
          </a:p>
          <a:p>
            <a:pPr marL="180939" indent="-180939">
              <a:buFont typeface="Arial" panose="020B0604020202020204" pitchFamily="34" charset="0"/>
              <a:buChar char="•"/>
            </a:pPr>
            <a:r>
              <a:rPr lang="en-US" sz="1100" dirty="0"/>
              <a:t>Show the video: </a:t>
            </a:r>
            <a:r>
              <a:rPr lang="en-US" sz="1100" b="1" u="sng" dirty="0">
                <a:highlight>
                  <a:srgbClr val="FFFF00"/>
                </a:highlight>
                <a:hlinkClick r:id="rId3"/>
              </a:rPr>
              <a:t>https://youtu.be/GfnBfHAcAgI</a:t>
            </a:r>
            <a:endParaRPr lang="en-US" sz="1100" b="1" u="sng" dirty="0">
              <a:highlight>
                <a:srgbClr val="FFFF00"/>
              </a:highlight>
            </a:endParaRPr>
          </a:p>
          <a:p>
            <a:pPr marL="180939" indent="-180939">
              <a:buFont typeface="Arial" panose="020B0604020202020204" pitchFamily="34" charset="0"/>
              <a:buChar char="•"/>
            </a:pPr>
            <a:r>
              <a:rPr lang="en-US" sz="1100" dirty="0"/>
              <a:t>Show Slide #1. Let’s take a short time to discuss how the information from the video can be applied to our own organization.</a:t>
            </a:r>
          </a:p>
        </p:txBody>
      </p:sp>
      <p:sp>
        <p:nvSpPr>
          <p:cNvPr id="4" name="Slide Number Placeholder 3"/>
          <p:cNvSpPr>
            <a:spLocks noGrp="1"/>
          </p:cNvSpPr>
          <p:nvPr>
            <p:ph type="sldNum" sz="quarter" idx="10"/>
          </p:nvPr>
        </p:nvSpPr>
        <p:spPr/>
        <p:txBody>
          <a:bodyPr/>
          <a:lstStyle/>
          <a:p>
            <a:fld id="{4713B9B1-DE55-FE4D-B907-DDC9AC714E03}" type="slidenum">
              <a:rPr lang="en-US" smtClean="0"/>
              <a:t>1</a:t>
            </a:fld>
            <a:endParaRPr lang="en-US"/>
          </a:p>
        </p:txBody>
      </p:sp>
    </p:spTree>
    <p:extLst>
      <p:ext uri="{BB962C8B-B14F-4D97-AF65-F5344CB8AC3E}">
        <p14:creationId xmlns:p14="http://schemas.microsoft.com/office/powerpoint/2010/main" val="681545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 The Strategic Plan is a Tool for Staff and Board</a:t>
            </a:r>
          </a:p>
          <a:p>
            <a:endParaRPr lang="en-US" b="1" dirty="0"/>
          </a:p>
          <a:p>
            <a:r>
              <a:rPr lang="en-US" b="1" dirty="0"/>
              <a:t>Procedural Directions:</a:t>
            </a:r>
          </a:p>
          <a:p>
            <a:pPr marL="176131" indent="-176131">
              <a:buFont typeface="Arial" panose="020B0604020202020204" pitchFamily="34" charset="0"/>
              <a:buChar char="•"/>
            </a:pPr>
            <a:r>
              <a:rPr lang="en-US" dirty="0"/>
              <a:t>Show slide # 2</a:t>
            </a:r>
          </a:p>
          <a:p>
            <a:pPr marL="176131" indent="-176131">
              <a:buFont typeface="Arial" panose="020B0604020202020204" pitchFamily="34" charset="0"/>
              <a:buChar char="•"/>
            </a:pPr>
            <a:r>
              <a:rPr lang="en-US" dirty="0"/>
              <a:t>Read the presenter notes.</a:t>
            </a:r>
          </a:p>
          <a:p>
            <a:endParaRPr lang="en-US" b="1" dirty="0"/>
          </a:p>
          <a:p>
            <a:r>
              <a:rPr lang="en-US" b="1" dirty="0"/>
              <a:t>Presenter Notes: </a:t>
            </a:r>
          </a:p>
          <a:p>
            <a:pPr marL="176131" indent="-176131">
              <a:buFont typeface="Arial" panose="020B0604020202020204" pitchFamily="34" charset="0"/>
              <a:buChar char="•"/>
            </a:pPr>
            <a:r>
              <a:rPr lang="en-US" dirty="0"/>
              <a:t>Your Board and staff will spend a good deal of time and energy to develop a Strategic Plan to guide your organization over the next several years. Congratulations! It’s time to put that plan to work, and to make sure it doesn’t become just another binder on the shelf or item checked off your to-do list. </a:t>
            </a:r>
          </a:p>
          <a:p>
            <a:pPr marL="176131" indent="-176131">
              <a:buFont typeface="Arial" panose="020B0604020202020204" pitchFamily="34" charset="0"/>
              <a:buChar char="•"/>
            </a:pPr>
            <a:r>
              <a:rPr lang="en-US" dirty="0"/>
              <a:t>The Strategic Plan can now go to work helping your staff and Board members make decisions, plan activities, and monitor progress. </a:t>
            </a:r>
          </a:p>
          <a:p>
            <a:pPr marL="176131" indent="-176131">
              <a:buFont typeface="Arial" panose="020B0604020202020204" pitchFamily="34" charset="0"/>
              <a:buChar char="•"/>
            </a:pPr>
            <a:r>
              <a:rPr lang="en-US" dirty="0"/>
              <a:t>The first step is making sure that the Plan is distributed, discussed, and owned by all who have a role in bringing it to life. This includes all Board members, your organization’s senior managers, and staff. It might also be shared with key stakeholders, such as constituents/families served and your funders.</a:t>
            </a:r>
          </a:p>
          <a:p>
            <a:pPr marL="176131" indent="-176131">
              <a:buFont typeface="Arial" panose="020B0604020202020204" pitchFamily="34" charset="0"/>
              <a:buChar char="•"/>
            </a:pPr>
            <a:r>
              <a:rPr lang="en-US" b="1" i="1" dirty="0"/>
              <a:t>Discussion</a:t>
            </a:r>
            <a:r>
              <a:rPr lang="en-US" b="1" dirty="0"/>
              <a:t>: </a:t>
            </a:r>
            <a:r>
              <a:rPr lang="en-US" dirty="0"/>
              <a:t>How can your Strategic Plan empower the Board to build community support and awareness of the organization? </a:t>
            </a:r>
          </a:p>
        </p:txBody>
      </p:sp>
      <p:sp>
        <p:nvSpPr>
          <p:cNvPr id="4" name="Slide Number Placeholder 3"/>
          <p:cNvSpPr>
            <a:spLocks noGrp="1"/>
          </p:cNvSpPr>
          <p:nvPr>
            <p:ph type="sldNum" sz="quarter" idx="10"/>
          </p:nvPr>
        </p:nvSpPr>
        <p:spPr/>
        <p:txBody>
          <a:bodyPr/>
          <a:lstStyle/>
          <a:p>
            <a:fld id="{4713B9B1-DE55-FE4D-B907-DDC9AC714E03}" type="slidenum">
              <a:rPr lang="en-US" smtClean="0"/>
              <a:t>2</a:t>
            </a:fld>
            <a:endParaRPr lang="en-US"/>
          </a:p>
        </p:txBody>
      </p:sp>
    </p:spTree>
    <p:extLst>
      <p:ext uri="{BB962C8B-B14F-4D97-AF65-F5344CB8AC3E}">
        <p14:creationId xmlns:p14="http://schemas.microsoft.com/office/powerpoint/2010/main" val="1836316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Slide 3: Starting with Strategic Thinking</a:t>
            </a:r>
          </a:p>
          <a:p>
            <a:endParaRPr lang="en-US" sz="1100" b="1" dirty="0"/>
          </a:p>
          <a:p>
            <a:r>
              <a:rPr lang="en-US" sz="1100" b="1" dirty="0"/>
              <a:t>Procedural Directions:</a:t>
            </a:r>
          </a:p>
          <a:p>
            <a:endParaRPr lang="en-US" sz="1100" dirty="0"/>
          </a:p>
          <a:p>
            <a:pPr marL="176131" indent="-176131">
              <a:buFont typeface="Arial" panose="020B0604020202020204" pitchFamily="34" charset="0"/>
              <a:buChar char="•"/>
            </a:pPr>
            <a:r>
              <a:rPr lang="en-US" sz="1100" dirty="0"/>
              <a:t>Make sure participants have the following handout that will be used for this slide: </a:t>
            </a:r>
            <a:r>
              <a:rPr lang="en-US" i="1" dirty="0" smtClean="0"/>
              <a:t>Mission-Focused Board Agenda Template (</a:t>
            </a:r>
            <a:r>
              <a:rPr lang="en-US" dirty="0" smtClean="0"/>
              <a:t>The Indiana Nonprofit Resource Network) </a:t>
            </a:r>
            <a:endParaRPr lang="en-US" sz="1100" dirty="0"/>
          </a:p>
          <a:p>
            <a:pPr marL="176131" indent="-176131">
              <a:buFont typeface="Arial" panose="020B0604020202020204" pitchFamily="34" charset="0"/>
              <a:buChar char="•"/>
            </a:pPr>
            <a:r>
              <a:rPr lang="en-US" sz="1100" dirty="0"/>
              <a:t>Show slide #3</a:t>
            </a:r>
          </a:p>
          <a:p>
            <a:pPr marL="176131" indent="-176131">
              <a:buFont typeface="Arial" panose="020B0604020202020204" pitchFamily="34" charset="0"/>
              <a:buChar char="•"/>
            </a:pPr>
            <a:r>
              <a:rPr lang="en-US" sz="1100" dirty="0"/>
              <a:t>Read the presenter notes</a:t>
            </a:r>
          </a:p>
          <a:p>
            <a:pPr marL="176131" indent="-176131">
              <a:buFont typeface="Arial" panose="020B0604020202020204" pitchFamily="34" charset="0"/>
              <a:buChar char="•"/>
            </a:pPr>
            <a:endParaRPr lang="en-US" sz="1100" b="1" dirty="0"/>
          </a:p>
          <a:p>
            <a:r>
              <a:rPr lang="en-US" sz="1100" b="1" dirty="0"/>
              <a:t>Presenter Notes: </a:t>
            </a:r>
          </a:p>
          <a:p>
            <a:pPr marL="645812" lvl="1" indent="-176131">
              <a:buFont typeface="Arial" panose="020B0604020202020204" pitchFamily="34" charset="0"/>
              <a:buChar char="•"/>
            </a:pPr>
            <a:r>
              <a:rPr lang="en-US" sz="1100" dirty="0"/>
              <a:t>Your Strategic Plan can help make sure your Board maintains focus on the future and progress toward your goals. This </a:t>
            </a:r>
            <a:r>
              <a:rPr lang="en-US" sz="1100" i="1" dirty="0"/>
              <a:t>Mission-Focused Board Agenda Template,</a:t>
            </a:r>
            <a:r>
              <a:rPr lang="en-US" sz="1100" dirty="0"/>
              <a:t> developed by The Indiana Nonprofit Resource </a:t>
            </a:r>
            <a:r>
              <a:rPr lang="en-US" sz="1100" dirty="0" smtClean="0"/>
              <a:t>Network, </a:t>
            </a:r>
            <a:r>
              <a:rPr lang="en-US" sz="1100" dirty="0"/>
              <a:t>is one example of how you can construct a Board meeting agenda that includes discussion of your progress on goals. Items 4, 5, and 6 on this agenda: discussion items, action items, and next steps, can align with strategic goals. </a:t>
            </a:r>
          </a:p>
          <a:p>
            <a:pPr marL="645812" lvl="1" indent="-176131">
              <a:buFont typeface="Arial" panose="020B0604020202020204" pitchFamily="34" charset="0"/>
              <a:buChar char="•"/>
            </a:pPr>
            <a:r>
              <a:rPr lang="en-US" sz="1100" i="1" dirty="0"/>
              <a:t>Discussion: </a:t>
            </a:r>
            <a:r>
              <a:rPr lang="en-US" sz="1100" dirty="0"/>
              <a:t>How can you use your Strategic Plan to drive your Board agenda? What changes, if any, in your Board meeting agenda would help enable the Board to maintain a focus on strategic goals? How else can your Board use the Strategic plan in its’ work? </a:t>
            </a:r>
            <a:endParaRPr lang="en-US" dirty="0" smtClean="0"/>
          </a:p>
        </p:txBody>
      </p:sp>
      <p:sp>
        <p:nvSpPr>
          <p:cNvPr id="4" name="Slide Number Placeholder 3"/>
          <p:cNvSpPr>
            <a:spLocks noGrp="1"/>
          </p:cNvSpPr>
          <p:nvPr>
            <p:ph type="sldNum" sz="quarter" idx="10"/>
          </p:nvPr>
        </p:nvSpPr>
        <p:spPr/>
        <p:txBody>
          <a:bodyPr/>
          <a:lstStyle/>
          <a:p>
            <a:fld id="{4713B9B1-DE55-FE4D-B907-DDC9AC714E03}" type="slidenum">
              <a:rPr lang="en-US" smtClean="0"/>
              <a:t>3</a:t>
            </a:fld>
            <a:endParaRPr lang="en-US"/>
          </a:p>
        </p:txBody>
      </p:sp>
    </p:spTree>
    <p:extLst>
      <p:ext uri="{BB962C8B-B14F-4D97-AF65-F5344CB8AC3E}">
        <p14:creationId xmlns:p14="http://schemas.microsoft.com/office/powerpoint/2010/main" val="3957945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7708" y="4447461"/>
            <a:ext cx="5661660" cy="4603512"/>
          </a:xfrm>
        </p:spPr>
        <p:txBody>
          <a:bodyPr/>
          <a:lstStyle/>
          <a:p>
            <a:r>
              <a:rPr lang="en-US" sz="1000" b="1" dirty="0"/>
              <a:t>Slide 4: Using the Strategic Plan for Accountability</a:t>
            </a:r>
          </a:p>
          <a:p>
            <a:endParaRPr lang="en-US" sz="800" b="1" dirty="0"/>
          </a:p>
          <a:p>
            <a:r>
              <a:rPr lang="en-US" sz="1000" b="1" dirty="0"/>
              <a:t>Procedural Directions:</a:t>
            </a:r>
          </a:p>
          <a:p>
            <a:pPr marL="176131" indent="-176131">
              <a:buFont typeface="Arial" panose="020B0604020202020204" pitchFamily="34" charset="0"/>
              <a:buChar char="•"/>
            </a:pPr>
            <a:r>
              <a:rPr lang="en-US" sz="1000" dirty="0"/>
              <a:t>Show slide #4</a:t>
            </a:r>
          </a:p>
          <a:p>
            <a:pPr marL="176131" indent="-176131">
              <a:buFont typeface="Arial" panose="020B0604020202020204" pitchFamily="34" charset="0"/>
              <a:buChar char="•"/>
            </a:pPr>
            <a:r>
              <a:rPr lang="en-US" sz="1000" dirty="0"/>
              <a:t>Read the presenter notes.</a:t>
            </a:r>
          </a:p>
          <a:p>
            <a:pPr marL="176131" indent="-176131">
              <a:buFont typeface="Arial" panose="020B0604020202020204" pitchFamily="34" charset="0"/>
              <a:buChar char="•"/>
            </a:pPr>
            <a:r>
              <a:rPr lang="en-US" sz="1000" dirty="0"/>
              <a:t>Optional Activity – Have copies of </a:t>
            </a:r>
            <a:r>
              <a:rPr lang="en-US" sz="1000" i="1" dirty="0"/>
              <a:t>Keeping Your Objectives SMART. </a:t>
            </a:r>
            <a:r>
              <a:rPr lang="en-US" sz="1000" dirty="0"/>
              <a:t>At the end of this slide, if time permits, ask the participants to give examples of individual Board member or Committee SMART goals that align with the Strategic Plan. </a:t>
            </a:r>
          </a:p>
          <a:p>
            <a:endParaRPr lang="en-US" sz="800" b="1" dirty="0"/>
          </a:p>
          <a:p>
            <a:r>
              <a:rPr lang="en-US" sz="1000" b="1" dirty="0"/>
              <a:t>Presenter Notes: </a:t>
            </a:r>
          </a:p>
          <a:p>
            <a:pPr marL="176131" indent="-176131">
              <a:buFont typeface="Arial" panose="020B0604020202020204" pitchFamily="34" charset="0"/>
              <a:buChar char="•"/>
            </a:pPr>
            <a:r>
              <a:rPr lang="en-US" sz="1000" dirty="0"/>
              <a:t>While the Board does not evaluate staff performance directly, it is important to understand how the Strategic Plan can enhance the performance of the organization when it is communicated clearly, and when the work of teams and individuals align with the plan.</a:t>
            </a:r>
          </a:p>
          <a:p>
            <a:pPr marL="176131" indent="-176131">
              <a:buFont typeface="Arial" panose="020B0604020202020204" pitchFamily="34" charset="0"/>
              <a:buChar char="•"/>
            </a:pPr>
            <a:r>
              <a:rPr lang="en-US" sz="1000" dirty="0"/>
              <a:t>When the Board evaluates the Executive Director, the Strategic Plan can provide clear criteria for determining whether the Executive Director is on-track and where mid-course corrections are needed.</a:t>
            </a:r>
          </a:p>
          <a:p>
            <a:pPr marL="176131" indent="-176131">
              <a:buFont typeface="Arial" panose="020B0604020202020204" pitchFamily="34" charset="0"/>
              <a:buChar char="•"/>
            </a:pPr>
            <a:r>
              <a:rPr lang="en-US" sz="1000" dirty="0"/>
              <a:t>Similarly, when working with the staff, the Executive Director and senior management team use the Strategic Plan to improve the management process and maximize the effectiveness of the members of individual teams. Managers help team members understand the individual roles they play and how their jobs contribute to success. The Strategic Plan can help all staff assess and prioritize efforts and be sure that work is focused on what is important.</a:t>
            </a:r>
          </a:p>
          <a:p>
            <a:pPr marL="176131" indent="-176131">
              <a:buFont typeface="Arial" panose="020B0604020202020204" pitchFamily="34" charset="0"/>
              <a:buChar char="•"/>
            </a:pPr>
            <a:r>
              <a:rPr lang="en-US" sz="1000" dirty="0"/>
              <a:t> The "Activity Trap" is when we get so busy doing things that we forget to ask whether what we're doing are the right things. The Strategic Plan can help avoid this trap. </a:t>
            </a:r>
          </a:p>
          <a:p>
            <a:pPr marL="176131" indent="-176131">
              <a:buFont typeface="Arial" panose="020B0604020202020204" pitchFamily="34" charset="0"/>
              <a:buChar char="•"/>
            </a:pPr>
            <a:r>
              <a:rPr lang="en-US" sz="1000" dirty="0"/>
              <a:t>The S.M.A.R.T. method is one way to put the Strategic plan into action. This is relevant for staff, but also for the Board in planning its work.: </a:t>
            </a:r>
          </a:p>
          <a:p>
            <a:pPr marL="645812" lvl="1" indent="-176131">
              <a:buFont typeface="Arial" panose="020B0604020202020204" pitchFamily="34" charset="0"/>
              <a:buChar char="•"/>
            </a:pPr>
            <a:r>
              <a:rPr lang="en-US" sz="1000" dirty="0"/>
              <a:t>Specific (and strategic): Linked to position, team goals/mission, and strategic plan. Answers the question—Who? and What? </a:t>
            </a:r>
          </a:p>
          <a:p>
            <a:pPr marL="645812" lvl="1" indent="-176131">
              <a:buFont typeface="Arial" panose="020B0604020202020204" pitchFamily="34" charset="0"/>
              <a:buChar char="•"/>
            </a:pPr>
            <a:r>
              <a:rPr lang="en-US" sz="1000" dirty="0"/>
              <a:t>Measurable: The success toward meeting the goal can be measured. Answers the question—How? </a:t>
            </a:r>
          </a:p>
          <a:p>
            <a:pPr marL="645812" lvl="1" indent="-176131">
              <a:buFont typeface="Arial" panose="020B0604020202020204" pitchFamily="34" charset="0"/>
              <a:buChar char="•"/>
            </a:pPr>
            <a:endParaRPr lang="en-US" sz="1000" dirty="0"/>
          </a:p>
          <a:p>
            <a:pPr marL="645812" lvl="1" indent="-176131">
              <a:buFont typeface="Arial" panose="020B0604020202020204" pitchFamily="34" charset="0"/>
              <a:buChar char="•"/>
            </a:pPr>
            <a:r>
              <a:rPr lang="en-US" sz="1000" dirty="0"/>
              <a:t>Attainable: Goals are realistic and can be achieved in a specific amount of time and are reasonable. </a:t>
            </a:r>
          </a:p>
          <a:p>
            <a:pPr marL="645812" lvl="1" indent="-176131">
              <a:buFont typeface="Arial" panose="020B0604020202020204" pitchFamily="34" charset="0"/>
              <a:buChar char="•"/>
            </a:pPr>
            <a:r>
              <a:rPr lang="en-US" sz="1000" dirty="0"/>
              <a:t>Relevant (results oriented): The goals are aligned with strategic objectives and focus in one defined area; include the expected result. </a:t>
            </a:r>
          </a:p>
          <a:p>
            <a:pPr marL="645812" lvl="1" indent="-176131">
              <a:buFont typeface="Arial" panose="020B0604020202020204" pitchFamily="34" charset="0"/>
              <a:buChar char="•"/>
            </a:pPr>
            <a:r>
              <a:rPr lang="en-US" sz="1000" dirty="0"/>
              <a:t>Time framed: Goals have a clearly defined time-frame including a target or deadline date.</a:t>
            </a:r>
          </a:p>
          <a:p>
            <a:pPr marL="645812" lvl="1" indent="-176131">
              <a:buFont typeface="Arial" panose="020B0604020202020204" pitchFamily="34" charset="0"/>
              <a:buChar char="•"/>
            </a:pPr>
            <a:r>
              <a:rPr lang="en-US" sz="1000" dirty="0"/>
              <a:t>Here are some examples of SMART Goals:</a:t>
            </a:r>
          </a:p>
          <a:p>
            <a:pPr marL="1115494" lvl="2" indent="-176131">
              <a:buFont typeface="Arial" panose="020B0604020202020204" pitchFamily="34" charset="0"/>
              <a:buChar char="•"/>
            </a:pPr>
            <a:r>
              <a:rPr lang="en-US" sz="1000" i="1" dirty="0"/>
              <a:t>"The Education department will develop a new half-hour outreach presentation on school discipline, including a written trainer’s guide, by August 2018.“</a:t>
            </a:r>
          </a:p>
          <a:p>
            <a:pPr marL="1115494" lvl="2" indent="-176131">
              <a:buFont typeface="Arial" panose="020B0604020202020204" pitchFamily="34" charset="0"/>
              <a:buChar char="•"/>
            </a:pPr>
            <a:r>
              <a:rPr lang="en-US" sz="1000" i="1" dirty="0"/>
              <a:t>"The Board Fundraising Committee will develop a system of tiered giving circles for major donors, and create a written brochure describing the giving circles by December 2018." </a:t>
            </a:r>
          </a:p>
          <a:p>
            <a:pPr marL="1115494" lvl="2" indent="-176131">
              <a:buFont typeface="Arial" panose="020B0604020202020204" pitchFamily="34" charset="0"/>
              <a:buChar char="•"/>
            </a:pPr>
            <a:r>
              <a:rPr lang="en-US" sz="1000" i="1" dirty="0"/>
              <a:t>"The volunteer coordinator will recruit and train 20 new volunteer advocates s by conducting outreach at a minimum of five community events and offering two mentor trainings in April and September of 2018.”</a:t>
            </a:r>
          </a:p>
          <a:p>
            <a:pPr marL="1115494" lvl="2" indent="-176131">
              <a:buFont typeface="Arial" panose="020B0604020202020204" pitchFamily="34" charset="0"/>
              <a:buChar char="•"/>
            </a:pPr>
            <a:endParaRPr lang="en-US" sz="800" dirty="0"/>
          </a:p>
          <a:p>
            <a:r>
              <a:rPr lang="en-US" sz="1100" b="1" dirty="0"/>
              <a:t>Optional Activity:</a:t>
            </a:r>
          </a:p>
          <a:p>
            <a:pPr marL="176131" indent="-176131">
              <a:buFont typeface="Arial" panose="020B0604020202020204" pitchFamily="34" charset="0"/>
              <a:buChar char="•"/>
            </a:pPr>
            <a:r>
              <a:rPr lang="en-US" sz="1100" dirty="0"/>
              <a:t>Use HO “</a:t>
            </a:r>
            <a:r>
              <a:rPr lang="en-US" sz="1100" i="1" dirty="0"/>
              <a:t>Strategic Planning </a:t>
            </a:r>
            <a:r>
              <a:rPr lang="en-US" sz="1100" dirty="0"/>
              <a:t>-</a:t>
            </a:r>
            <a:r>
              <a:rPr lang="en-US" sz="1100" i="1" dirty="0"/>
              <a:t>Keeping Your Objectives SMART</a:t>
            </a:r>
            <a:r>
              <a:rPr lang="en-US" sz="1100" dirty="0"/>
              <a:t>” to generate possible objectives for your organization’s Strategic Plan.</a:t>
            </a:r>
          </a:p>
        </p:txBody>
      </p:sp>
      <p:sp>
        <p:nvSpPr>
          <p:cNvPr id="4" name="Slide Number Placeholder 3"/>
          <p:cNvSpPr>
            <a:spLocks noGrp="1"/>
          </p:cNvSpPr>
          <p:nvPr>
            <p:ph type="sldNum" sz="quarter" idx="10"/>
          </p:nvPr>
        </p:nvSpPr>
        <p:spPr/>
        <p:txBody>
          <a:bodyPr/>
          <a:lstStyle/>
          <a:p>
            <a:fld id="{4713B9B1-DE55-FE4D-B907-DDC9AC714E03}" type="slidenum">
              <a:rPr lang="en-US" smtClean="0"/>
              <a:t>4</a:t>
            </a:fld>
            <a:endParaRPr lang="en-US"/>
          </a:p>
        </p:txBody>
      </p:sp>
    </p:spTree>
    <p:extLst>
      <p:ext uri="{BB962C8B-B14F-4D97-AF65-F5344CB8AC3E}">
        <p14:creationId xmlns:p14="http://schemas.microsoft.com/office/powerpoint/2010/main" val="3397224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#5: Wrap Up &amp; Module Credits</a:t>
            </a:r>
          </a:p>
          <a:p>
            <a:endParaRPr lang="en-US" dirty="0"/>
          </a:p>
          <a:p>
            <a:r>
              <a:rPr lang="en-US" b="1" dirty="0"/>
              <a:t>Procedural Directions:</a:t>
            </a:r>
          </a:p>
          <a:p>
            <a:pPr marL="180939" indent="-180939">
              <a:buFont typeface="Arial" panose="020B0604020202020204" pitchFamily="34" charset="0"/>
              <a:buChar char="•"/>
            </a:pPr>
            <a:r>
              <a:rPr lang="en-US" dirty="0"/>
              <a:t>Hand out the FAQ, Resource List, and Evaluation for this part.</a:t>
            </a:r>
          </a:p>
          <a:p>
            <a:pPr marL="180939" indent="-180939">
              <a:buFont typeface="Arial" panose="020B0604020202020204" pitchFamily="34" charset="0"/>
              <a:buChar char="•"/>
            </a:pPr>
            <a:r>
              <a:rPr lang="en-US" dirty="0"/>
              <a:t>If time permits, you can review the FAQ. You can also select 1-2 resources from the Resource List that speak to you and provide copies of them for additional discussion.</a:t>
            </a:r>
          </a:p>
          <a:p>
            <a:pPr marL="180939" indent="-180939">
              <a:buFont typeface="Arial" panose="020B0604020202020204" pitchFamily="34" charset="0"/>
              <a:buChar char="•"/>
            </a:pPr>
            <a:r>
              <a:rPr lang="en-US" dirty="0"/>
              <a:t>Show slide #5.</a:t>
            </a:r>
          </a:p>
          <a:p>
            <a:pPr marL="180939" indent="-180939">
              <a:buFont typeface="Arial" panose="020B0604020202020204" pitchFamily="34" charset="0"/>
              <a:buChar char="•"/>
            </a:pPr>
            <a:r>
              <a:rPr lang="en-US" dirty="0"/>
              <a:t>Read Presenter Notes</a:t>
            </a:r>
          </a:p>
          <a:p>
            <a:endParaRPr lang="en-US" dirty="0"/>
          </a:p>
          <a:p>
            <a:r>
              <a:rPr lang="en-US" b="1" dirty="0"/>
              <a:t>Presenter Notes:</a:t>
            </a:r>
          </a:p>
          <a:p>
            <a:pPr marL="180939" indent="-180939">
              <a:buFont typeface="Arial" panose="020B0604020202020204" pitchFamily="34" charset="0"/>
              <a:buChar char="•"/>
            </a:pPr>
            <a:r>
              <a:rPr lang="en-US" dirty="0"/>
              <a:t>You have in the materials for this </a:t>
            </a:r>
            <a:r>
              <a:rPr lang="en-US"/>
              <a:t>module </a:t>
            </a:r>
            <a:r>
              <a:rPr lang="en-US" smtClean="0"/>
              <a:t>an </a:t>
            </a:r>
            <a:r>
              <a:rPr lang="en-US" dirty="0"/>
              <a:t>FAQ sheet and a Resource list. These are intended as a “take home” for you of key points and important supplementary materials to review at your leisure. </a:t>
            </a:r>
          </a:p>
          <a:p>
            <a:pPr marL="180939" indent="-180939">
              <a:buFont typeface="Arial" panose="020B0604020202020204" pitchFamily="34" charset="0"/>
              <a:buChar char="•"/>
            </a:pPr>
            <a:r>
              <a:rPr lang="en-US" dirty="0"/>
              <a:t>The materials for these modules were developed by a Development Team and by the 6 Regional Parent TA Centers and the National Center for Parent Information and Referral. There are 6 Tool Kits with 18 videos available for Boards.</a:t>
            </a:r>
          </a:p>
          <a:p>
            <a:pPr marL="180939" indent="-180939">
              <a:buFont typeface="Arial" panose="020B0604020202020204" pitchFamily="34" charset="0"/>
              <a:buChar char="•"/>
            </a:pPr>
            <a:r>
              <a:rPr lang="en-US" dirty="0"/>
              <a:t>Please complete the evaluation form. The developers are very interested in your evaluation of these resources. </a:t>
            </a:r>
          </a:p>
        </p:txBody>
      </p:sp>
      <p:sp>
        <p:nvSpPr>
          <p:cNvPr id="4" name="Slide Number Placeholder 3"/>
          <p:cNvSpPr>
            <a:spLocks noGrp="1"/>
          </p:cNvSpPr>
          <p:nvPr>
            <p:ph type="sldNum" sz="quarter" idx="10"/>
          </p:nvPr>
        </p:nvSpPr>
        <p:spPr/>
        <p:txBody>
          <a:bodyPr/>
          <a:lstStyle/>
          <a:p>
            <a:fld id="{4713B9B1-DE55-FE4D-B907-DDC9AC714E03}" type="slidenum">
              <a:rPr lang="en-US" smtClean="0"/>
              <a:t>5</a:t>
            </a:fld>
            <a:endParaRPr lang="en-US"/>
          </a:p>
        </p:txBody>
      </p:sp>
    </p:spTree>
    <p:extLst>
      <p:ext uri="{BB962C8B-B14F-4D97-AF65-F5344CB8AC3E}">
        <p14:creationId xmlns:p14="http://schemas.microsoft.com/office/powerpoint/2010/main" val="539062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200" b="1" i="0">
                <a:solidFill>
                  <a:srgbClr val="231F2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3957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2071116" y="786768"/>
            <a:ext cx="1711960" cy="269240"/>
          </a:xfrm>
          <a:prstGeom prst="rect">
            <a:avLst/>
          </a:prstGeom>
        </p:spPr>
        <p:txBody>
          <a:bodyPr wrap="square" lIns="0" tIns="0" rIns="0" bIns="0">
            <a:spAutoFit/>
          </a:bodyPr>
          <a:lstStyle>
            <a:lvl1pPr>
              <a:defRPr sz="1600" b="1" i="0">
                <a:solidFill>
                  <a:srgbClr val="231F20"/>
                </a:solidFill>
                <a:latin typeface="Calibri"/>
                <a:cs typeface="Calibri"/>
              </a:defRPr>
            </a:lvl1pPr>
          </a:lstStyle>
          <a:p>
            <a:endParaRPr/>
          </a:p>
        </p:txBody>
      </p:sp>
      <p:sp>
        <p:nvSpPr>
          <p:cNvPr id="3" name="Holder 3"/>
          <p:cNvSpPr>
            <a:spLocks noGrp="1"/>
          </p:cNvSpPr>
          <p:nvPr>
            <p:ph type="body" idx="1"/>
          </p:nvPr>
        </p:nvSpPr>
        <p:spPr>
          <a:xfrm>
            <a:off x="1611883" y="1640303"/>
            <a:ext cx="5920232" cy="2176145"/>
          </a:xfrm>
          <a:prstGeom prst="rect">
            <a:avLst/>
          </a:prstGeom>
        </p:spPr>
        <p:txBody>
          <a:bodyPr wrap="square" lIns="0" tIns="0" rIns="0" bIns="0">
            <a:spAutoFit/>
          </a:bodyPr>
          <a:lstStyle>
            <a:lvl1pPr>
              <a:defRPr sz="2200" b="1" i="0">
                <a:solidFill>
                  <a:srgbClr val="231F20"/>
                </a:solidFill>
                <a:latin typeface="Calibri"/>
                <a:cs typeface="Calibri"/>
              </a:defRPr>
            </a:lvl1pPr>
          </a:lstStyle>
          <a:p>
            <a:endParaRPr/>
          </a:p>
        </p:txBody>
      </p:sp>
      <p:sp>
        <p:nvSpPr>
          <p:cNvPr id="4" name="Holder 4"/>
          <p:cNvSpPr>
            <a:spLocks noGrp="1"/>
          </p:cNvSpPr>
          <p:nvPr>
            <p:ph type="ftr" sz="quarter" idx="5"/>
          </p:nvPr>
        </p:nvSpPr>
        <p:spPr>
          <a:xfrm>
            <a:off x="3043111" y="6520654"/>
            <a:ext cx="4694555" cy="336550"/>
          </a:xfrm>
          <a:prstGeom prst="rect">
            <a:avLst/>
          </a:prstGeom>
        </p:spPr>
        <p:txBody>
          <a:bodyPr wrap="square" lIns="0" tIns="0" rIns="0" bIns="0">
            <a:spAutoFit/>
          </a:bodyPr>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12/19/2017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5278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6527800"/>
            <a:ext cx="9144000" cy="330200"/>
          </a:xfrm>
          <a:custGeom>
            <a:avLst/>
            <a:gdLst/>
            <a:ahLst/>
            <a:cxnLst/>
            <a:rect l="l" t="t" r="r" b="b"/>
            <a:pathLst>
              <a:path w="9144000" h="330200">
                <a:moveTo>
                  <a:pt x="0" y="330200"/>
                </a:moveTo>
                <a:lnTo>
                  <a:pt x="9144000" y="330200"/>
                </a:lnTo>
                <a:lnTo>
                  <a:pt x="914400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txBox="1"/>
          <p:nvPr/>
        </p:nvSpPr>
        <p:spPr>
          <a:xfrm>
            <a:off x="2223326" y="6508479"/>
            <a:ext cx="4694555" cy="330835"/>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D1EDFB"/>
                </a:solidFill>
                <a:latin typeface="Calibri"/>
                <a:cs typeface="Calibri"/>
              </a:rPr>
              <a:t>STRENGTHENING </a:t>
            </a:r>
            <a:r>
              <a:rPr sz="2000" b="1" spc="-25" dirty="0">
                <a:solidFill>
                  <a:srgbClr val="D1EDFB"/>
                </a:solidFill>
                <a:latin typeface="Calibri"/>
                <a:cs typeface="Calibri"/>
              </a:rPr>
              <a:t>PARENT </a:t>
            </a:r>
            <a:r>
              <a:rPr sz="2000" b="1" spc="-5" dirty="0">
                <a:solidFill>
                  <a:srgbClr val="D1EDFB"/>
                </a:solidFill>
                <a:latin typeface="Calibri"/>
                <a:cs typeface="Calibri"/>
              </a:rPr>
              <a:t>CENTER</a:t>
            </a:r>
            <a:r>
              <a:rPr sz="2000" b="1" spc="40" dirty="0">
                <a:solidFill>
                  <a:srgbClr val="D1EDFB"/>
                </a:solidFill>
                <a:latin typeface="Calibri"/>
                <a:cs typeface="Calibri"/>
              </a:rPr>
              <a:t> </a:t>
            </a:r>
            <a:r>
              <a:rPr sz="2000" b="1" spc="-10" dirty="0">
                <a:solidFill>
                  <a:srgbClr val="D1EDFB"/>
                </a:solidFill>
                <a:latin typeface="Calibri"/>
                <a:cs typeface="Calibri"/>
              </a:rPr>
              <a:t>CAPACITY</a:t>
            </a:r>
            <a:endParaRPr sz="2000">
              <a:latin typeface="Calibri"/>
              <a:cs typeface="Calibri"/>
            </a:endParaRPr>
          </a:p>
        </p:txBody>
      </p:sp>
      <p:sp>
        <p:nvSpPr>
          <p:cNvPr id="5" name="object 5"/>
          <p:cNvSpPr/>
          <p:nvPr/>
        </p:nvSpPr>
        <p:spPr>
          <a:xfrm>
            <a:off x="1773935" y="2066544"/>
            <a:ext cx="7370445" cy="2432685"/>
          </a:xfrm>
          <a:custGeom>
            <a:avLst/>
            <a:gdLst/>
            <a:ahLst/>
            <a:cxnLst/>
            <a:rect l="l" t="t" r="r" b="b"/>
            <a:pathLst>
              <a:path w="7370445" h="2432685">
                <a:moveTo>
                  <a:pt x="0" y="2432304"/>
                </a:moveTo>
                <a:lnTo>
                  <a:pt x="7370063" y="2432304"/>
                </a:lnTo>
                <a:lnTo>
                  <a:pt x="7370063" y="0"/>
                </a:lnTo>
                <a:lnTo>
                  <a:pt x="0" y="0"/>
                </a:lnTo>
                <a:lnTo>
                  <a:pt x="0" y="2432304"/>
                </a:lnTo>
                <a:close/>
              </a:path>
            </a:pathLst>
          </a:custGeom>
          <a:solidFill>
            <a:srgbClr val="FFFFFF"/>
          </a:solidFill>
        </p:spPr>
        <p:txBody>
          <a:bodyPr wrap="square" lIns="0" tIns="0" rIns="0" bIns="0" rtlCol="0"/>
          <a:lstStyle/>
          <a:p>
            <a:endParaRPr/>
          </a:p>
        </p:txBody>
      </p:sp>
      <p:sp>
        <p:nvSpPr>
          <p:cNvPr id="6" name="object 6"/>
          <p:cNvSpPr/>
          <p:nvPr/>
        </p:nvSpPr>
        <p:spPr>
          <a:xfrm>
            <a:off x="566930" y="1829856"/>
            <a:ext cx="2868295" cy="2868295"/>
          </a:xfrm>
          <a:custGeom>
            <a:avLst/>
            <a:gdLst/>
            <a:ahLst/>
            <a:cxnLst/>
            <a:rect l="l" t="t" r="r" b="b"/>
            <a:pathLst>
              <a:path w="2868295" h="2868295">
                <a:moveTo>
                  <a:pt x="1434045" y="0"/>
                </a:moveTo>
                <a:lnTo>
                  <a:pt x="1385747" y="798"/>
                </a:lnTo>
                <a:lnTo>
                  <a:pt x="1337849" y="3175"/>
                </a:lnTo>
                <a:lnTo>
                  <a:pt x="1290376" y="7106"/>
                </a:lnTo>
                <a:lnTo>
                  <a:pt x="1243352" y="12567"/>
                </a:lnTo>
                <a:lnTo>
                  <a:pt x="1196804" y="19532"/>
                </a:lnTo>
                <a:lnTo>
                  <a:pt x="1150756" y="27976"/>
                </a:lnTo>
                <a:lnTo>
                  <a:pt x="1105233" y="37873"/>
                </a:lnTo>
                <a:lnTo>
                  <a:pt x="1060261" y="49200"/>
                </a:lnTo>
                <a:lnTo>
                  <a:pt x="1015864" y="61930"/>
                </a:lnTo>
                <a:lnTo>
                  <a:pt x="972068" y="76038"/>
                </a:lnTo>
                <a:lnTo>
                  <a:pt x="928897" y="91500"/>
                </a:lnTo>
                <a:lnTo>
                  <a:pt x="886377" y="108291"/>
                </a:lnTo>
                <a:lnTo>
                  <a:pt x="844533" y="126384"/>
                </a:lnTo>
                <a:lnTo>
                  <a:pt x="803390" y="145756"/>
                </a:lnTo>
                <a:lnTo>
                  <a:pt x="762973" y="166381"/>
                </a:lnTo>
                <a:lnTo>
                  <a:pt x="723308" y="188234"/>
                </a:lnTo>
                <a:lnTo>
                  <a:pt x="684418" y="211290"/>
                </a:lnTo>
                <a:lnTo>
                  <a:pt x="646330" y="235524"/>
                </a:lnTo>
                <a:lnTo>
                  <a:pt x="609068" y="260910"/>
                </a:lnTo>
                <a:lnTo>
                  <a:pt x="572658" y="287424"/>
                </a:lnTo>
                <a:lnTo>
                  <a:pt x="537125" y="315041"/>
                </a:lnTo>
                <a:lnTo>
                  <a:pt x="502493" y="343735"/>
                </a:lnTo>
                <a:lnTo>
                  <a:pt x="468788" y="373481"/>
                </a:lnTo>
                <a:lnTo>
                  <a:pt x="436035" y="404255"/>
                </a:lnTo>
                <a:lnTo>
                  <a:pt x="404259" y="436030"/>
                </a:lnTo>
                <a:lnTo>
                  <a:pt x="373485" y="468783"/>
                </a:lnTo>
                <a:lnTo>
                  <a:pt x="343739" y="502488"/>
                </a:lnTo>
                <a:lnTo>
                  <a:pt x="315045" y="537119"/>
                </a:lnTo>
                <a:lnTo>
                  <a:pt x="287428" y="572653"/>
                </a:lnTo>
                <a:lnTo>
                  <a:pt x="260914" y="609063"/>
                </a:lnTo>
                <a:lnTo>
                  <a:pt x="235527" y="646324"/>
                </a:lnTo>
                <a:lnTo>
                  <a:pt x="211293" y="684412"/>
                </a:lnTo>
                <a:lnTo>
                  <a:pt x="188237" y="723302"/>
                </a:lnTo>
                <a:lnTo>
                  <a:pt x="166384" y="762968"/>
                </a:lnTo>
                <a:lnTo>
                  <a:pt x="145758" y="803385"/>
                </a:lnTo>
                <a:lnTo>
                  <a:pt x="126386" y="844528"/>
                </a:lnTo>
                <a:lnTo>
                  <a:pt x="108292" y="886372"/>
                </a:lnTo>
                <a:lnTo>
                  <a:pt x="91502" y="928892"/>
                </a:lnTo>
                <a:lnTo>
                  <a:pt x="76039" y="972063"/>
                </a:lnTo>
                <a:lnTo>
                  <a:pt x="61931" y="1015859"/>
                </a:lnTo>
                <a:lnTo>
                  <a:pt x="49200" y="1060256"/>
                </a:lnTo>
                <a:lnTo>
                  <a:pt x="37874" y="1105229"/>
                </a:lnTo>
                <a:lnTo>
                  <a:pt x="27976" y="1150752"/>
                </a:lnTo>
                <a:lnTo>
                  <a:pt x="19532" y="1196801"/>
                </a:lnTo>
                <a:lnTo>
                  <a:pt x="12567" y="1243350"/>
                </a:lnTo>
                <a:lnTo>
                  <a:pt x="7107" y="1290374"/>
                </a:lnTo>
                <a:lnTo>
                  <a:pt x="3175" y="1337848"/>
                </a:lnTo>
                <a:lnTo>
                  <a:pt x="798" y="1385747"/>
                </a:lnTo>
                <a:lnTo>
                  <a:pt x="0" y="1434045"/>
                </a:lnTo>
                <a:lnTo>
                  <a:pt x="798" y="1482343"/>
                </a:lnTo>
                <a:lnTo>
                  <a:pt x="3175" y="1530242"/>
                </a:lnTo>
                <a:lnTo>
                  <a:pt x="7107" y="1577715"/>
                </a:lnTo>
                <a:lnTo>
                  <a:pt x="12567" y="1624739"/>
                </a:lnTo>
                <a:lnTo>
                  <a:pt x="19532" y="1671287"/>
                </a:lnTo>
                <a:lnTo>
                  <a:pt x="27976" y="1717335"/>
                </a:lnTo>
                <a:lnTo>
                  <a:pt x="37874" y="1762858"/>
                </a:lnTo>
                <a:lnTo>
                  <a:pt x="49200" y="1807830"/>
                </a:lnTo>
                <a:lnTo>
                  <a:pt x="61931" y="1852227"/>
                </a:lnTo>
                <a:lnTo>
                  <a:pt x="76039" y="1896023"/>
                </a:lnTo>
                <a:lnTo>
                  <a:pt x="91502" y="1939194"/>
                </a:lnTo>
                <a:lnTo>
                  <a:pt x="108292" y="1981714"/>
                </a:lnTo>
                <a:lnTo>
                  <a:pt x="126386" y="2023558"/>
                </a:lnTo>
                <a:lnTo>
                  <a:pt x="145758" y="2064701"/>
                </a:lnTo>
                <a:lnTo>
                  <a:pt x="166384" y="2105118"/>
                </a:lnTo>
                <a:lnTo>
                  <a:pt x="188237" y="2144783"/>
                </a:lnTo>
                <a:lnTo>
                  <a:pt x="211293" y="2183673"/>
                </a:lnTo>
                <a:lnTo>
                  <a:pt x="235527" y="2221761"/>
                </a:lnTo>
                <a:lnTo>
                  <a:pt x="260914" y="2259023"/>
                </a:lnTo>
                <a:lnTo>
                  <a:pt x="287428" y="2295433"/>
                </a:lnTo>
                <a:lnTo>
                  <a:pt x="315045" y="2330966"/>
                </a:lnTo>
                <a:lnTo>
                  <a:pt x="343739" y="2365598"/>
                </a:lnTo>
                <a:lnTo>
                  <a:pt x="373485" y="2399303"/>
                </a:lnTo>
                <a:lnTo>
                  <a:pt x="404259" y="2432056"/>
                </a:lnTo>
                <a:lnTo>
                  <a:pt x="436035" y="2463832"/>
                </a:lnTo>
                <a:lnTo>
                  <a:pt x="468788" y="2494605"/>
                </a:lnTo>
                <a:lnTo>
                  <a:pt x="502493" y="2524352"/>
                </a:lnTo>
                <a:lnTo>
                  <a:pt x="537125" y="2553046"/>
                </a:lnTo>
                <a:lnTo>
                  <a:pt x="572658" y="2580663"/>
                </a:lnTo>
                <a:lnTo>
                  <a:pt x="609068" y="2607177"/>
                </a:lnTo>
                <a:lnTo>
                  <a:pt x="646330" y="2632564"/>
                </a:lnTo>
                <a:lnTo>
                  <a:pt x="684418" y="2656798"/>
                </a:lnTo>
                <a:lnTo>
                  <a:pt x="723308" y="2679854"/>
                </a:lnTo>
                <a:lnTo>
                  <a:pt x="762973" y="2701707"/>
                </a:lnTo>
                <a:lnTo>
                  <a:pt x="803390" y="2722332"/>
                </a:lnTo>
                <a:lnTo>
                  <a:pt x="844533" y="2741705"/>
                </a:lnTo>
                <a:lnTo>
                  <a:pt x="886377" y="2759799"/>
                </a:lnTo>
                <a:lnTo>
                  <a:pt x="928897" y="2776589"/>
                </a:lnTo>
                <a:lnTo>
                  <a:pt x="972068" y="2792051"/>
                </a:lnTo>
                <a:lnTo>
                  <a:pt x="1015864" y="2806160"/>
                </a:lnTo>
                <a:lnTo>
                  <a:pt x="1060261" y="2818890"/>
                </a:lnTo>
                <a:lnTo>
                  <a:pt x="1105233" y="2830217"/>
                </a:lnTo>
                <a:lnTo>
                  <a:pt x="1150756" y="2840115"/>
                </a:lnTo>
                <a:lnTo>
                  <a:pt x="1196804" y="2848558"/>
                </a:lnTo>
                <a:lnTo>
                  <a:pt x="1243352" y="2855523"/>
                </a:lnTo>
                <a:lnTo>
                  <a:pt x="1290376" y="2860984"/>
                </a:lnTo>
                <a:lnTo>
                  <a:pt x="1337849" y="2864916"/>
                </a:lnTo>
                <a:lnTo>
                  <a:pt x="1385747" y="2867293"/>
                </a:lnTo>
                <a:lnTo>
                  <a:pt x="1434045" y="2868091"/>
                </a:lnTo>
                <a:lnTo>
                  <a:pt x="1482343" y="2867293"/>
                </a:lnTo>
                <a:lnTo>
                  <a:pt x="1530242" y="2864916"/>
                </a:lnTo>
                <a:lnTo>
                  <a:pt x="1577715" y="2860984"/>
                </a:lnTo>
                <a:lnTo>
                  <a:pt x="1624739" y="2855523"/>
                </a:lnTo>
                <a:lnTo>
                  <a:pt x="1671287" y="2848558"/>
                </a:lnTo>
                <a:lnTo>
                  <a:pt x="1717335" y="2840115"/>
                </a:lnTo>
                <a:lnTo>
                  <a:pt x="1762858" y="2830217"/>
                </a:lnTo>
                <a:lnTo>
                  <a:pt x="1807830" y="2818890"/>
                </a:lnTo>
                <a:lnTo>
                  <a:pt x="1852227" y="2806160"/>
                </a:lnTo>
                <a:lnTo>
                  <a:pt x="1896023" y="2792051"/>
                </a:lnTo>
                <a:lnTo>
                  <a:pt x="1939194" y="2776589"/>
                </a:lnTo>
                <a:lnTo>
                  <a:pt x="1981714" y="2759799"/>
                </a:lnTo>
                <a:lnTo>
                  <a:pt x="2023558" y="2741705"/>
                </a:lnTo>
                <a:lnTo>
                  <a:pt x="2064701" y="2722332"/>
                </a:lnTo>
                <a:lnTo>
                  <a:pt x="2105118" y="2701707"/>
                </a:lnTo>
                <a:lnTo>
                  <a:pt x="2144783" y="2679854"/>
                </a:lnTo>
                <a:lnTo>
                  <a:pt x="2183673" y="2656798"/>
                </a:lnTo>
                <a:lnTo>
                  <a:pt x="2221761" y="2632564"/>
                </a:lnTo>
                <a:lnTo>
                  <a:pt x="2259023" y="2607177"/>
                </a:lnTo>
                <a:lnTo>
                  <a:pt x="2295433" y="2580663"/>
                </a:lnTo>
                <a:lnTo>
                  <a:pt x="2330966" y="2553046"/>
                </a:lnTo>
                <a:lnTo>
                  <a:pt x="2365598" y="2524352"/>
                </a:lnTo>
                <a:lnTo>
                  <a:pt x="2399303" y="2494605"/>
                </a:lnTo>
                <a:lnTo>
                  <a:pt x="2432056" y="2463832"/>
                </a:lnTo>
                <a:lnTo>
                  <a:pt x="2463832" y="2432056"/>
                </a:lnTo>
                <a:lnTo>
                  <a:pt x="2494605" y="2399303"/>
                </a:lnTo>
                <a:lnTo>
                  <a:pt x="2524352" y="2365598"/>
                </a:lnTo>
                <a:lnTo>
                  <a:pt x="2553046" y="2330966"/>
                </a:lnTo>
                <a:lnTo>
                  <a:pt x="2580663" y="2295433"/>
                </a:lnTo>
                <a:lnTo>
                  <a:pt x="2607177" y="2259023"/>
                </a:lnTo>
                <a:lnTo>
                  <a:pt x="2632564" y="2221761"/>
                </a:lnTo>
                <a:lnTo>
                  <a:pt x="2656798" y="2183673"/>
                </a:lnTo>
                <a:lnTo>
                  <a:pt x="2679854" y="2144783"/>
                </a:lnTo>
                <a:lnTo>
                  <a:pt x="2701707" y="2105118"/>
                </a:lnTo>
                <a:lnTo>
                  <a:pt x="2722332" y="2064701"/>
                </a:lnTo>
                <a:lnTo>
                  <a:pt x="2741705" y="2023558"/>
                </a:lnTo>
                <a:lnTo>
                  <a:pt x="2759799" y="1981714"/>
                </a:lnTo>
                <a:lnTo>
                  <a:pt x="2776589" y="1939194"/>
                </a:lnTo>
                <a:lnTo>
                  <a:pt x="2792051" y="1896023"/>
                </a:lnTo>
                <a:lnTo>
                  <a:pt x="2806160" y="1852227"/>
                </a:lnTo>
                <a:lnTo>
                  <a:pt x="2818890" y="1807830"/>
                </a:lnTo>
                <a:lnTo>
                  <a:pt x="2830217" y="1762858"/>
                </a:lnTo>
                <a:lnTo>
                  <a:pt x="2840115" y="1717335"/>
                </a:lnTo>
                <a:lnTo>
                  <a:pt x="2848558" y="1671287"/>
                </a:lnTo>
                <a:lnTo>
                  <a:pt x="2855523" y="1624739"/>
                </a:lnTo>
                <a:lnTo>
                  <a:pt x="2860984" y="1577715"/>
                </a:lnTo>
                <a:lnTo>
                  <a:pt x="2864916" y="1530242"/>
                </a:lnTo>
                <a:lnTo>
                  <a:pt x="2867293" y="1482343"/>
                </a:lnTo>
                <a:lnTo>
                  <a:pt x="2868091" y="1434045"/>
                </a:lnTo>
                <a:lnTo>
                  <a:pt x="2867293" y="1385747"/>
                </a:lnTo>
                <a:lnTo>
                  <a:pt x="2864916" y="1337848"/>
                </a:lnTo>
                <a:lnTo>
                  <a:pt x="2860984" y="1290374"/>
                </a:lnTo>
                <a:lnTo>
                  <a:pt x="2855523" y="1243350"/>
                </a:lnTo>
                <a:lnTo>
                  <a:pt x="2848558" y="1196801"/>
                </a:lnTo>
                <a:lnTo>
                  <a:pt x="2840115" y="1150752"/>
                </a:lnTo>
                <a:lnTo>
                  <a:pt x="2830217" y="1105229"/>
                </a:lnTo>
                <a:lnTo>
                  <a:pt x="2818890" y="1060256"/>
                </a:lnTo>
                <a:lnTo>
                  <a:pt x="2806160" y="1015859"/>
                </a:lnTo>
                <a:lnTo>
                  <a:pt x="2792051" y="972063"/>
                </a:lnTo>
                <a:lnTo>
                  <a:pt x="2776589" y="928892"/>
                </a:lnTo>
                <a:lnTo>
                  <a:pt x="2759799" y="886372"/>
                </a:lnTo>
                <a:lnTo>
                  <a:pt x="2741705" y="844528"/>
                </a:lnTo>
                <a:lnTo>
                  <a:pt x="2722332" y="803385"/>
                </a:lnTo>
                <a:lnTo>
                  <a:pt x="2701707" y="762968"/>
                </a:lnTo>
                <a:lnTo>
                  <a:pt x="2679854" y="723302"/>
                </a:lnTo>
                <a:lnTo>
                  <a:pt x="2656798" y="684412"/>
                </a:lnTo>
                <a:lnTo>
                  <a:pt x="2632564" y="646324"/>
                </a:lnTo>
                <a:lnTo>
                  <a:pt x="2607177" y="609063"/>
                </a:lnTo>
                <a:lnTo>
                  <a:pt x="2580663" y="572653"/>
                </a:lnTo>
                <a:lnTo>
                  <a:pt x="2553046" y="537119"/>
                </a:lnTo>
                <a:lnTo>
                  <a:pt x="2524352" y="502488"/>
                </a:lnTo>
                <a:lnTo>
                  <a:pt x="2494605" y="468783"/>
                </a:lnTo>
                <a:lnTo>
                  <a:pt x="2463832" y="436030"/>
                </a:lnTo>
                <a:lnTo>
                  <a:pt x="2432056" y="404255"/>
                </a:lnTo>
                <a:lnTo>
                  <a:pt x="2399303" y="373481"/>
                </a:lnTo>
                <a:lnTo>
                  <a:pt x="2365598" y="343735"/>
                </a:lnTo>
                <a:lnTo>
                  <a:pt x="2330966" y="315041"/>
                </a:lnTo>
                <a:lnTo>
                  <a:pt x="2295433" y="287424"/>
                </a:lnTo>
                <a:lnTo>
                  <a:pt x="2259023" y="260910"/>
                </a:lnTo>
                <a:lnTo>
                  <a:pt x="2221761" y="235524"/>
                </a:lnTo>
                <a:lnTo>
                  <a:pt x="2183673" y="211290"/>
                </a:lnTo>
                <a:lnTo>
                  <a:pt x="2144783" y="188234"/>
                </a:lnTo>
                <a:lnTo>
                  <a:pt x="2105118" y="166381"/>
                </a:lnTo>
                <a:lnTo>
                  <a:pt x="2064701" y="145756"/>
                </a:lnTo>
                <a:lnTo>
                  <a:pt x="2023558" y="126384"/>
                </a:lnTo>
                <a:lnTo>
                  <a:pt x="1981714" y="108291"/>
                </a:lnTo>
                <a:lnTo>
                  <a:pt x="1939194" y="91500"/>
                </a:lnTo>
                <a:lnTo>
                  <a:pt x="1896023" y="76038"/>
                </a:lnTo>
                <a:lnTo>
                  <a:pt x="1852227" y="61930"/>
                </a:lnTo>
                <a:lnTo>
                  <a:pt x="1807830" y="49200"/>
                </a:lnTo>
                <a:lnTo>
                  <a:pt x="1762858" y="37873"/>
                </a:lnTo>
                <a:lnTo>
                  <a:pt x="1717335" y="27976"/>
                </a:lnTo>
                <a:lnTo>
                  <a:pt x="1671287" y="19532"/>
                </a:lnTo>
                <a:lnTo>
                  <a:pt x="1624739" y="12567"/>
                </a:lnTo>
                <a:lnTo>
                  <a:pt x="1577715" y="7106"/>
                </a:lnTo>
                <a:lnTo>
                  <a:pt x="1530242" y="3175"/>
                </a:lnTo>
                <a:lnTo>
                  <a:pt x="1482343" y="798"/>
                </a:lnTo>
                <a:lnTo>
                  <a:pt x="1434045" y="0"/>
                </a:lnTo>
                <a:close/>
              </a:path>
            </a:pathLst>
          </a:custGeom>
          <a:solidFill>
            <a:srgbClr val="FFFFFF"/>
          </a:solidFill>
        </p:spPr>
        <p:txBody>
          <a:bodyPr wrap="square" lIns="0" tIns="0" rIns="0" bIns="0" rtlCol="0"/>
          <a:lstStyle/>
          <a:p>
            <a:endParaRPr/>
          </a:p>
        </p:txBody>
      </p:sp>
      <p:sp>
        <p:nvSpPr>
          <p:cNvPr id="7" name="object 7"/>
          <p:cNvSpPr/>
          <p:nvPr/>
        </p:nvSpPr>
        <p:spPr>
          <a:xfrm>
            <a:off x="619302" y="1933016"/>
            <a:ext cx="2661754" cy="2661767"/>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3499715" y="4543297"/>
            <a:ext cx="3686810"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31F20"/>
                </a:solidFill>
                <a:latin typeface="Calibri"/>
                <a:cs typeface="Calibri"/>
              </a:rPr>
              <a:t>Board </a:t>
            </a:r>
            <a:r>
              <a:rPr sz="1800" spc="-30" dirty="0">
                <a:solidFill>
                  <a:srgbClr val="231F20"/>
                </a:solidFill>
                <a:latin typeface="Calibri"/>
                <a:cs typeface="Calibri"/>
              </a:rPr>
              <a:t>Training </a:t>
            </a:r>
            <a:r>
              <a:rPr sz="1800" spc="-15" dirty="0">
                <a:solidFill>
                  <a:srgbClr val="231F20"/>
                </a:solidFill>
                <a:latin typeface="Calibri"/>
                <a:cs typeface="Calibri"/>
              </a:rPr>
              <a:t>Series </a:t>
            </a:r>
            <a:r>
              <a:rPr sz="1800" spc="-10" dirty="0">
                <a:solidFill>
                  <a:srgbClr val="231F20"/>
                </a:solidFill>
                <a:latin typeface="Calibri"/>
                <a:cs typeface="Calibri"/>
              </a:rPr>
              <a:t>for </a:t>
            </a:r>
            <a:r>
              <a:rPr sz="1800" spc="-20" dirty="0">
                <a:solidFill>
                  <a:srgbClr val="231F20"/>
                </a:solidFill>
                <a:latin typeface="Calibri"/>
                <a:cs typeface="Calibri"/>
              </a:rPr>
              <a:t>Parent</a:t>
            </a:r>
            <a:r>
              <a:rPr sz="1800" spc="25" dirty="0">
                <a:solidFill>
                  <a:srgbClr val="231F20"/>
                </a:solidFill>
                <a:latin typeface="Calibri"/>
                <a:cs typeface="Calibri"/>
              </a:rPr>
              <a:t> </a:t>
            </a:r>
            <a:r>
              <a:rPr sz="1800" spc="-15" dirty="0">
                <a:solidFill>
                  <a:srgbClr val="231F20"/>
                </a:solidFill>
                <a:latin typeface="Calibri"/>
                <a:cs typeface="Calibri"/>
              </a:rPr>
              <a:t>Centers</a:t>
            </a:r>
            <a:endParaRPr sz="1800">
              <a:latin typeface="Calibri"/>
              <a:cs typeface="Calibri"/>
            </a:endParaRPr>
          </a:p>
        </p:txBody>
      </p:sp>
      <p:sp>
        <p:nvSpPr>
          <p:cNvPr id="9" name="object 9"/>
          <p:cNvSpPr txBox="1">
            <a:spLocks noGrp="1"/>
          </p:cNvSpPr>
          <p:nvPr>
            <p:ph type="title"/>
          </p:nvPr>
        </p:nvSpPr>
        <p:spPr>
          <a:xfrm>
            <a:off x="3499715" y="2474904"/>
            <a:ext cx="3670300" cy="1574165"/>
          </a:xfrm>
          <a:prstGeom prst="rect">
            <a:avLst/>
          </a:prstGeom>
        </p:spPr>
        <p:txBody>
          <a:bodyPr vert="horz" wrap="square" lIns="0" tIns="94615" rIns="0" bIns="0" rtlCol="0">
            <a:spAutoFit/>
          </a:bodyPr>
          <a:lstStyle/>
          <a:p>
            <a:pPr marL="12700" marR="5080">
              <a:lnSpc>
                <a:spcPts val="4220"/>
              </a:lnSpc>
              <a:spcBef>
                <a:spcPts val="745"/>
              </a:spcBef>
            </a:pPr>
            <a:r>
              <a:rPr sz="4000" spc="-35" dirty="0">
                <a:latin typeface="Cambria"/>
                <a:cs typeface="Cambria"/>
              </a:rPr>
              <a:t>Implementing </a:t>
            </a:r>
            <a:r>
              <a:rPr sz="4000" spc="5" dirty="0" smtClean="0">
                <a:latin typeface="Cambria"/>
                <a:cs typeface="Cambria"/>
              </a:rPr>
              <a:t>a</a:t>
            </a:r>
            <a:r>
              <a:rPr lang="en-US" sz="4000" spc="5" dirty="0" smtClean="0">
                <a:latin typeface="Cambria"/>
                <a:cs typeface="Cambria"/>
              </a:rPr>
              <a:t> </a:t>
            </a:r>
            <a:r>
              <a:rPr sz="4000" spc="-10" dirty="0" smtClean="0">
                <a:latin typeface="Cambria"/>
                <a:cs typeface="Cambria"/>
              </a:rPr>
              <a:t>Strategic</a:t>
            </a:r>
            <a:r>
              <a:rPr sz="4000" spc="-30" dirty="0" smtClean="0">
                <a:latin typeface="Cambria"/>
                <a:cs typeface="Cambria"/>
              </a:rPr>
              <a:t> </a:t>
            </a:r>
            <a:r>
              <a:rPr sz="4000" spc="-20" dirty="0">
                <a:latin typeface="Cambria"/>
                <a:cs typeface="Cambria"/>
              </a:rPr>
              <a:t>Plan</a:t>
            </a:r>
            <a:endParaRPr sz="4000" dirty="0">
              <a:latin typeface="Cambria"/>
              <a:cs typeface="Cambria"/>
            </a:endParaRPr>
          </a:p>
          <a:p>
            <a:pPr marL="12700">
              <a:lnSpc>
                <a:spcPts val="3100"/>
              </a:lnSpc>
            </a:pPr>
            <a:r>
              <a:rPr sz="2800" dirty="0">
                <a:latin typeface="Cambria"/>
                <a:cs typeface="Cambria"/>
              </a:rPr>
              <a:t>Dialogue</a:t>
            </a:r>
            <a:r>
              <a:rPr sz="2800" spc="-40" dirty="0">
                <a:latin typeface="Cambria"/>
                <a:cs typeface="Cambria"/>
              </a:rPr>
              <a:t> </a:t>
            </a:r>
            <a:r>
              <a:rPr sz="2800" spc="-25" dirty="0">
                <a:latin typeface="Cambria"/>
                <a:cs typeface="Cambria"/>
              </a:rPr>
              <a:t>Guide</a:t>
            </a:r>
            <a:endParaRPr sz="2800" dirty="0">
              <a:latin typeface="Cambria"/>
              <a:cs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5" name="object 5"/>
          <p:cNvSpPr txBox="1">
            <a:spLocks noGrp="1"/>
          </p:cNvSpPr>
          <p:nvPr>
            <p:ph type="title"/>
          </p:nvPr>
        </p:nvSpPr>
        <p:spPr>
          <a:xfrm>
            <a:off x="2071116" y="424654"/>
            <a:ext cx="4155440" cy="345440"/>
          </a:xfrm>
          <a:prstGeom prst="rect">
            <a:avLst/>
          </a:prstGeom>
        </p:spPr>
        <p:txBody>
          <a:bodyPr vert="horz" wrap="square" lIns="0" tIns="12700" rIns="0" bIns="0" rtlCol="0">
            <a:spAutoFit/>
          </a:bodyPr>
          <a:lstStyle/>
          <a:p>
            <a:pPr marL="12700">
              <a:lnSpc>
                <a:spcPct val="100000"/>
              </a:lnSpc>
              <a:spcBef>
                <a:spcPts val="100"/>
              </a:spcBef>
            </a:pPr>
            <a:r>
              <a:rPr sz="2100" spc="-20" dirty="0">
                <a:latin typeface="Georgia"/>
                <a:cs typeface="Georgia"/>
              </a:rPr>
              <a:t>Implementing </a:t>
            </a:r>
            <a:r>
              <a:rPr sz="2100" dirty="0">
                <a:latin typeface="Georgia"/>
                <a:cs typeface="Georgia"/>
              </a:rPr>
              <a:t>a </a:t>
            </a:r>
            <a:r>
              <a:rPr sz="2100" spc="-10" dirty="0">
                <a:latin typeface="Georgia"/>
                <a:cs typeface="Georgia"/>
              </a:rPr>
              <a:t>Strategic</a:t>
            </a:r>
            <a:r>
              <a:rPr sz="2100" spc="-40" dirty="0">
                <a:latin typeface="Georgia"/>
                <a:cs typeface="Georgia"/>
              </a:rPr>
              <a:t> </a:t>
            </a:r>
            <a:r>
              <a:rPr sz="2100" spc="-10" dirty="0">
                <a:latin typeface="Georgia"/>
                <a:cs typeface="Georgia"/>
              </a:rPr>
              <a:t>Plan</a:t>
            </a:r>
            <a:endParaRPr sz="2100">
              <a:latin typeface="Georgia"/>
              <a:cs typeface="Georgia"/>
            </a:endParaRPr>
          </a:p>
        </p:txBody>
      </p:sp>
      <p:sp>
        <p:nvSpPr>
          <p:cNvPr id="7" name="object 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object 6"/>
          <p:cNvSpPr txBox="1"/>
          <p:nvPr/>
        </p:nvSpPr>
        <p:spPr>
          <a:xfrm>
            <a:off x="2071116" y="1640303"/>
            <a:ext cx="5576570" cy="1476375"/>
          </a:xfrm>
          <a:prstGeom prst="rect">
            <a:avLst/>
          </a:prstGeom>
        </p:spPr>
        <p:txBody>
          <a:bodyPr vert="horz" wrap="square" lIns="0" tIns="173355" rIns="0" bIns="0" rtlCol="0">
            <a:spAutoFit/>
          </a:bodyPr>
          <a:lstStyle/>
          <a:p>
            <a:pPr marL="12700">
              <a:lnSpc>
                <a:spcPct val="100000"/>
              </a:lnSpc>
              <a:spcBef>
                <a:spcPts val="1365"/>
              </a:spcBef>
            </a:pPr>
            <a:r>
              <a:rPr sz="2200" b="1" spc="-5" dirty="0">
                <a:solidFill>
                  <a:srgbClr val="231F20"/>
                </a:solidFill>
                <a:latin typeface="Calibri"/>
                <a:cs typeface="Calibri"/>
              </a:rPr>
              <a:t>The </a:t>
            </a:r>
            <a:r>
              <a:rPr sz="2200" b="1" spc="-15" dirty="0">
                <a:solidFill>
                  <a:srgbClr val="231F20"/>
                </a:solidFill>
                <a:latin typeface="Calibri"/>
                <a:cs typeface="Calibri"/>
              </a:rPr>
              <a:t>Strategic Plan </a:t>
            </a:r>
            <a:r>
              <a:rPr sz="2200" b="1" spc="-5" dirty="0">
                <a:solidFill>
                  <a:srgbClr val="231F20"/>
                </a:solidFill>
                <a:latin typeface="Calibri"/>
                <a:cs typeface="Calibri"/>
              </a:rPr>
              <a:t>is </a:t>
            </a:r>
            <a:r>
              <a:rPr sz="2200" b="1" dirty="0">
                <a:solidFill>
                  <a:srgbClr val="231F20"/>
                </a:solidFill>
                <a:latin typeface="Calibri"/>
                <a:cs typeface="Calibri"/>
              </a:rPr>
              <a:t>a </a:t>
            </a:r>
            <a:r>
              <a:rPr sz="2200" b="1" spc="-40" dirty="0">
                <a:solidFill>
                  <a:srgbClr val="231F20"/>
                </a:solidFill>
                <a:latin typeface="Calibri"/>
                <a:cs typeface="Calibri"/>
              </a:rPr>
              <a:t>Tool </a:t>
            </a:r>
            <a:r>
              <a:rPr sz="2200" b="1" spc="-10" dirty="0">
                <a:solidFill>
                  <a:srgbClr val="231F20"/>
                </a:solidFill>
                <a:latin typeface="Calibri"/>
                <a:cs typeface="Calibri"/>
              </a:rPr>
              <a:t>for </a:t>
            </a:r>
            <a:r>
              <a:rPr sz="2200" b="1" spc="-25" dirty="0">
                <a:solidFill>
                  <a:srgbClr val="231F20"/>
                </a:solidFill>
                <a:latin typeface="Calibri"/>
                <a:cs typeface="Calibri"/>
              </a:rPr>
              <a:t>Staff </a:t>
            </a:r>
            <a:r>
              <a:rPr sz="2200" b="1" spc="-10" dirty="0">
                <a:solidFill>
                  <a:srgbClr val="231F20"/>
                </a:solidFill>
                <a:latin typeface="Calibri"/>
                <a:cs typeface="Calibri"/>
              </a:rPr>
              <a:t>and</a:t>
            </a:r>
            <a:r>
              <a:rPr sz="2200" b="1" spc="25" dirty="0">
                <a:solidFill>
                  <a:srgbClr val="231F20"/>
                </a:solidFill>
                <a:latin typeface="Calibri"/>
                <a:cs typeface="Calibri"/>
              </a:rPr>
              <a:t> </a:t>
            </a:r>
            <a:r>
              <a:rPr sz="2200" b="1" spc="-10" dirty="0">
                <a:solidFill>
                  <a:srgbClr val="231F20"/>
                </a:solidFill>
                <a:latin typeface="Calibri"/>
                <a:cs typeface="Calibri"/>
              </a:rPr>
              <a:t>Board</a:t>
            </a:r>
            <a:endParaRPr sz="2200" dirty="0">
              <a:latin typeface="Calibri"/>
              <a:cs typeface="Calibri"/>
            </a:endParaRPr>
          </a:p>
          <a:p>
            <a:pPr marL="12700" marR="5080">
              <a:lnSpc>
                <a:spcPct val="100000"/>
              </a:lnSpc>
              <a:spcBef>
                <a:spcPts val="1035"/>
              </a:spcBef>
            </a:pPr>
            <a:r>
              <a:rPr sz="1800" spc="-15" dirty="0">
                <a:solidFill>
                  <a:srgbClr val="231F20"/>
                </a:solidFill>
                <a:latin typeface="Calibri"/>
                <a:cs typeface="Calibri"/>
              </a:rPr>
              <a:t>Everyone </a:t>
            </a:r>
            <a:r>
              <a:rPr sz="1800" spc="-10" dirty="0">
                <a:solidFill>
                  <a:srgbClr val="231F20"/>
                </a:solidFill>
                <a:latin typeface="Calibri"/>
                <a:cs typeface="Calibri"/>
              </a:rPr>
              <a:t>in </a:t>
            </a:r>
            <a:r>
              <a:rPr sz="1800" spc="-15" dirty="0">
                <a:solidFill>
                  <a:srgbClr val="231F20"/>
                </a:solidFill>
                <a:latin typeface="Calibri"/>
                <a:cs typeface="Calibri"/>
              </a:rPr>
              <a:t>the organization should know the plan </a:t>
            </a:r>
            <a:r>
              <a:rPr sz="1800" spc="-5" dirty="0">
                <a:solidFill>
                  <a:srgbClr val="231F20"/>
                </a:solidFill>
                <a:latin typeface="Calibri"/>
                <a:cs typeface="Calibri"/>
              </a:rPr>
              <a:t>so </a:t>
            </a:r>
            <a:r>
              <a:rPr sz="1800" spc="-20" dirty="0" smtClean="0">
                <a:solidFill>
                  <a:srgbClr val="231F20"/>
                </a:solidFill>
                <a:latin typeface="Calibri"/>
                <a:cs typeface="Calibri"/>
              </a:rPr>
              <a:t>that</a:t>
            </a:r>
            <a:r>
              <a:rPr lang="en-US" sz="1800" spc="-20" dirty="0" smtClean="0">
                <a:solidFill>
                  <a:srgbClr val="231F20"/>
                </a:solidFill>
                <a:latin typeface="Calibri"/>
                <a:cs typeface="Calibri"/>
              </a:rPr>
              <a:t> </a:t>
            </a:r>
            <a:r>
              <a:rPr sz="1800" spc="-15" dirty="0" smtClean="0">
                <a:solidFill>
                  <a:srgbClr val="231F20"/>
                </a:solidFill>
                <a:latin typeface="Calibri"/>
                <a:cs typeface="Calibri"/>
              </a:rPr>
              <a:t>decisions </a:t>
            </a:r>
            <a:r>
              <a:rPr sz="1800" dirty="0">
                <a:solidFill>
                  <a:srgbClr val="231F20"/>
                </a:solidFill>
                <a:latin typeface="Calibri"/>
                <a:cs typeface="Calibri"/>
              </a:rPr>
              <a:t>&amp; </a:t>
            </a:r>
            <a:r>
              <a:rPr sz="1800" spc="-10" dirty="0">
                <a:solidFill>
                  <a:srgbClr val="231F20"/>
                </a:solidFill>
                <a:latin typeface="Calibri"/>
                <a:cs typeface="Calibri"/>
              </a:rPr>
              <a:t>actions can </a:t>
            </a:r>
            <a:r>
              <a:rPr sz="1800" spc="-5" dirty="0">
                <a:solidFill>
                  <a:srgbClr val="231F20"/>
                </a:solidFill>
                <a:latin typeface="Calibri"/>
                <a:cs typeface="Calibri"/>
              </a:rPr>
              <a:t>be </a:t>
            </a:r>
            <a:r>
              <a:rPr sz="1800" spc="-15" dirty="0">
                <a:solidFill>
                  <a:srgbClr val="231F20"/>
                </a:solidFill>
                <a:latin typeface="Calibri"/>
                <a:cs typeface="Calibri"/>
              </a:rPr>
              <a:t>driven </a:t>
            </a:r>
            <a:r>
              <a:rPr sz="1800" spc="-10" dirty="0">
                <a:solidFill>
                  <a:srgbClr val="231F20"/>
                </a:solidFill>
                <a:latin typeface="Calibri"/>
                <a:cs typeface="Calibri"/>
              </a:rPr>
              <a:t>by </a:t>
            </a:r>
            <a:r>
              <a:rPr sz="1800" dirty="0">
                <a:solidFill>
                  <a:srgbClr val="231F20"/>
                </a:solidFill>
                <a:latin typeface="Calibri"/>
                <a:cs typeface="Calibri"/>
              </a:rPr>
              <a:t>a </a:t>
            </a:r>
            <a:r>
              <a:rPr sz="1800" spc="-15" dirty="0">
                <a:solidFill>
                  <a:srgbClr val="231F20"/>
                </a:solidFill>
                <a:latin typeface="Calibri"/>
                <a:cs typeface="Calibri"/>
              </a:rPr>
              <a:t>shared </a:t>
            </a:r>
            <a:r>
              <a:rPr sz="1800" spc="-15" dirty="0" smtClean="0">
                <a:solidFill>
                  <a:srgbClr val="231F20"/>
                </a:solidFill>
                <a:latin typeface="Calibri"/>
                <a:cs typeface="Calibri"/>
              </a:rPr>
              <a:t>understanding</a:t>
            </a:r>
            <a:r>
              <a:rPr lang="en-US" sz="1800" spc="-15" dirty="0" smtClean="0">
                <a:solidFill>
                  <a:srgbClr val="231F20"/>
                </a:solidFill>
                <a:latin typeface="Calibri"/>
                <a:cs typeface="Calibri"/>
              </a:rPr>
              <a:t> </a:t>
            </a:r>
            <a:r>
              <a:rPr sz="1800" spc="-10" dirty="0" smtClean="0">
                <a:solidFill>
                  <a:srgbClr val="231F20"/>
                </a:solidFill>
                <a:latin typeface="Calibri"/>
                <a:cs typeface="Calibri"/>
              </a:rPr>
              <a:t>of </a:t>
            </a:r>
            <a:r>
              <a:rPr sz="1800" spc="-15" dirty="0">
                <a:solidFill>
                  <a:srgbClr val="231F20"/>
                </a:solidFill>
                <a:latin typeface="Calibri"/>
                <a:cs typeface="Calibri"/>
              </a:rPr>
              <a:t>priorities and</a:t>
            </a:r>
            <a:r>
              <a:rPr sz="1800" spc="-35" dirty="0">
                <a:solidFill>
                  <a:srgbClr val="231F20"/>
                </a:solidFill>
                <a:latin typeface="Calibri"/>
                <a:cs typeface="Calibri"/>
              </a:rPr>
              <a:t> </a:t>
            </a:r>
            <a:r>
              <a:rPr sz="1800" spc="-10" dirty="0">
                <a:solidFill>
                  <a:srgbClr val="231F20"/>
                </a:solidFill>
                <a:latin typeface="Calibri"/>
                <a:cs typeface="Calibri"/>
              </a:rPr>
              <a:t>direction.</a:t>
            </a:r>
            <a:endParaRPr sz="180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5" name="object 5"/>
          <p:cNvSpPr txBox="1">
            <a:spLocks noGrp="1"/>
          </p:cNvSpPr>
          <p:nvPr>
            <p:ph type="title"/>
          </p:nvPr>
        </p:nvSpPr>
        <p:spPr>
          <a:xfrm>
            <a:off x="2071116" y="424654"/>
            <a:ext cx="4155440" cy="345440"/>
          </a:xfrm>
          <a:prstGeom prst="rect">
            <a:avLst/>
          </a:prstGeom>
        </p:spPr>
        <p:txBody>
          <a:bodyPr vert="horz" wrap="square" lIns="0" tIns="12700" rIns="0" bIns="0" rtlCol="0">
            <a:spAutoFit/>
          </a:bodyPr>
          <a:lstStyle/>
          <a:p>
            <a:pPr marL="12700">
              <a:lnSpc>
                <a:spcPct val="100000"/>
              </a:lnSpc>
              <a:spcBef>
                <a:spcPts val="100"/>
              </a:spcBef>
            </a:pPr>
            <a:r>
              <a:rPr sz="2100" spc="-20" dirty="0">
                <a:latin typeface="Georgia"/>
                <a:cs typeface="Georgia"/>
              </a:rPr>
              <a:t>Implementing </a:t>
            </a:r>
            <a:r>
              <a:rPr sz="2100" dirty="0">
                <a:latin typeface="Georgia"/>
                <a:cs typeface="Georgia"/>
              </a:rPr>
              <a:t>a </a:t>
            </a:r>
            <a:r>
              <a:rPr sz="2100" spc="-10" dirty="0">
                <a:latin typeface="Georgia"/>
                <a:cs typeface="Georgia"/>
              </a:rPr>
              <a:t>Strategic</a:t>
            </a:r>
            <a:r>
              <a:rPr sz="2100" spc="-40" dirty="0">
                <a:latin typeface="Georgia"/>
                <a:cs typeface="Georgia"/>
              </a:rPr>
              <a:t> </a:t>
            </a:r>
            <a:r>
              <a:rPr sz="2100" spc="-10" dirty="0">
                <a:latin typeface="Georgia"/>
                <a:cs typeface="Georgia"/>
              </a:rPr>
              <a:t>Plan</a:t>
            </a:r>
            <a:endParaRPr sz="2100" dirty="0">
              <a:latin typeface="Georgia"/>
              <a:cs typeface="Georgia"/>
            </a:endParaRPr>
          </a:p>
        </p:txBody>
      </p:sp>
      <p:sp>
        <p:nvSpPr>
          <p:cNvPr id="6" name="object 6"/>
          <p:cNvSpPr txBox="1"/>
          <p:nvPr/>
        </p:nvSpPr>
        <p:spPr>
          <a:xfrm>
            <a:off x="2071116" y="1801114"/>
            <a:ext cx="2863215" cy="1925320"/>
          </a:xfrm>
          <a:prstGeom prst="rect">
            <a:avLst/>
          </a:prstGeom>
        </p:spPr>
        <p:txBody>
          <a:bodyPr vert="horz" wrap="square" lIns="0" tIns="12700" rIns="0" bIns="0" rtlCol="0">
            <a:spAutoFit/>
          </a:bodyPr>
          <a:lstStyle/>
          <a:p>
            <a:pPr marL="12700" marR="123189">
              <a:lnSpc>
                <a:spcPct val="100000"/>
              </a:lnSpc>
              <a:spcBef>
                <a:spcPts val="100"/>
              </a:spcBef>
            </a:pPr>
            <a:r>
              <a:rPr sz="2200" b="1" spc="-10" dirty="0">
                <a:solidFill>
                  <a:srgbClr val="231F20"/>
                </a:solidFill>
                <a:latin typeface="Calibri"/>
                <a:cs typeface="Calibri"/>
              </a:rPr>
              <a:t>Using the </a:t>
            </a:r>
            <a:r>
              <a:rPr sz="2200" b="1" spc="-15" dirty="0">
                <a:solidFill>
                  <a:srgbClr val="231F20"/>
                </a:solidFill>
                <a:latin typeface="Calibri"/>
                <a:cs typeface="Calibri"/>
              </a:rPr>
              <a:t>Strategic </a:t>
            </a:r>
            <a:r>
              <a:rPr sz="2200" b="1" spc="-25" dirty="0" smtClean="0">
                <a:solidFill>
                  <a:srgbClr val="231F20"/>
                </a:solidFill>
                <a:latin typeface="Calibri"/>
                <a:cs typeface="Calibri"/>
              </a:rPr>
              <a:t>Plan</a:t>
            </a:r>
            <a:r>
              <a:rPr lang="en-US" sz="2200" b="1" spc="-25" dirty="0" smtClean="0">
                <a:solidFill>
                  <a:srgbClr val="231F20"/>
                </a:solidFill>
                <a:latin typeface="Calibri"/>
                <a:cs typeface="Calibri"/>
              </a:rPr>
              <a:t> </a:t>
            </a:r>
            <a:r>
              <a:rPr sz="2200" b="1" spc="-10" dirty="0" smtClean="0">
                <a:solidFill>
                  <a:srgbClr val="231F20"/>
                </a:solidFill>
                <a:latin typeface="Calibri"/>
                <a:cs typeface="Calibri"/>
              </a:rPr>
              <a:t>in </a:t>
            </a:r>
            <a:r>
              <a:rPr sz="2200" b="1" spc="-10" dirty="0">
                <a:solidFill>
                  <a:srgbClr val="231F20"/>
                </a:solidFill>
                <a:latin typeface="Calibri"/>
                <a:cs typeface="Calibri"/>
              </a:rPr>
              <a:t>Board</a:t>
            </a:r>
            <a:r>
              <a:rPr sz="2200" b="1" spc="-85" dirty="0">
                <a:solidFill>
                  <a:srgbClr val="231F20"/>
                </a:solidFill>
                <a:latin typeface="Calibri"/>
                <a:cs typeface="Calibri"/>
              </a:rPr>
              <a:t> </a:t>
            </a:r>
            <a:r>
              <a:rPr sz="2200" b="1" spc="-10" dirty="0">
                <a:solidFill>
                  <a:srgbClr val="231F20"/>
                </a:solidFill>
                <a:latin typeface="Calibri"/>
                <a:cs typeface="Calibri"/>
              </a:rPr>
              <a:t>Meetings</a:t>
            </a:r>
            <a:endParaRPr sz="2200" dirty="0">
              <a:latin typeface="Calibri"/>
              <a:cs typeface="Calibri"/>
            </a:endParaRPr>
          </a:p>
          <a:p>
            <a:pPr marL="241300" marR="5080" indent="-228600">
              <a:lnSpc>
                <a:spcPct val="100000"/>
              </a:lnSpc>
              <a:spcBef>
                <a:spcPts val="1035"/>
              </a:spcBef>
              <a:buChar char="•"/>
              <a:tabLst>
                <a:tab pos="241300" algn="l"/>
              </a:tabLst>
            </a:pPr>
            <a:r>
              <a:rPr sz="1800" spc="-15" dirty="0">
                <a:solidFill>
                  <a:srgbClr val="231F20"/>
                </a:solidFill>
                <a:latin typeface="Calibri"/>
                <a:cs typeface="Calibri"/>
              </a:rPr>
              <a:t>Discussion </a:t>
            </a:r>
            <a:r>
              <a:rPr sz="1800" spc="-20" dirty="0">
                <a:solidFill>
                  <a:srgbClr val="231F20"/>
                </a:solidFill>
                <a:latin typeface="Calibri"/>
                <a:cs typeface="Calibri"/>
              </a:rPr>
              <a:t>items, </a:t>
            </a:r>
            <a:r>
              <a:rPr sz="1800" spc="-5" dirty="0" smtClean="0">
                <a:solidFill>
                  <a:srgbClr val="231F20"/>
                </a:solidFill>
                <a:latin typeface="Calibri"/>
                <a:cs typeface="Calibri"/>
              </a:rPr>
              <a:t>action</a:t>
            </a:r>
            <a:r>
              <a:rPr lang="en-US" sz="1800" spc="-5" dirty="0" smtClean="0">
                <a:solidFill>
                  <a:srgbClr val="231F20"/>
                </a:solidFill>
                <a:latin typeface="Calibri"/>
                <a:cs typeface="Calibri"/>
              </a:rPr>
              <a:t> </a:t>
            </a:r>
            <a:r>
              <a:rPr sz="1800" spc="-20" dirty="0" smtClean="0">
                <a:solidFill>
                  <a:srgbClr val="231F20"/>
                </a:solidFill>
                <a:latin typeface="Calibri"/>
                <a:cs typeface="Calibri"/>
              </a:rPr>
              <a:t>items</a:t>
            </a:r>
            <a:r>
              <a:rPr sz="1800" spc="-20" dirty="0">
                <a:solidFill>
                  <a:srgbClr val="231F20"/>
                </a:solidFill>
                <a:latin typeface="Calibri"/>
                <a:cs typeface="Calibri"/>
              </a:rPr>
              <a:t>, </a:t>
            </a:r>
            <a:r>
              <a:rPr sz="1800" spc="-15" dirty="0">
                <a:solidFill>
                  <a:srgbClr val="231F20"/>
                </a:solidFill>
                <a:latin typeface="Calibri"/>
                <a:cs typeface="Calibri"/>
              </a:rPr>
              <a:t>and </a:t>
            </a:r>
            <a:r>
              <a:rPr sz="1800" dirty="0">
                <a:solidFill>
                  <a:srgbClr val="231F20"/>
                </a:solidFill>
                <a:latin typeface="Calibri"/>
                <a:cs typeface="Calibri"/>
              </a:rPr>
              <a:t>next </a:t>
            </a:r>
            <a:r>
              <a:rPr sz="1800" spc="-15" dirty="0">
                <a:solidFill>
                  <a:srgbClr val="231F20"/>
                </a:solidFill>
                <a:latin typeface="Calibri"/>
                <a:cs typeface="Calibri"/>
              </a:rPr>
              <a:t>steps </a:t>
            </a:r>
            <a:r>
              <a:rPr sz="1800" spc="-5" dirty="0" smtClean="0">
                <a:solidFill>
                  <a:srgbClr val="231F20"/>
                </a:solidFill>
                <a:latin typeface="Calibri"/>
                <a:cs typeface="Calibri"/>
              </a:rPr>
              <a:t>reflect</a:t>
            </a:r>
            <a:r>
              <a:rPr lang="en-US" sz="1800" spc="-5" dirty="0" smtClean="0">
                <a:solidFill>
                  <a:srgbClr val="231F20"/>
                </a:solidFill>
                <a:latin typeface="Calibri"/>
                <a:cs typeface="Calibri"/>
              </a:rPr>
              <a:t> </a:t>
            </a:r>
            <a:r>
              <a:rPr sz="1800" spc="-15" dirty="0" smtClean="0">
                <a:solidFill>
                  <a:srgbClr val="231F20"/>
                </a:solidFill>
                <a:latin typeface="Calibri"/>
                <a:cs typeface="Calibri"/>
              </a:rPr>
              <a:t>the </a:t>
            </a:r>
            <a:r>
              <a:rPr sz="1800" spc="-20" dirty="0">
                <a:solidFill>
                  <a:srgbClr val="231F20"/>
                </a:solidFill>
                <a:latin typeface="Calibri"/>
                <a:cs typeface="Calibri"/>
              </a:rPr>
              <a:t>goals </a:t>
            </a:r>
            <a:r>
              <a:rPr sz="1800" spc="-15" dirty="0">
                <a:solidFill>
                  <a:srgbClr val="231F20"/>
                </a:solidFill>
                <a:latin typeface="Calibri"/>
                <a:cs typeface="Calibri"/>
              </a:rPr>
              <a:t>developed </a:t>
            </a:r>
            <a:r>
              <a:rPr sz="1800" spc="-10" dirty="0">
                <a:solidFill>
                  <a:srgbClr val="231F20"/>
                </a:solidFill>
                <a:latin typeface="Calibri"/>
                <a:cs typeface="Calibri"/>
              </a:rPr>
              <a:t>in </a:t>
            </a:r>
            <a:r>
              <a:rPr sz="1800" spc="-15" dirty="0" smtClean="0">
                <a:solidFill>
                  <a:srgbClr val="231F20"/>
                </a:solidFill>
                <a:latin typeface="Calibri"/>
                <a:cs typeface="Calibri"/>
              </a:rPr>
              <a:t>the</a:t>
            </a:r>
            <a:r>
              <a:rPr lang="en-US" sz="1800" spc="-15" dirty="0" smtClean="0">
                <a:solidFill>
                  <a:srgbClr val="231F20"/>
                </a:solidFill>
                <a:latin typeface="Calibri"/>
                <a:cs typeface="Calibri"/>
              </a:rPr>
              <a:t> </a:t>
            </a:r>
            <a:r>
              <a:rPr sz="1800" spc="-20" dirty="0" smtClean="0">
                <a:solidFill>
                  <a:srgbClr val="231F20"/>
                </a:solidFill>
                <a:latin typeface="Calibri"/>
                <a:cs typeface="Calibri"/>
              </a:rPr>
              <a:t>Strategic</a:t>
            </a:r>
            <a:r>
              <a:rPr sz="1800" spc="-65" dirty="0" smtClean="0">
                <a:solidFill>
                  <a:srgbClr val="231F20"/>
                </a:solidFill>
                <a:latin typeface="Calibri"/>
                <a:cs typeface="Calibri"/>
              </a:rPr>
              <a:t> </a:t>
            </a:r>
            <a:r>
              <a:rPr sz="1800" spc="-20" dirty="0">
                <a:solidFill>
                  <a:srgbClr val="231F20"/>
                </a:solidFill>
                <a:latin typeface="Calibri"/>
                <a:cs typeface="Calibri"/>
              </a:rPr>
              <a:t>Plan</a:t>
            </a:r>
            <a:endParaRPr sz="1800" dirty="0">
              <a:latin typeface="Calibri"/>
              <a:cs typeface="Calibri"/>
            </a:endParaRPr>
          </a:p>
        </p:txBody>
      </p:sp>
      <p:sp>
        <p:nvSpPr>
          <p:cNvPr id="7" name="object 7"/>
          <p:cNvSpPr/>
          <p:nvPr/>
        </p:nvSpPr>
        <p:spPr>
          <a:xfrm>
            <a:off x="5166909" y="1271016"/>
            <a:ext cx="3571960" cy="5028783"/>
          </a:xfrm>
          <a:prstGeom prst="rect">
            <a:avLst/>
          </a:prstGeom>
          <a:blipFill>
            <a:blip r:embed="rId4" cstate="print"/>
            <a:stretch>
              <a:fillRect/>
            </a:stretch>
          </a:blipFill>
        </p:spPr>
        <p:txBody>
          <a:bodyPr wrap="square" lIns="0" tIns="0" rIns="0" bIns="0" rtlCol="0"/>
          <a:lstStyle/>
          <a:p>
            <a:endParaRPr/>
          </a:p>
        </p:txBody>
      </p:sp>
      <p:sp>
        <p:nvSpPr>
          <p:cNvPr id="8" name="object 8"/>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txBox="1">
            <a:spLocks noGrp="1"/>
          </p:cNvSpPr>
          <p:nvPr>
            <p:ph type="title"/>
          </p:nvPr>
        </p:nvSpPr>
        <p:spPr>
          <a:xfrm>
            <a:off x="2071116" y="424654"/>
            <a:ext cx="4155440" cy="345440"/>
          </a:xfrm>
          <a:prstGeom prst="rect">
            <a:avLst/>
          </a:prstGeom>
        </p:spPr>
        <p:txBody>
          <a:bodyPr vert="horz" wrap="square" lIns="0" tIns="12700" rIns="0" bIns="0" rtlCol="0">
            <a:spAutoFit/>
          </a:bodyPr>
          <a:lstStyle/>
          <a:p>
            <a:pPr marL="12700">
              <a:lnSpc>
                <a:spcPct val="100000"/>
              </a:lnSpc>
              <a:spcBef>
                <a:spcPts val="100"/>
              </a:spcBef>
            </a:pPr>
            <a:r>
              <a:rPr sz="2100" spc="-20" dirty="0">
                <a:latin typeface="Georgia"/>
                <a:cs typeface="Georgia"/>
              </a:rPr>
              <a:t>Implementing </a:t>
            </a:r>
            <a:r>
              <a:rPr sz="2100" dirty="0">
                <a:latin typeface="Georgia"/>
                <a:cs typeface="Georgia"/>
              </a:rPr>
              <a:t>a </a:t>
            </a:r>
            <a:r>
              <a:rPr sz="2100" spc="-10" dirty="0">
                <a:latin typeface="Georgia"/>
                <a:cs typeface="Georgia"/>
              </a:rPr>
              <a:t>Strategic</a:t>
            </a:r>
            <a:r>
              <a:rPr sz="2100" spc="-40" dirty="0">
                <a:latin typeface="Georgia"/>
                <a:cs typeface="Georgia"/>
              </a:rPr>
              <a:t> </a:t>
            </a:r>
            <a:r>
              <a:rPr sz="2100" spc="-10" dirty="0">
                <a:latin typeface="Georgia"/>
                <a:cs typeface="Georgia"/>
              </a:rPr>
              <a:t>Plan</a:t>
            </a:r>
            <a:endParaRPr sz="2100">
              <a:latin typeface="Georgia"/>
              <a:cs typeface="Georgia"/>
            </a:endParaRPr>
          </a:p>
        </p:txBody>
      </p:sp>
      <p:sp>
        <p:nvSpPr>
          <p:cNvPr id="5" name="object 5"/>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6" name="object 6"/>
          <p:cNvSpPr txBox="1">
            <a:spLocks noGrp="1"/>
          </p:cNvSpPr>
          <p:nvPr>
            <p:ph type="body" idx="1"/>
          </p:nvPr>
        </p:nvSpPr>
        <p:spPr>
          <a:prstGeom prst="rect">
            <a:avLst/>
          </a:prstGeom>
        </p:spPr>
        <p:txBody>
          <a:bodyPr vert="horz" wrap="square" lIns="0" tIns="173355" rIns="0" bIns="0" rtlCol="0">
            <a:spAutoFit/>
          </a:bodyPr>
          <a:lstStyle/>
          <a:p>
            <a:pPr marL="471805">
              <a:lnSpc>
                <a:spcPct val="100000"/>
              </a:lnSpc>
              <a:spcBef>
                <a:spcPts val="1365"/>
              </a:spcBef>
            </a:pPr>
            <a:r>
              <a:rPr spc="-10" dirty="0"/>
              <a:t>Using the </a:t>
            </a:r>
            <a:r>
              <a:rPr spc="-15" dirty="0"/>
              <a:t>Strategic Plan </a:t>
            </a:r>
            <a:r>
              <a:rPr spc="-10" dirty="0"/>
              <a:t>for </a:t>
            </a:r>
            <a:r>
              <a:rPr spc="-25" dirty="0"/>
              <a:t>Staff</a:t>
            </a:r>
            <a:r>
              <a:rPr spc="-15" dirty="0"/>
              <a:t> </a:t>
            </a:r>
            <a:r>
              <a:rPr spc="-10" dirty="0"/>
              <a:t>Accountability</a:t>
            </a:r>
          </a:p>
          <a:p>
            <a:pPr marL="700405" indent="-228600">
              <a:lnSpc>
                <a:spcPct val="100000"/>
              </a:lnSpc>
              <a:spcBef>
                <a:spcPts val="1035"/>
              </a:spcBef>
              <a:buChar char="•"/>
              <a:tabLst>
                <a:tab pos="700405" algn="l"/>
              </a:tabLst>
            </a:pPr>
            <a:r>
              <a:rPr sz="1800" b="0" spc="-15" dirty="0">
                <a:latin typeface="Calibri"/>
                <a:cs typeface="Calibri"/>
              </a:rPr>
              <a:t>Communicate the</a:t>
            </a:r>
            <a:r>
              <a:rPr sz="1800" b="0" spc="-50" dirty="0">
                <a:latin typeface="Calibri"/>
                <a:cs typeface="Calibri"/>
              </a:rPr>
              <a:t> </a:t>
            </a:r>
            <a:r>
              <a:rPr sz="1800" b="0" spc="-15" dirty="0">
                <a:latin typeface="Calibri"/>
                <a:cs typeface="Calibri"/>
              </a:rPr>
              <a:t>Message</a:t>
            </a:r>
            <a:endParaRPr sz="1800" dirty="0">
              <a:latin typeface="Calibri"/>
              <a:cs typeface="Calibri"/>
            </a:endParaRPr>
          </a:p>
          <a:p>
            <a:pPr marL="700405" indent="-228600">
              <a:lnSpc>
                <a:spcPct val="100000"/>
              </a:lnSpc>
              <a:spcBef>
                <a:spcPts val="1115"/>
              </a:spcBef>
              <a:buChar char="•"/>
              <a:tabLst>
                <a:tab pos="700405" algn="l"/>
              </a:tabLst>
            </a:pPr>
            <a:r>
              <a:rPr sz="1800" b="0" spc="-15" dirty="0">
                <a:latin typeface="Calibri"/>
                <a:cs typeface="Calibri"/>
              </a:rPr>
              <a:t>Align </a:t>
            </a:r>
            <a:r>
              <a:rPr sz="1800" b="0" spc="-10" dirty="0">
                <a:latin typeface="Calibri"/>
                <a:cs typeface="Calibri"/>
              </a:rPr>
              <a:t>Objectives </a:t>
            </a:r>
            <a:r>
              <a:rPr sz="1800" b="0" spc="-15" dirty="0">
                <a:latin typeface="Calibri"/>
                <a:cs typeface="Calibri"/>
              </a:rPr>
              <a:t>with the </a:t>
            </a:r>
            <a:r>
              <a:rPr sz="1800" b="0" spc="-20" dirty="0">
                <a:latin typeface="Calibri"/>
                <a:cs typeface="Calibri"/>
              </a:rPr>
              <a:t>Plan</a:t>
            </a:r>
            <a:endParaRPr sz="1800" dirty="0">
              <a:latin typeface="Calibri"/>
              <a:cs typeface="Calibri"/>
            </a:endParaRPr>
          </a:p>
          <a:p>
            <a:pPr marL="700405" indent="-228600">
              <a:lnSpc>
                <a:spcPct val="100000"/>
              </a:lnSpc>
              <a:spcBef>
                <a:spcPts val="1115"/>
              </a:spcBef>
              <a:buChar char="•"/>
              <a:tabLst>
                <a:tab pos="700405" algn="l"/>
              </a:tabLst>
            </a:pPr>
            <a:r>
              <a:rPr sz="1800" b="0" spc="-5" dirty="0">
                <a:latin typeface="Calibri"/>
                <a:cs typeface="Calibri"/>
              </a:rPr>
              <a:t>Set </a:t>
            </a:r>
            <a:r>
              <a:rPr sz="1800" b="0" spc="-10" dirty="0">
                <a:latin typeface="Calibri"/>
                <a:cs typeface="Calibri"/>
              </a:rPr>
              <a:t>SMART</a:t>
            </a:r>
            <a:r>
              <a:rPr sz="1800" b="0" spc="-80" dirty="0">
                <a:latin typeface="Calibri"/>
                <a:cs typeface="Calibri"/>
              </a:rPr>
              <a:t> </a:t>
            </a:r>
            <a:r>
              <a:rPr sz="1800" b="0" spc="-15" dirty="0">
                <a:latin typeface="Calibri"/>
                <a:cs typeface="Calibri"/>
              </a:rPr>
              <a:t>Goals</a:t>
            </a:r>
            <a:endParaRPr sz="1800" dirty="0">
              <a:latin typeface="Calibri"/>
              <a:cs typeface="Calibri"/>
            </a:endParaRPr>
          </a:p>
          <a:p>
            <a:pPr marL="700405" indent="-228600">
              <a:lnSpc>
                <a:spcPct val="100000"/>
              </a:lnSpc>
              <a:spcBef>
                <a:spcPts val="1115"/>
              </a:spcBef>
              <a:buChar char="•"/>
              <a:tabLst>
                <a:tab pos="700405" algn="l"/>
              </a:tabLst>
            </a:pPr>
            <a:r>
              <a:rPr sz="1800" b="0" spc="-15" dirty="0">
                <a:latin typeface="Calibri"/>
                <a:cs typeface="Calibri"/>
              </a:rPr>
              <a:t>Give feedback and adjust </a:t>
            </a:r>
            <a:r>
              <a:rPr sz="1800" b="0" spc="-10" dirty="0">
                <a:latin typeface="Calibri"/>
                <a:cs typeface="Calibri"/>
              </a:rPr>
              <a:t>as needed</a:t>
            </a:r>
            <a:endParaRPr sz="1800" dirty="0">
              <a:latin typeface="Calibri"/>
              <a:cs typeface="Calibri"/>
            </a:endParaRPr>
          </a:p>
        </p:txBody>
      </p:sp>
      <p:sp>
        <p:nvSpPr>
          <p:cNvPr id="7" name="object 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25" name="object 2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28" name="object 2"/>
          <p:cNvSpPr txBox="1"/>
          <p:nvPr/>
        </p:nvSpPr>
        <p:spPr>
          <a:xfrm>
            <a:off x="3366516" y="5010150"/>
            <a:ext cx="5625084" cy="1331134"/>
          </a:xfrm>
          <a:prstGeom prst="rect">
            <a:avLst/>
          </a:prstGeom>
        </p:spPr>
        <p:txBody>
          <a:bodyPr vert="horz" wrap="square" lIns="0" tIns="12700" rIns="0" bIns="0" rtlCol="0">
            <a:spAutoFit/>
          </a:bodyPr>
          <a:lstStyle/>
          <a:p>
            <a:pPr marL="12700">
              <a:lnSpc>
                <a:spcPct val="100000"/>
              </a:lnSpc>
              <a:spcBef>
                <a:spcPts val="100"/>
              </a:spcBef>
            </a:pPr>
            <a:r>
              <a:rPr lang="en-US" sz="1400" b="1" spc="-5" dirty="0">
                <a:solidFill>
                  <a:srgbClr val="231F20"/>
                </a:solidFill>
                <a:cs typeface="Calibri"/>
              </a:rPr>
              <a:t>The contents of this product were developed under a grant to WI FACETS from the U.S. Dept. of Education, #H328R130010. The contents do not necessarily represent  the policy of the U.S. Dept. of Education and you should not assume endorsement by  the federal government.</a:t>
            </a:r>
          </a:p>
          <a:p>
            <a:pPr marL="12700">
              <a:lnSpc>
                <a:spcPct val="100000"/>
              </a:lnSpc>
              <a:spcBef>
                <a:spcPts val="100"/>
              </a:spcBef>
            </a:pPr>
            <a:r>
              <a:rPr lang="en-US" sz="1400" b="1" spc="-5" dirty="0">
                <a:solidFill>
                  <a:srgbClr val="231F20"/>
                </a:solidFill>
                <a:cs typeface="Calibri"/>
              </a:rPr>
              <a:t>Project Officer: David </a:t>
            </a:r>
            <a:r>
              <a:rPr lang="en-US" sz="1400" b="1" spc="-5" dirty="0" err="1">
                <a:solidFill>
                  <a:srgbClr val="231F20"/>
                </a:solidFill>
                <a:cs typeface="Calibri"/>
              </a:rPr>
              <a:t>Emenheiser</a:t>
            </a:r>
            <a:r>
              <a:rPr lang="en-US" sz="1400" b="1" spc="-5" dirty="0">
                <a:solidFill>
                  <a:srgbClr val="231F20"/>
                </a:solidFill>
                <a:cs typeface="Calibri"/>
              </a:rPr>
              <a:t>. </a:t>
            </a:r>
          </a:p>
          <a:p>
            <a:pPr marL="12700">
              <a:lnSpc>
                <a:spcPct val="100000"/>
              </a:lnSpc>
              <a:spcBef>
                <a:spcPts val="100"/>
              </a:spcBef>
            </a:pPr>
            <a:r>
              <a:rPr lang="en-US" sz="1400" b="1" spc="-5" dirty="0">
                <a:solidFill>
                  <a:srgbClr val="231F20"/>
                </a:solidFill>
                <a:cs typeface="Calibri"/>
              </a:rPr>
              <a:t>© </a:t>
            </a:r>
            <a:r>
              <a:rPr lang="en-US" sz="1400" b="1" spc="-5" dirty="0" smtClean="0">
                <a:solidFill>
                  <a:srgbClr val="231F20"/>
                </a:solidFill>
                <a:cs typeface="Calibri"/>
              </a:rPr>
              <a:t>RPTACs. For </a:t>
            </a:r>
            <a:r>
              <a:rPr lang="en-US" sz="1400" b="1" spc="-5" dirty="0">
                <a:solidFill>
                  <a:srgbClr val="231F20"/>
                </a:solidFill>
                <a:cs typeface="Calibri"/>
              </a:rPr>
              <a:t>permission to use, please contact WI </a:t>
            </a:r>
            <a:r>
              <a:rPr lang="en-US" sz="1400" b="1" spc="-5" dirty="0" smtClean="0">
                <a:solidFill>
                  <a:srgbClr val="231F20"/>
                </a:solidFill>
                <a:cs typeface="Calibri"/>
              </a:rPr>
              <a:t>FACETS.</a:t>
            </a:r>
            <a:endParaRPr lang="en-US" sz="1400" b="1" spc="-5" dirty="0">
              <a:solidFill>
                <a:srgbClr val="231F20"/>
              </a:solidFill>
              <a:cs typeface="Calibri"/>
            </a:endParaRPr>
          </a:p>
        </p:txBody>
      </p:sp>
      <p:sp>
        <p:nvSpPr>
          <p:cNvPr id="29" name="object 3"/>
          <p:cNvSpPr/>
          <p:nvPr/>
        </p:nvSpPr>
        <p:spPr>
          <a:xfrm>
            <a:off x="1828800" y="5181600"/>
            <a:ext cx="1465669" cy="1114519"/>
          </a:xfrm>
          <a:prstGeom prst="rect">
            <a:avLst/>
          </a:prstGeom>
          <a:blipFill>
            <a:blip r:embed="rId4" cstate="print"/>
            <a:stretch>
              <a:fillRect/>
            </a:stretch>
          </a:blipFill>
        </p:spPr>
        <p:txBody>
          <a:bodyPr wrap="square" lIns="0" tIns="0" rIns="0" bIns="0" rtlCol="0"/>
          <a:lstStyle/>
          <a:p>
            <a:endParaRPr/>
          </a:p>
        </p:txBody>
      </p:sp>
      <p:sp>
        <p:nvSpPr>
          <p:cNvPr id="8" name="object 4"/>
          <p:cNvSpPr txBox="1"/>
          <p:nvPr/>
        </p:nvSpPr>
        <p:spPr>
          <a:xfrm>
            <a:off x="2071116" y="754692"/>
            <a:ext cx="5520690" cy="3540996"/>
          </a:xfrm>
          <a:prstGeom prst="rect">
            <a:avLst/>
          </a:prstGeom>
        </p:spPr>
        <p:txBody>
          <a:bodyPr vert="horz" wrap="none" lIns="0" tIns="44450" rIns="0" bIns="0" rtlCol="0">
            <a:noAutofit/>
          </a:bodyPr>
          <a:lstStyle/>
          <a:p>
            <a:pPr marL="12700">
              <a:lnSpc>
                <a:spcPct val="100000"/>
              </a:lnSpc>
              <a:spcBef>
                <a:spcPts val="350"/>
              </a:spcBef>
            </a:pPr>
            <a:r>
              <a:rPr sz="1600" b="1" spc="-10" dirty="0">
                <a:solidFill>
                  <a:srgbClr val="231F20"/>
                </a:solidFill>
                <a:latin typeface="Calibri"/>
                <a:cs typeface="Calibri"/>
              </a:rPr>
              <a:t>Development</a:t>
            </a:r>
            <a:r>
              <a:rPr sz="1600" b="1" spc="-75" dirty="0">
                <a:solidFill>
                  <a:srgbClr val="231F20"/>
                </a:solidFill>
                <a:latin typeface="Calibri"/>
                <a:cs typeface="Calibri"/>
              </a:rPr>
              <a:t> </a:t>
            </a:r>
            <a:r>
              <a:rPr sz="1600" b="1" spc="-35" dirty="0">
                <a:solidFill>
                  <a:srgbClr val="231F20"/>
                </a:solidFill>
                <a:latin typeface="Calibri"/>
                <a:cs typeface="Calibri"/>
              </a:rPr>
              <a:t>Team:</a:t>
            </a:r>
            <a:endParaRPr sz="1600" dirty="0">
              <a:latin typeface="Calibri"/>
              <a:cs typeface="Calibri"/>
            </a:endParaRPr>
          </a:p>
          <a:p>
            <a:pPr marL="12700" marR="2300605">
              <a:lnSpc>
                <a:spcPts val="1939"/>
              </a:lnSpc>
              <a:spcBef>
                <a:spcPts val="65"/>
              </a:spcBef>
            </a:pPr>
            <a:r>
              <a:rPr sz="1400" spc="-15" dirty="0">
                <a:solidFill>
                  <a:srgbClr val="231F20"/>
                </a:solidFill>
                <a:latin typeface="Calibri"/>
                <a:cs typeface="Calibri"/>
              </a:rPr>
              <a:t>David Blanchard, Region </a:t>
            </a:r>
            <a:r>
              <a:rPr sz="1400" dirty="0">
                <a:solidFill>
                  <a:srgbClr val="231F20"/>
                </a:solidFill>
                <a:latin typeface="Calibri"/>
                <a:cs typeface="Calibri"/>
              </a:rPr>
              <a:t>3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 </a:t>
            </a:r>
            <a:r>
              <a:rPr sz="1400" spc="-5" dirty="0">
                <a:solidFill>
                  <a:srgbClr val="231F20"/>
                </a:solidFill>
                <a:latin typeface="Calibri"/>
                <a:cs typeface="Calibri"/>
              </a:rPr>
              <a:t>GA  </a:t>
            </a:r>
            <a:endParaRPr lang="en-US" sz="1400" spc="-5" dirty="0" smtClean="0">
              <a:solidFill>
                <a:srgbClr val="231F20"/>
              </a:solidFill>
              <a:latin typeface="Calibri"/>
              <a:cs typeface="Calibri"/>
            </a:endParaRPr>
          </a:p>
          <a:p>
            <a:pPr marL="12700" marR="2300605">
              <a:lnSpc>
                <a:spcPts val="1939"/>
              </a:lnSpc>
              <a:spcBef>
                <a:spcPts val="65"/>
              </a:spcBef>
            </a:pPr>
            <a:r>
              <a:rPr sz="1400" spc="-15" dirty="0" smtClean="0">
                <a:solidFill>
                  <a:srgbClr val="231F20"/>
                </a:solidFill>
                <a:latin typeface="Calibri"/>
                <a:cs typeface="Calibri"/>
              </a:rPr>
              <a:t>Glenda </a:t>
            </a:r>
            <a:r>
              <a:rPr sz="1400" spc="-10" dirty="0">
                <a:solidFill>
                  <a:srgbClr val="231F20"/>
                </a:solidFill>
                <a:latin typeface="Calibri"/>
                <a:cs typeface="Calibri"/>
              </a:rPr>
              <a:t>Hicks, </a:t>
            </a:r>
            <a:r>
              <a:rPr sz="1400" spc="-15" dirty="0">
                <a:solidFill>
                  <a:srgbClr val="231F20"/>
                </a:solidFill>
                <a:latin typeface="Calibri"/>
                <a:cs typeface="Calibri"/>
              </a:rPr>
              <a:t>Glenda </a:t>
            </a:r>
            <a:r>
              <a:rPr sz="1400" spc="-50" dirty="0">
                <a:solidFill>
                  <a:srgbClr val="231F20"/>
                </a:solidFill>
                <a:latin typeface="Calibri"/>
                <a:cs typeface="Calibri"/>
              </a:rPr>
              <a:t>Y. </a:t>
            </a:r>
            <a:r>
              <a:rPr sz="1400" spc="-10" dirty="0">
                <a:solidFill>
                  <a:srgbClr val="231F20"/>
                </a:solidFill>
                <a:latin typeface="Calibri"/>
                <a:cs typeface="Calibri"/>
              </a:rPr>
              <a:t>Hicks,</a:t>
            </a:r>
            <a:r>
              <a:rPr sz="1400" spc="100" dirty="0">
                <a:solidFill>
                  <a:srgbClr val="231F20"/>
                </a:solidFill>
                <a:latin typeface="Calibri"/>
                <a:cs typeface="Calibri"/>
              </a:rPr>
              <a:t> </a:t>
            </a:r>
            <a:r>
              <a:rPr sz="1400" spc="-30" dirty="0">
                <a:solidFill>
                  <a:srgbClr val="231F20"/>
                </a:solidFill>
                <a:latin typeface="Calibri"/>
                <a:cs typeface="Calibri"/>
              </a:rPr>
              <a:t>CPA</a:t>
            </a:r>
            <a:endParaRPr sz="1400" dirty="0">
              <a:latin typeface="Calibri"/>
              <a:cs typeface="Calibri"/>
            </a:endParaRPr>
          </a:p>
          <a:p>
            <a:pPr marL="12700" marR="2461260">
              <a:lnSpc>
                <a:spcPts val="1939"/>
              </a:lnSpc>
            </a:pP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Consulting  </a:t>
            </a:r>
            <a:endParaRPr lang="en-US" sz="1400" spc="-10" dirty="0" smtClean="0">
              <a:solidFill>
                <a:srgbClr val="231F20"/>
              </a:solidFill>
              <a:latin typeface="Calibri"/>
              <a:cs typeface="Calibri"/>
            </a:endParaRPr>
          </a:p>
          <a:p>
            <a:pPr marL="12700" marR="2461260">
              <a:lnSpc>
                <a:spcPts val="1939"/>
              </a:lnSpc>
            </a:pPr>
            <a:r>
              <a:rPr sz="1400" spc="-15" dirty="0" smtClean="0">
                <a:solidFill>
                  <a:srgbClr val="231F20"/>
                </a:solidFill>
                <a:latin typeface="Calibri"/>
                <a:cs typeface="Calibri"/>
              </a:rPr>
              <a:t>Jan </a:t>
            </a:r>
            <a:r>
              <a:rPr sz="1400" spc="-10" dirty="0">
                <a:solidFill>
                  <a:srgbClr val="231F20"/>
                </a:solidFill>
                <a:latin typeface="Calibri"/>
                <a:cs typeface="Calibri"/>
              </a:rPr>
              <a:t>Serak, </a:t>
            </a:r>
            <a:r>
              <a:rPr sz="1400" spc="-15" dirty="0">
                <a:solidFill>
                  <a:srgbClr val="231F20"/>
                </a:solidFill>
                <a:latin typeface="Calibri"/>
                <a:cs typeface="Calibri"/>
              </a:rPr>
              <a:t>Region </a:t>
            </a:r>
            <a:r>
              <a:rPr sz="1400" dirty="0">
                <a:solidFill>
                  <a:srgbClr val="231F20"/>
                </a:solidFill>
                <a:latin typeface="Calibri"/>
                <a:cs typeface="Calibri"/>
              </a:rPr>
              <a:t>4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WI</a:t>
            </a:r>
            <a:r>
              <a:rPr sz="1400" spc="75" dirty="0">
                <a:solidFill>
                  <a:srgbClr val="231F20"/>
                </a:solidFill>
                <a:latin typeface="Calibri"/>
                <a:cs typeface="Calibri"/>
              </a:rPr>
              <a:t> </a:t>
            </a:r>
            <a:r>
              <a:rPr sz="1400" spc="-15" dirty="0">
                <a:solidFill>
                  <a:srgbClr val="231F20"/>
                </a:solidFill>
                <a:latin typeface="Calibri"/>
                <a:cs typeface="Calibri"/>
              </a:rPr>
              <a:t>FACETS</a:t>
            </a:r>
            <a:endParaRPr sz="1400" dirty="0">
              <a:latin typeface="Calibri"/>
              <a:cs typeface="Calibri"/>
            </a:endParaRPr>
          </a:p>
          <a:p>
            <a:pPr marL="12700">
              <a:lnSpc>
                <a:spcPct val="100000"/>
              </a:lnSpc>
              <a:spcBef>
                <a:spcPts val="380"/>
              </a:spcBef>
            </a:pPr>
            <a:r>
              <a:rPr sz="1600" b="1" spc="-5" dirty="0">
                <a:solidFill>
                  <a:srgbClr val="231F20"/>
                </a:solidFill>
                <a:latin typeface="Calibri"/>
                <a:cs typeface="Calibri"/>
              </a:rPr>
              <a:t>Other</a:t>
            </a:r>
            <a:r>
              <a:rPr sz="1600" b="1" spc="-35" dirty="0">
                <a:solidFill>
                  <a:srgbClr val="231F20"/>
                </a:solidFill>
                <a:latin typeface="Calibri"/>
                <a:cs typeface="Calibri"/>
              </a:rPr>
              <a:t> </a:t>
            </a:r>
            <a:r>
              <a:rPr sz="1600" b="1" spc="-10" dirty="0">
                <a:solidFill>
                  <a:srgbClr val="231F20"/>
                </a:solidFill>
                <a:latin typeface="Calibri"/>
                <a:cs typeface="Calibri"/>
              </a:rPr>
              <a:t>Contributors:</a:t>
            </a:r>
            <a:endParaRPr sz="1600" dirty="0">
              <a:latin typeface="Calibri"/>
              <a:cs typeface="Calibri"/>
            </a:endParaRPr>
          </a:p>
          <a:p>
            <a:pPr marL="12700">
              <a:lnSpc>
                <a:spcPct val="100000"/>
              </a:lnSpc>
              <a:spcBef>
                <a:spcPts val="190"/>
              </a:spcBef>
            </a:pPr>
            <a:r>
              <a:rPr sz="1400" spc="-10" dirty="0">
                <a:solidFill>
                  <a:srgbClr val="231F20"/>
                </a:solidFill>
                <a:latin typeface="Calibri"/>
                <a:cs typeface="Calibri"/>
              </a:rPr>
              <a:t>Debra Jennings, CPIR, at</a:t>
            </a:r>
            <a:r>
              <a:rPr sz="1400" spc="-3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a:lnSpc>
                <a:spcPct val="100000"/>
              </a:lnSpc>
              <a:spcBef>
                <a:spcPts val="229"/>
              </a:spcBef>
            </a:pPr>
            <a:r>
              <a:rPr sz="1400" spc="-15" dirty="0">
                <a:solidFill>
                  <a:srgbClr val="231F20"/>
                </a:solidFill>
                <a:latin typeface="Calibri"/>
                <a:cs typeface="Calibri"/>
              </a:rPr>
              <a:t>Diana </a:t>
            </a:r>
            <a:r>
              <a:rPr sz="1400" spc="-10" dirty="0">
                <a:solidFill>
                  <a:srgbClr val="231F20"/>
                </a:solidFill>
                <a:latin typeface="Calibri"/>
                <a:cs typeface="Calibri"/>
              </a:rPr>
              <a:t>Autin </a:t>
            </a:r>
            <a:r>
              <a:rPr sz="1400" dirty="0">
                <a:solidFill>
                  <a:srgbClr val="231F20"/>
                </a:solidFill>
                <a:latin typeface="Calibri"/>
                <a:cs typeface="Calibri"/>
              </a:rPr>
              <a:t>&amp; </a:t>
            </a:r>
            <a:r>
              <a:rPr sz="1400" spc="-10" dirty="0">
                <a:solidFill>
                  <a:srgbClr val="231F20"/>
                </a:solidFill>
                <a:latin typeface="Calibri"/>
                <a:cs typeface="Calibri"/>
              </a:rPr>
              <a:t>Carolyn </a:t>
            </a:r>
            <a:r>
              <a:rPr sz="1400" spc="-30" dirty="0">
                <a:solidFill>
                  <a:srgbClr val="231F20"/>
                </a:solidFill>
                <a:latin typeface="Calibri"/>
                <a:cs typeface="Calibri"/>
              </a:rPr>
              <a:t>Hayer, </a:t>
            </a:r>
            <a:r>
              <a:rPr sz="1400" spc="-25" dirty="0">
                <a:solidFill>
                  <a:srgbClr val="231F20"/>
                </a:solidFill>
                <a:latin typeface="Calibri"/>
                <a:cs typeface="Calibri"/>
              </a:rPr>
              <a:t>NE-PACT/Region </a:t>
            </a:r>
            <a:r>
              <a:rPr sz="1400" dirty="0">
                <a:solidFill>
                  <a:srgbClr val="231F20"/>
                </a:solidFill>
                <a:latin typeface="Calibri"/>
                <a:cs typeface="Calibri"/>
              </a:rPr>
              <a:t>1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15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marR="5080">
              <a:lnSpc>
                <a:spcPct val="113900"/>
              </a:lnSpc>
            </a:pPr>
            <a:r>
              <a:rPr sz="1400" spc="-10" dirty="0">
                <a:solidFill>
                  <a:srgbClr val="231F20"/>
                </a:solidFill>
                <a:latin typeface="Calibri"/>
                <a:cs typeface="Calibri"/>
              </a:rPr>
              <a:t>Connie </a:t>
            </a:r>
            <a:r>
              <a:rPr sz="1400" spc="-15" dirty="0">
                <a:solidFill>
                  <a:srgbClr val="231F20"/>
                </a:solidFill>
                <a:latin typeface="Calibri"/>
                <a:cs typeface="Calibri"/>
              </a:rPr>
              <a:t>Hawkins, Rene </a:t>
            </a:r>
            <a:r>
              <a:rPr sz="1400" spc="-20" dirty="0">
                <a:solidFill>
                  <a:srgbClr val="231F20"/>
                </a:solidFill>
                <a:latin typeface="Calibri"/>
                <a:cs typeface="Calibri"/>
              </a:rPr>
              <a:t>Averitt-Sanzone, </a:t>
            </a:r>
            <a:r>
              <a:rPr sz="1400" spc="-5" dirty="0">
                <a:solidFill>
                  <a:srgbClr val="231F20"/>
                </a:solidFill>
                <a:latin typeface="Calibri"/>
                <a:cs typeface="Calibri"/>
              </a:rPr>
              <a:t>Laura </a:t>
            </a:r>
            <a:r>
              <a:rPr sz="1400" spc="-35" dirty="0">
                <a:solidFill>
                  <a:srgbClr val="231F20"/>
                </a:solidFill>
                <a:latin typeface="Calibri"/>
                <a:cs typeface="Calibri"/>
              </a:rPr>
              <a:t>Weber, </a:t>
            </a:r>
            <a:r>
              <a:rPr sz="1400" spc="-10" dirty="0">
                <a:solidFill>
                  <a:srgbClr val="231F20"/>
                </a:solidFill>
                <a:latin typeface="Calibri"/>
                <a:cs typeface="Calibri"/>
              </a:rPr>
              <a:t>Region </a:t>
            </a:r>
            <a:r>
              <a:rPr sz="1400" dirty="0">
                <a:solidFill>
                  <a:srgbClr val="231F20"/>
                </a:solidFill>
                <a:latin typeface="Calibri"/>
                <a:cs typeface="Calibri"/>
              </a:rPr>
              <a:t>2 </a:t>
            </a:r>
            <a:r>
              <a:rPr sz="1400" spc="-25" dirty="0">
                <a:solidFill>
                  <a:srgbClr val="231F20"/>
                </a:solidFill>
                <a:latin typeface="Calibri"/>
                <a:cs typeface="Calibri"/>
              </a:rPr>
              <a:t>PTAC, </a:t>
            </a:r>
            <a:r>
              <a:rPr sz="1400" spc="-10" dirty="0">
                <a:solidFill>
                  <a:srgbClr val="231F20"/>
                </a:solidFill>
                <a:latin typeface="Calibri"/>
                <a:cs typeface="Calibri"/>
              </a:rPr>
              <a:t>at ECAC  </a:t>
            </a:r>
            <a:endParaRPr lang="en-US" sz="1400" spc="-10" dirty="0" smtClean="0">
              <a:solidFill>
                <a:srgbClr val="231F20"/>
              </a:solidFill>
              <a:latin typeface="Calibri"/>
              <a:cs typeface="Calibri"/>
            </a:endParaRPr>
          </a:p>
          <a:p>
            <a:pPr marL="12700" marR="5080">
              <a:lnSpc>
                <a:spcPct val="113900"/>
              </a:lnSpc>
            </a:pPr>
            <a:r>
              <a:rPr sz="1400" spc="-10" dirty="0" smtClean="0">
                <a:solidFill>
                  <a:srgbClr val="231F20"/>
                </a:solidFill>
                <a:latin typeface="Calibri"/>
                <a:cs typeface="Calibri"/>
              </a:rPr>
              <a:t>Debi </a:t>
            </a:r>
            <a:r>
              <a:rPr sz="1400" spc="-40" dirty="0">
                <a:solidFill>
                  <a:srgbClr val="231F20"/>
                </a:solidFill>
                <a:latin typeface="Calibri"/>
                <a:cs typeface="Calibri"/>
              </a:rPr>
              <a:t>Tucker, </a:t>
            </a:r>
            <a:r>
              <a:rPr sz="1400" spc="-15" dirty="0">
                <a:solidFill>
                  <a:srgbClr val="231F20"/>
                </a:solidFill>
                <a:latin typeface="Calibri"/>
                <a:cs typeface="Calibri"/>
              </a:rPr>
              <a:t>Stephanie </a:t>
            </a:r>
            <a:r>
              <a:rPr sz="1400" spc="-10" dirty="0">
                <a:solidFill>
                  <a:srgbClr val="231F20"/>
                </a:solidFill>
                <a:latin typeface="Calibri"/>
                <a:cs typeface="Calibri"/>
              </a:rPr>
              <a:t>Moss, Region </a:t>
            </a:r>
            <a:r>
              <a:rPr sz="1400" dirty="0">
                <a:solidFill>
                  <a:srgbClr val="231F20"/>
                </a:solidFill>
                <a:latin typeface="Calibri"/>
                <a:cs typeface="Calibri"/>
              </a:rPr>
              <a:t>3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a:t>
            </a:r>
            <a:r>
              <a:rPr sz="1400" spc="114" dirty="0">
                <a:solidFill>
                  <a:srgbClr val="231F20"/>
                </a:solidFill>
                <a:latin typeface="Calibri"/>
                <a:cs typeface="Calibri"/>
              </a:rPr>
              <a:t> </a:t>
            </a:r>
            <a:r>
              <a:rPr sz="1400" spc="-5" dirty="0">
                <a:solidFill>
                  <a:srgbClr val="231F20"/>
                </a:solidFill>
                <a:latin typeface="Calibri"/>
                <a:cs typeface="Calibri"/>
              </a:rPr>
              <a:t>GA</a:t>
            </a:r>
            <a:endParaRPr sz="1400" dirty="0">
              <a:latin typeface="Calibri"/>
              <a:cs typeface="Calibri"/>
            </a:endParaRPr>
          </a:p>
          <a:p>
            <a:pPr marL="12700" marR="1905635">
              <a:lnSpc>
                <a:spcPct val="113900"/>
              </a:lnSpc>
            </a:pPr>
            <a:r>
              <a:rPr sz="1400" spc="-5" dirty="0">
                <a:solidFill>
                  <a:srgbClr val="231F20"/>
                </a:solidFill>
                <a:latin typeface="Calibri"/>
                <a:cs typeface="Calibri"/>
              </a:rPr>
              <a:t>Courtney </a:t>
            </a:r>
            <a:r>
              <a:rPr sz="1400" spc="-30" dirty="0">
                <a:solidFill>
                  <a:srgbClr val="231F20"/>
                </a:solidFill>
                <a:latin typeface="Calibri"/>
                <a:cs typeface="Calibri"/>
              </a:rPr>
              <a:t>Salzer, </a:t>
            </a:r>
            <a:r>
              <a:rPr sz="1400" spc="-15" dirty="0">
                <a:solidFill>
                  <a:srgbClr val="231F20"/>
                </a:solidFill>
                <a:latin typeface="Calibri"/>
                <a:cs typeface="Calibri"/>
              </a:rPr>
              <a:t>Region </a:t>
            </a:r>
            <a:r>
              <a:rPr sz="1400" dirty="0">
                <a:solidFill>
                  <a:srgbClr val="231F20"/>
                </a:solidFill>
                <a:latin typeface="Calibri"/>
                <a:cs typeface="Calibri"/>
              </a:rPr>
              <a:t>4 </a:t>
            </a:r>
            <a:r>
              <a:rPr sz="1400" spc="-25" dirty="0">
                <a:solidFill>
                  <a:srgbClr val="231F20"/>
                </a:solidFill>
                <a:latin typeface="Calibri"/>
                <a:cs typeface="Calibri"/>
              </a:rPr>
              <a:t>PTAC, </a:t>
            </a:r>
            <a:r>
              <a:rPr sz="1400" spc="-10" dirty="0">
                <a:solidFill>
                  <a:srgbClr val="231F20"/>
                </a:solidFill>
                <a:latin typeface="Calibri"/>
                <a:cs typeface="Calibri"/>
              </a:rPr>
              <a:t>at WI </a:t>
            </a:r>
            <a:r>
              <a:rPr sz="1400" spc="-15" dirty="0">
                <a:solidFill>
                  <a:srgbClr val="231F20"/>
                </a:solidFill>
                <a:latin typeface="Calibri"/>
                <a:cs typeface="Calibri"/>
              </a:rPr>
              <a:t>FACETS  </a:t>
            </a:r>
            <a:endParaRPr lang="en-US" sz="1400" spc="-1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Barb </a:t>
            </a:r>
            <a:r>
              <a:rPr sz="1400" spc="-15" dirty="0">
                <a:solidFill>
                  <a:srgbClr val="231F20"/>
                </a:solidFill>
                <a:latin typeface="Calibri"/>
                <a:cs typeface="Calibri"/>
              </a:rPr>
              <a:t>Buswell, Emily Rome, </a:t>
            </a:r>
            <a:r>
              <a:rPr lang="en-US" sz="1400" spc="-15" dirty="0" smtClean="0">
                <a:solidFill>
                  <a:srgbClr val="231F20"/>
                </a:solidFill>
                <a:latin typeface="Calibri"/>
                <a:cs typeface="Calibri"/>
              </a:rPr>
              <a:t>Jacey Tramutt, </a:t>
            </a:r>
            <a:r>
              <a:rPr sz="1400" spc="-15" dirty="0" smtClean="0">
                <a:solidFill>
                  <a:srgbClr val="231F20"/>
                </a:solidFill>
                <a:latin typeface="Calibri"/>
                <a:cs typeface="Calibri"/>
              </a:rPr>
              <a:t>Region </a:t>
            </a:r>
            <a:r>
              <a:rPr sz="1400" dirty="0" smtClean="0">
                <a:solidFill>
                  <a:srgbClr val="231F20"/>
                </a:solidFill>
                <a:latin typeface="Calibri"/>
                <a:cs typeface="Calibri"/>
              </a:rPr>
              <a:t>5</a:t>
            </a:r>
            <a:r>
              <a:rPr lang="en-US" sz="1400" dirty="0" smtClean="0">
                <a:solidFill>
                  <a:srgbClr val="231F20"/>
                </a:solidFill>
                <a:latin typeface="Calibri"/>
                <a:cs typeface="Calibri"/>
              </a:rPr>
              <a:t> </a:t>
            </a:r>
            <a:r>
              <a:rPr sz="1400" spc="-25" dirty="0" smtClean="0">
                <a:solidFill>
                  <a:srgbClr val="231F20"/>
                </a:solidFill>
                <a:latin typeface="Calibri"/>
                <a:cs typeface="Calibri"/>
              </a:rPr>
              <a:t>PTAC</a:t>
            </a:r>
            <a:r>
              <a:rPr sz="1400" spc="-25" dirty="0">
                <a:solidFill>
                  <a:srgbClr val="231F20"/>
                </a:solidFill>
                <a:latin typeface="Calibri"/>
                <a:cs typeface="Calibri"/>
              </a:rPr>
              <a:t>, </a:t>
            </a:r>
            <a:r>
              <a:rPr sz="1400" spc="-10" dirty="0">
                <a:solidFill>
                  <a:srgbClr val="231F20"/>
                </a:solidFill>
                <a:latin typeface="Calibri"/>
                <a:cs typeface="Calibri"/>
              </a:rPr>
              <a:t>at </a:t>
            </a:r>
            <a:r>
              <a:rPr sz="1400" spc="-5" dirty="0">
                <a:solidFill>
                  <a:srgbClr val="231F20"/>
                </a:solidFill>
                <a:latin typeface="Calibri"/>
                <a:cs typeface="Calibri"/>
              </a:rPr>
              <a:t>PEAK  </a:t>
            </a:r>
            <a:endParaRPr lang="en-US" sz="1400" spc="-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Nora </a:t>
            </a:r>
            <a:r>
              <a:rPr sz="1400" spc="-10" dirty="0">
                <a:solidFill>
                  <a:srgbClr val="231F20"/>
                </a:solidFill>
                <a:latin typeface="Calibri"/>
                <a:cs typeface="Calibri"/>
              </a:rPr>
              <a:t>Thompson, </a:t>
            </a:r>
            <a:r>
              <a:rPr sz="1400" spc="-15" dirty="0">
                <a:solidFill>
                  <a:srgbClr val="231F20"/>
                </a:solidFill>
                <a:latin typeface="Calibri"/>
                <a:cs typeface="Calibri"/>
              </a:rPr>
              <a:t>Region </a:t>
            </a:r>
            <a:r>
              <a:rPr sz="1400" dirty="0">
                <a:solidFill>
                  <a:srgbClr val="231F20"/>
                </a:solidFill>
                <a:latin typeface="Calibri"/>
                <a:cs typeface="Calibri"/>
              </a:rPr>
              <a:t>6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0" dirty="0">
                <a:solidFill>
                  <a:srgbClr val="231F20"/>
                </a:solidFill>
                <a:latin typeface="Calibri"/>
                <a:cs typeface="Calibri"/>
              </a:rPr>
              <a:t> </a:t>
            </a:r>
            <a:r>
              <a:rPr sz="1400" spc="-10" dirty="0">
                <a:solidFill>
                  <a:srgbClr val="231F20"/>
                </a:solidFill>
                <a:latin typeface="Calibri"/>
                <a:cs typeface="Calibri"/>
              </a:rPr>
              <a:t>Matrix</a:t>
            </a:r>
            <a:endParaRPr sz="1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TotalTime>
  <Words>1359</Words>
  <Application>Microsoft Office PowerPoint</Application>
  <PresentationFormat>On-screen Show (4:3)</PresentationFormat>
  <Paragraphs>121</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Cambria</vt:lpstr>
      <vt:lpstr>Georgia</vt:lpstr>
      <vt:lpstr>Office Theme</vt:lpstr>
      <vt:lpstr>Implementing a Strategic Plan Dialogue Guide</vt:lpstr>
      <vt:lpstr>Implementing a Strategic Plan</vt:lpstr>
      <vt:lpstr>Implementing a Strategic Plan</vt:lpstr>
      <vt:lpstr>Implementing a Strategic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a  Strategic Plan Dialogue Guide</dc:title>
  <dc:creator>Jan Serak</dc:creator>
  <cp:lastModifiedBy>Jan Serak</cp:lastModifiedBy>
  <cp:revision>5</cp:revision>
  <cp:lastPrinted>2017-12-04T17:18:45Z</cp:lastPrinted>
  <dcterms:created xsi:type="dcterms:W3CDTF">2017-08-27T16:48:14Z</dcterms:created>
  <dcterms:modified xsi:type="dcterms:W3CDTF">2017-12-19T19:17:33Z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2017-08-27T00:00:00Z</vt:filetime>
  </property>
  <property fmtid="{D5CDD505-2E9C-101B-9397-08002B2CF9AE}" pid="3" name="Creator">
    <vt:lpwstr>Adobe InDesign CC 2017 (Macintosh)</vt:lpwstr>
  </property>
  <property fmtid="{D5CDD505-2E9C-101B-9397-08002B2CF9AE}" pid="4" name="LastSaved">
    <vt:filetime>2017-08-27T00:00:00Z</vt:filetime>
  </property>
</Properties>
</file>