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33159" autoAdjust="0"/>
  </p:normalViewPr>
  <p:slideViewPr>
    <p:cSldViewPr>
      <p:cViewPr varScale="1">
        <p:scale>
          <a:sx n="27" d="100"/>
          <a:sy n="27" d="100"/>
        </p:scale>
        <p:origin x="1171" y="34"/>
      </p:cViewPr>
      <p:guideLst>
        <p:guide orient="horz" pos="2880"/>
        <p:guide pos="2160"/>
      </p:guideLst>
    </p:cSldViewPr>
  </p:slideViewPr>
  <p:notesTextViewPr>
    <p:cViewPr>
      <p:scale>
        <a:sx n="100" d="100"/>
        <a:sy n="100" d="100"/>
      </p:scale>
      <p:origin x="0" y="0"/>
    </p:cViewPr>
  </p:notesTextViewPr>
  <p:notesViewPr>
    <p:cSldViewPr>
      <p:cViewPr>
        <p:scale>
          <a:sx n="80" d="100"/>
          <a:sy n="80" d="100"/>
        </p:scale>
        <p:origin x="53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9114" y="0"/>
            <a:ext cx="3066733" cy="468154"/>
          </a:xfrm>
          <a:prstGeom prst="rect">
            <a:avLst/>
          </a:prstGeom>
        </p:spPr>
        <p:txBody>
          <a:bodyPr vert="horz" lIns="93936" tIns="46968" rIns="93936" bIns="46968" rtlCol="0"/>
          <a:lstStyle>
            <a:lvl1pPr algn="r">
              <a:defRPr sz="1200"/>
            </a:lvl1pPr>
          </a:lstStyle>
          <a:p>
            <a:fld id="{327C24A6-1A8D-ED43-8176-0D2E8E012E46}" type="datetimeFigureOut">
              <a:rPr lang="en-US" smtClean="0"/>
              <a:t>12/19/2017</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2754"/>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9114" y="8892754"/>
            <a:ext cx="3066733" cy="468154"/>
          </a:xfrm>
          <a:prstGeom prst="rect">
            <a:avLst/>
          </a:prstGeom>
        </p:spPr>
        <p:txBody>
          <a:bodyPr vert="horz" lIns="93936" tIns="46968" rIns="93936" bIns="46968" rtlCol="0" anchor="b"/>
          <a:lstStyle>
            <a:lvl1pPr algn="r">
              <a:defRPr sz="1200"/>
            </a:lvl1pPr>
          </a:lstStyle>
          <a:p>
            <a:fld id="{1C6ADE39-BBB8-2743-8322-61B13BDAA0E1}" type="slidenum">
              <a:rPr lang="en-US" smtClean="0"/>
              <a:t>‹#›</a:t>
            </a:fld>
            <a:endParaRPr lang="en-US"/>
          </a:p>
        </p:txBody>
      </p:sp>
    </p:spTree>
    <p:extLst>
      <p:ext uri="{BB962C8B-B14F-4D97-AF65-F5344CB8AC3E}">
        <p14:creationId xmlns:p14="http://schemas.microsoft.com/office/powerpoint/2010/main" val="28912671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youtu.be/CDAEhb37JTE"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87500" y="312738"/>
            <a:ext cx="3849688" cy="2886075"/>
          </a:xfrm>
        </p:spPr>
      </p:sp>
      <p:sp>
        <p:nvSpPr>
          <p:cNvPr id="3" name="Notes Placeholder 2"/>
          <p:cNvSpPr>
            <a:spLocks noGrp="1"/>
          </p:cNvSpPr>
          <p:nvPr>
            <p:ph type="body" idx="1"/>
          </p:nvPr>
        </p:nvSpPr>
        <p:spPr>
          <a:xfrm>
            <a:off x="681496" y="3367797"/>
            <a:ext cx="5661660" cy="5993111"/>
          </a:xfrm>
        </p:spPr>
        <p:txBody>
          <a:bodyPr/>
          <a:lstStyle/>
          <a:p>
            <a:r>
              <a:rPr lang="en-US" sz="1100" b="1" dirty="0"/>
              <a:t>Slide #1: Welcome and Introduction</a:t>
            </a:r>
          </a:p>
          <a:p>
            <a:endParaRPr lang="en-US" sz="1100" b="1" dirty="0"/>
          </a:p>
          <a:p>
            <a:r>
              <a:rPr lang="en-US" sz="1100" b="1" dirty="0"/>
              <a:t>Procedural Directions:</a:t>
            </a:r>
          </a:p>
          <a:p>
            <a:pPr marL="180939" indent="-180939">
              <a:buFont typeface="Arial" panose="020B0604020202020204" pitchFamily="34" charset="0"/>
              <a:buChar char="•"/>
            </a:pPr>
            <a:r>
              <a:rPr lang="en-US" sz="1100" dirty="0"/>
              <a:t>What you will need for this module: </a:t>
            </a:r>
          </a:p>
          <a:p>
            <a:pPr marL="663443" lvl="1" indent="-180939">
              <a:buFont typeface="Arial" panose="020B0604020202020204" pitchFamily="34" charset="0"/>
              <a:buChar char="•"/>
            </a:pPr>
            <a:r>
              <a:rPr lang="en-US" sz="1100" dirty="0"/>
              <a:t>Laptop computer (equipped with PowerPoint software)</a:t>
            </a:r>
          </a:p>
          <a:p>
            <a:pPr marL="663443" lvl="1" indent="-180939">
              <a:buFont typeface="Arial" panose="020B0604020202020204" pitchFamily="34" charset="0"/>
              <a:buChar char="•"/>
            </a:pPr>
            <a:r>
              <a:rPr lang="en-US" sz="1100" dirty="0"/>
              <a:t>Speakers that are able to project the video sound adequately</a:t>
            </a:r>
          </a:p>
          <a:p>
            <a:pPr marL="663443" lvl="1" indent="-180939">
              <a:buFont typeface="Arial" panose="020B0604020202020204" pitchFamily="34" charset="0"/>
              <a:buChar char="•"/>
            </a:pPr>
            <a:r>
              <a:rPr lang="en-US" sz="1100" dirty="0"/>
              <a:t>Projector </a:t>
            </a:r>
          </a:p>
          <a:p>
            <a:pPr marL="663443" lvl="1" indent="-180939">
              <a:buFont typeface="Arial" panose="020B0604020202020204" pitchFamily="34" charset="0"/>
              <a:buChar char="•"/>
            </a:pPr>
            <a:r>
              <a:rPr lang="en-US" sz="1100" dirty="0"/>
              <a:t>Memory stick with the </a:t>
            </a:r>
            <a:r>
              <a:rPr lang="en-US" sz="1100" i="1" dirty="0"/>
              <a:t>How to Prepare a Strategic Plan Dialogue Guide </a:t>
            </a:r>
            <a:r>
              <a:rPr lang="en-US" sz="1100" dirty="0"/>
              <a:t>(PowerPoint) presentation &amp; video (in case you can’t get on the internet)</a:t>
            </a:r>
          </a:p>
          <a:p>
            <a:pPr marL="663443" lvl="1" indent="-180939">
              <a:buFont typeface="Arial" panose="020B0604020202020204" pitchFamily="34" charset="0"/>
              <a:buChar char="•"/>
            </a:pPr>
            <a:r>
              <a:rPr lang="en-US" sz="1100" dirty="0"/>
              <a:t>White board or flip chart/easel, markers, paper, pens</a:t>
            </a:r>
          </a:p>
          <a:p>
            <a:pPr marL="663443" lvl="1" indent="-180939">
              <a:buFont typeface="Arial" panose="020B0604020202020204" pitchFamily="34" charset="0"/>
              <a:buChar char="•"/>
            </a:pPr>
            <a:r>
              <a:rPr lang="en-US" sz="1100" dirty="0"/>
              <a:t>Printed version of the </a:t>
            </a:r>
            <a:r>
              <a:rPr lang="en-US" sz="1100" i="1" dirty="0"/>
              <a:t>How to Prepare a Strategic Plan Dialogue Guide </a:t>
            </a:r>
            <a:r>
              <a:rPr lang="en-US" sz="1100" dirty="0"/>
              <a:t>speaker notes for your own use</a:t>
            </a:r>
          </a:p>
          <a:p>
            <a:pPr marL="663443" lvl="1" indent="-180939">
              <a:buFont typeface="Arial" panose="020B0604020202020204" pitchFamily="34" charset="0"/>
              <a:buChar char="•"/>
            </a:pPr>
            <a:r>
              <a:rPr lang="en-US" sz="1100" dirty="0"/>
              <a:t>Handout copies of select handouts for participants (</a:t>
            </a:r>
            <a:r>
              <a:rPr lang="en-US" sz="1100" i="1" dirty="0"/>
              <a:t>How to Prepare a Strategic Plan Dialogue Guide </a:t>
            </a:r>
            <a:r>
              <a:rPr lang="en-US" sz="1100" dirty="0"/>
              <a:t>2/page; FAQ; Resource List, Evaluation form</a:t>
            </a:r>
          </a:p>
          <a:p>
            <a:pPr marL="663443" lvl="1" indent="-180939">
              <a:buFont typeface="Arial" panose="020B0604020202020204" pitchFamily="34" charset="0"/>
              <a:buChar char="•"/>
            </a:pPr>
            <a:r>
              <a:rPr lang="en-US" sz="1100" dirty="0"/>
              <a:t>Handouts for optional exercises: </a:t>
            </a:r>
            <a:r>
              <a:rPr lang="en-US" sz="1100" i="1" dirty="0"/>
              <a:t>Big Picture Thinking: Blue Sky Committee</a:t>
            </a:r>
            <a:r>
              <a:rPr lang="en-US" sz="1100" dirty="0"/>
              <a:t> (Indiana Nonprofit Resource Network); </a:t>
            </a:r>
            <a:r>
              <a:rPr lang="en-US" sz="1100" i="1" dirty="0"/>
              <a:t>Generative Thinking </a:t>
            </a:r>
            <a:r>
              <a:rPr lang="en-US" sz="1100" dirty="0"/>
              <a:t>(© 2015 BLF, Dr. Cathy </a:t>
            </a:r>
            <a:r>
              <a:rPr lang="en-US" sz="1100" dirty="0" err="1"/>
              <a:t>Trower</a:t>
            </a:r>
            <a:r>
              <a:rPr lang="en-US" sz="1100" dirty="0"/>
              <a:t>, President and Principal, </a:t>
            </a:r>
            <a:r>
              <a:rPr lang="en-US" sz="1100" dirty="0" err="1"/>
              <a:t>Trower</a:t>
            </a:r>
            <a:r>
              <a:rPr lang="en-US" sz="1100" dirty="0"/>
              <a:t> and </a:t>
            </a:r>
            <a:r>
              <a:rPr lang="en-US" sz="1100" dirty="0" err="1"/>
              <a:t>Trower</a:t>
            </a:r>
            <a:r>
              <a:rPr lang="en-US" sz="1100" dirty="0"/>
              <a:t>, Inc. )</a:t>
            </a:r>
            <a:r>
              <a:rPr lang="en-US" sz="1100" dirty="0">
                <a:solidFill>
                  <a:prstClr val="black"/>
                </a:solidFill>
              </a:rPr>
              <a:t>, </a:t>
            </a:r>
            <a:r>
              <a:rPr lang="en-US" sz="1100" i="1" dirty="0"/>
              <a:t>Minnesota Council of Nonprofits Strategic Plan 2010-2014</a:t>
            </a:r>
            <a:r>
              <a:rPr lang="en-US" sz="1100" dirty="0"/>
              <a:t>; </a:t>
            </a:r>
          </a:p>
          <a:p>
            <a:pPr marL="180939" indent="-180939">
              <a:buFont typeface="Arial" panose="020B0604020202020204" pitchFamily="34" charset="0"/>
              <a:buChar char="•"/>
            </a:pPr>
            <a:r>
              <a:rPr lang="en-US" sz="1100" dirty="0"/>
              <a:t>This module is lengthier than most of the others in this series. You may want to plan 1 hour more on your Board agenda (video 11 minutes), Dialogue Guide (20 – 25 minutes), FAQ &amp; Resource List (5 minutes), Evaluation (5 minutes).</a:t>
            </a:r>
          </a:p>
          <a:p>
            <a:pPr marL="663443" lvl="1" indent="-180939">
              <a:buFont typeface="Arial" panose="020B0604020202020204" pitchFamily="34" charset="0"/>
              <a:buChar char="•"/>
            </a:pPr>
            <a:endParaRPr lang="en-US" sz="1100" dirty="0"/>
          </a:p>
          <a:p>
            <a:r>
              <a:rPr lang="en-US" sz="1100" b="1" dirty="0"/>
              <a:t>Presenter Notes:</a:t>
            </a:r>
          </a:p>
          <a:p>
            <a:pPr marL="180939" indent="-180939">
              <a:buFont typeface="Arial" panose="020B0604020202020204" pitchFamily="34" charset="0"/>
              <a:buChar char="•"/>
            </a:pPr>
            <a:r>
              <a:rPr lang="en-US" sz="1100" dirty="0"/>
              <a:t>Hello and welcome to this professional development module on </a:t>
            </a:r>
            <a:r>
              <a:rPr lang="en-US" sz="1100" i="1" dirty="0"/>
              <a:t>How to Prepare a Strategic Plan</a:t>
            </a:r>
            <a:r>
              <a:rPr lang="en-US" sz="1100" dirty="0"/>
              <a:t>.</a:t>
            </a:r>
          </a:p>
          <a:p>
            <a:pPr marL="180939" indent="-180939">
              <a:buFont typeface="Arial" panose="020B0604020202020204" pitchFamily="34" charset="0"/>
              <a:buChar char="•"/>
            </a:pPr>
            <a:r>
              <a:rPr lang="en-US" sz="1100" dirty="0"/>
              <a:t>This is the second of three modules on Strategic Planning for Parent Centers. This module and the video associated with it address logistical considerations, introduce tools to help with strategic thinking and planning, and summarize the main components of a Strategic Plan. The third module in this series is </a:t>
            </a:r>
            <a:r>
              <a:rPr lang="en-US" sz="1100" i="1" dirty="0"/>
              <a:t>How to Implement a Strategic Plan</a:t>
            </a:r>
            <a:r>
              <a:rPr lang="en-US" sz="1100" dirty="0"/>
              <a:t>. </a:t>
            </a:r>
          </a:p>
          <a:p>
            <a:pPr marL="180939" indent="-180939">
              <a:buFont typeface="Arial" panose="020B0604020202020204" pitchFamily="34" charset="0"/>
              <a:buChar char="•"/>
            </a:pPr>
            <a:r>
              <a:rPr lang="en-US" sz="1100" dirty="0"/>
              <a:t>We will first watch a short video that outlines this content.</a:t>
            </a:r>
          </a:p>
          <a:p>
            <a:pPr marL="180939" indent="-180939">
              <a:buFont typeface="Arial" panose="020B0604020202020204" pitchFamily="34" charset="0"/>
              <a:buChar char="•"/>
            </a:pPr>
            <a:r>
              <a:rPr lang="en-US" sz="1100" dirty="0"/>
              <a:t>Show the video (10:48 min): </a:t>
            </a:r>
            <a:r>
              <a:rPr lang="en-US" sz="1100" b="1" dirty="0">
                <a:hlinkClick r:id="rId3"/>
              </a:rPr>
              <a:t>https://youtu.be/CDAEhb37JTE</a:t>
            </a:r>
            <a:endParaRPr lang="en-US" sz="1100" b="1" dirty="0"/>
          </a:p>
          <a:p>
            <a:pPr marL="180939" indent="-180939">
              <a:buFont typeface="Arial" panose="020B0604020202020204" pitchFamily="34" charset="0"/>
              <a:buChar char="•"/>
            </a:pPr>
            <a:r>
              <a:rPr lang="en-US" sz="1100" dirty="0"/>
              <a:t>Show Slide #1. Let’s take a short time to discuss how the information from the video can be applied to our own organization.</a:t>
            </a:r>
          </a:p>
        </p:txBody>
      </p:sp>
      <p:sp>
        <p:nvSpPr>
          <p:cNvPr id="4" name="Slide Number Placeholder 3"/>
          <p:cNvSpPr>
            <a:spLocks noGrp="1"/>
          </p:cNvSpPr>
          <p:nvPr>
            <p:ph type="sldNum" sz="quarter" idx="10"/>
          </p:nvPr>
        </p:nvSpPr>
        <p:spPr/>
        <p:txBody>
          <a:bodyPr/>
          <a:lstStyle/>
          <a:p>
            <a:fld id="{1C6ADE39-BBB8-2743-8322-61B13BDAA0E1}" type="slidenum">
              <a:rPr lang="en-US" smtClean="0"/>
              <a:t>1</a:t>
            </a:fld>
            <a:endParaRPr lang="en-US"/>
          </a:p>
        </p:txBody>
      </p:sp>
    </p:spTree>
    <p:extLst>
      <p:ext uri="{BB962C8B-B14F-4D97-AF65-F5344CB8AC3E}">
        <p14:creationId xmlns:p14="http://schemas.microsoft.com/office/powerpoint/2010/main" val="2654889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7" y="414337"/>
            <a:ext cx="4473575" cy="3354388"/>
          </a:xfrm>
        </p:spPr>
      </p:sp>
      <p:sp>
        <p:nvSpPr>
          <p:cNvPr id="3" name="Notes Placeholder 2"/>
          <p:cNvSpPr>
            <a:spLocks noGrp="1"/>
          </p:cNvSpPr>
          <p:nvPr>
            <p:ph type="body" idx="1"/>
          </p:nvPr>
        </p:nvSpPr>
        <p:spPr>
          <a:xfrm>
            <a:off x="786342" y="3979307"/>
            <a:ext cx="5661660" cy="4369435"/>
          </a:xfrm>
        </p:spPr>
        <p:txBody>
          <a:bodyPr/>
          <a:lstStyle/>
          <a:p>
            <a:r>
              <a:rPr lang="en-US" sz="1100" b="1" dirty="0"/>
              <a:t>Slide 2: Getting Ready for Strategic Planning</a:t>
            </a:r>
          </a:p>
          <a:p>
            <a:endParaRPr lang="en-US" sz="1100" b="1" dirty="0"/>
          </a:p>
          <a:p>
            <a:r>
              <a:rPr lang="en-US" sz="1100" b="1" dirty="0"/>
              <a:t>Procedural Directions:</a:t>
            </a:r>
          </a:p>
          <a:p>
            <a:pPr marL="176131" indent="-176131">
              <a:buFont typeface="Arial" panose="020B0604020202020204" pitchFamily="34" charset="0"/>
              <a:buChar char="•"/>
            </a:pPr>
            <a:r>
              <a:rPr lang="en-US" sz="1100" dirty="0"/>
              <a:t>Show slide # 2</a:t>
            </a:r>
          </a:p>
          <a:p>
            <a:pPr marL="176131" indent="-176131">
              <a:buFont typeface="Arial" panose="020B0604020202020204" pitchFamily="34" charset="0"/>
              <a:buChar char="•"/>
            </a:pPr>
            <a:r>
              <a:rPr lang="en-US" sz="1100" dirty="0"/>
              <a:t>Read the presenter notes.</a:t>
            </a:r>
          </a:p>
          <a:p>
            <a:endParaRPr lang="en-US" sz="1100" b="1" dirty="0"/>
          </a:p>
          <a:p>
            <a:r>
              <a:rPr lang="en-US" sz="1100" b="1" dirty="0"/>
              <a:t>Presenter Notes: </a:t>
            </a:r>
          </a:p>
          <a:p>
            <a:r>
              <a:rPr lang="en-US" sz="1100" dirty="0"/>
              <a:t>The Strategic Planning process does not have to complicated, but there needs to be a process. </a:t>
            </a:r>
            <a:r>
              <a:rPr lang="en-US" dirty="0" smtClean="0"/>
              <a:t>Here are five things to consider as you get ready for Strategic Planning: </a:t>
            </a:r>
          </a:p>
          <a:p>
            <a:pPr marL="645812" lvl="1" indent="-176131">
              <a:buFont typeface="Arial" panose="020B0604020202020204" pitchFamily="34" charset="0"/>
              <a:buChar char="•"/>
            </a:pPr>
            <a:r>
              <a:rPr lang="en-US" u="sng" dirty="0" smtClean="0"/>
              <a:t>Will you use an outside facilitator</a:t>
            </a:r>
            <a:r>
              <a:rPr lang="en-US" dirty="0" smtClean="0"/>
              <a:t>? What are some of the reasons you might use someone from the outside? An outside facilitator can remain honest and critical while the Board has thoughtful and even difficult conversations. A facilitator can make sure that everyone is able to participate, and be heard. A facilitator does not have an agenda or a stake in the outcome. Having the ED or Board Chair facilitate can be difficult because they have a lot at stake and others might hesitate to contribute, and because its very hard to facilitate and participate at the same time. Money does not need to be an issue. Your Regional Parent TA Center can assist with Strategic Planning during a site visit or may be able to recommend someone to help. </a:t>
            </a:r>
          </a:p>
          <a:p>
            <a:pPr marL="645812" lvl="1" indent="-176131">
              <a:buFont typeface="Arial" panose="020B0604020202020204" pitchFamily="34" charset="0"/>
              <a:buChar char="•"/>
            </a:pPr>
            <a:r>
              <a:rPr lang="en-US" u="sng" dirty="0" smtClean="0"/>
              <a:t>Will you use a Board committee? </a:t>
            </a:r>
            <a:r>
              <a:rPr lang="en-US" dirty="0" smtClean="0"/>
              <a:t>While the entire Board should participate in the planning process, you may want a committee to manage the process, design the logistics, or choose the facilitator. </a:t>
            </a:r>
          </a:p>
          <a:p>
            <a:pPr marL="645812" lvl="1" indent="-176131">
              <a:buFont typeface="Arial" panose="020B0604020202020204" pitchFamily="34" charset="0"/>
              <a:buChar char="•"/>
            </a:pPr>
            <a:r>
              <a:rPr lang="en-US" u="sng" dirty="0" smtClean="0"/>
              <a:t>How </a:t>
            </a:r>
            <a:r>
              <a:rPr lang="en-US" u="sng" dirty="0" smtClean="0"/>
              <a:t>will you engage staff? </a:t>
            </a:r>
            <a:r>
              <a:rPr lang="en-US" dirty="0" smtClean="0"/>
              <a:t>Senior staff are essential to the process. They have critical information and perspective, can conduct research and do much of the “leg work”, crunch numbers, provide analysis, take notes and write the plan. Line staff of a Parent Center can also be important participants in the strategic planning process. How can their input and feedback</a:t>
            </a:r>
            <a:r>
              <a:rPr lang="en-US" baseline="0" dirty="0" smtClean="0"/>
              <a:t> be solicited?</a:t>
            </a:r>
            <a:endParaRPr lang="en-US" dirty="0" smtClean="0"/>
          </a:p>
          <a:p>
            <a:pPr marL="645812" lvl="1" indent="-176131">
              <a:buFont typeface="Arial" panose="020B0604020202020204" pitchFamily="34" charset="0"/>
              <a:buChar char="•"/>
            </a:pPr>
            <a:r>
              <a:rPr lang="en-US" u="sng" dirty="0" smtClean="0"/>
              <a:t>Where and when will you plan?</a:t>
            </a:r>
            <a:r>
              <a:rPr lang="en-US" dirty="0" smtClean="0"/>
              <a:t> Some Boards prefer a one or two-day retreat. Others may prefer setting aside time in several meetings. </a:t>
            </a:r>
          </a:p>
          <a:p>
            <a:pPr marL="645812" lvl="1" indent="-176131">
              <a:buFont typeface="Arial" panose="020B0604020202020204" pitchFamily="34" charset="0"/>
              <a:buChar char="•"/>
            </a:pPr>
            <a:r>
              <a:rPr lang="en-US" u="sng" dirty="0" smtClean="0"/>
              <a:t>How will you phase the process? </a:t>
            </a:r>
            <a:r>
              <a:rPr lang="en-US" dirty="0" smtClean="0"/>
              <a:t>The process might be less daunting if it is broken up into distinct phases. For example, the development of activities and timelines can occur following the development of long-term goals. Your process can take place over several months, if needed. </a:t>
            </a:r>
          </a:p>
          <a:p>
            <a:pPr marL="645812" lvl="1" indent="-176131">
              <a:buFont typeface="Arial" panose="020B0604020202020204" pitchFamily="34" charset="0"/>
              <a:buChar char="•"/>
            </a:pPr>
            <a:r>
              <a:rPr lang="en-US" b="1" i="1" dirty="0" smtClean="0"/>
              <a:t>Optional discussion</a:t>
            </a:r>
            <a:r>
              <a:rPr lang="en-US" b="1" dirty="0" smtClean="0"/>
              <a:t>: </a:t>
            </a:r>
            <a:r>
              <a:rPr lang="en-US" dirty="0" smtClean="0"/>
              <a:t>What other questions do you need to consider as you prepare for planning? </a:t>
            </a:r>
          </a:p>
        </p:txBody>
      </p:sp>
      <p:sp>
        <p:nvSpPr>
          <p:cNvPr id="4" name="Slide Number Placeholder 3"/>
          <p:cNvSpPr>
            <a:spLocks noGrp="1"/>
          </p:cNvSpPr>
          <p:nvPr>
            <p:ph type="sldNum" sz="quarter" idx="10"/>
          </p:nvPr>
        </p:nvSpPr>
        <p:spPr/>
        <p:txBody>
          <a:bodyPr/>
          <a:lstStyle/>
          <a:p>
            <a:fld id="{1C6ADE39-BBB8-2743-8322-61B13BDAA0E1}" type="slidenum">
              <a:rPr lang="en-US" smtClean="0"/>
              <a:t>2</a:t>
            </a:fld>
            <a:endParaRPr lang="en-US"/>
          </a:p>
        </p:txBody>
      </p:sp>
    </p:spTree>
    <p:extLst>
      <p:ext uri="{BB962C8B-B14F-4D97-AF65-F5344CB8AC3E}">
        <p14:creationId xmlns:p14="http://schemas.microsoft.com/office/powerpoint/2010/main" val="2561690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54138" y="390525"/>
            <a:ext cx="4368800" cy="3276600"/>
          </a:xfrm>
        </p:spPr>
      </p:sp>
      <p:sp>
        <p:nvSpPr>
          <p:cNvPr id="3" name="Notes Placeholder 2"/>
          <p:cNvSpPr>
            <a:spLocks noGrp="1"/>
          </p:cNvSpPr>
          <p:nvPr>
            <p:ph type="body" idx="1"/>
          </p:nvPr>
        </p:nvSpPr>
        <p:spPr>
          <a:xfrm>
            <a:off x="629073" y="3901281"/>
            <a:ext cx="5661660" cy="5461794"/>
          </a:xfrm>
        </p:spPr>
        <p:txBody>
          <a:bodyPr/>
          <a:lstStyle/>
          <a:p>
            <a:r>
              <a:rPr lang="en-US" sz="900" b="1" dirty="0"/>
              <a:t>Slide 3: Starting with Strategic Thinking</a:t>
            </a:r>
          </a:p>
          <a:p>
            <a:endParaRPr lang="en-US" sz="900" b="1" dirty="0"/>
          </a:p>
          <a:p>
            <a:r>
              <a:rPr lang="en-US" sz="900" b="1" dirty="0"/>
              <a:t>Procedural Directions:</a:t>
            </a:r>
          </a:p>
          <a:p>
            <a:endParaRPr lang="en-US" sz="900" dirty="0"/>
          </a:p>
          <a:p>
            <a:pPr marL="176131" indent="-176131">
              <a:buFont typeface="Arial" panose="020B0604020202020204" pitchFamily="34" charset="0"/>
              <a:buChar char="•"/>
            </a:pPr>
            <a:r>
              <a:rPr lang="en-US" sz="900" dirty="0"/>
              <a:t>Make sure participants have the two handouts that will be used for activities: </a:t>
            </a:r>
          </a:p>
          <a:p>
            <a:pPr marL="645812" lvl="1" indent="-176131">
              <a:buFont typeface="Arial" panose="020B0604020202020204" pitchFamily="34" charset="0"/>
              <a:buChar char="•"/>
            </a:pPr>
            <a:r>
              <a:rPr lang="en-US" sz="900" i="1" dirty="0"/>
              <a:t>Generative Thinking </a:t>
            </a:r>
            <a:r>
              <a:rPr lang="en-US" sz="900" dirty="0"/>
              <a:t>(© 2015 BLF, Dr. Cathy </a:t>
            </a:r>
            <a:r>
              <a:rPr lang="en-US" sz="900" dirty="0" err="1"/>
              <a:t>Trower</a:t>
            </a:r>
            <a:r>
              <a:rPr lang="en-US" sz="900" dirty="0"/>
              <a:t>, President and Principal, </a:t>
            </a:r>
            <a:r>
              <a:rPr lang="en-US" sz="900" dirty="0" err="1"/>
              <a:t>Trower</a:t>
            </a:r>
            <a:r>
              <a:rPr lang="en-US" sz="900" dirty="0"/>
              <a:t> and </a:t>
            </a:r>
            <a:r>
              <a:rPr lang="en-US" sz="900" dirty="0" err="1"/>
              <a:t>Trower</a:t>
            </a:r>
            <a:r>
              <a:rPr lang="en-US" sz="900" dirty="0"/>
              <a:t>, Inc. )</a:t>
            </a:r>
          </a:p>
          <a:p>
            <a:pPr marL="645812" lvl="1" indent="-176131">
              <a:buFont typeface="Arial" panose="020B0604020202020204" pitchFamily="34" charset="0"/>
              <a:buChar char="•"/>
            </a:pPr>
            <a:r>
              <a:rPr lang="en-US" sz="900" i="1" dirty="0"/>
              <a:t>Big Picture Thinking: Blue Sky Committee </a:t>
            </a:r>
            <a:r>
              <a:rPr lang="en-US" sz="900" dirty="0"/>
              <a:t>(Indiana Nonprofit Resource Network,)</a:t>
            </a:r>
          </a:p>
          <a:p>
            <a:pPr marL="176131" indent="-176131">
              <a:buFont typeface="Arial" panose="020B0604020202020204" pitchFamily="34" charset="0"/>
              <a:buChar char="•"/>
            </a:pPr>
            <a:r>
              <a:rPr lang="en-US" sz="900" dirty="0"/>
              <a:t>Flip chart &amp; markers</a:t>
            </a:r>
          </a:p>
          <a:p>
            <a:pPr marL="176131" indent="-176131">
              <a:buFont typeface="Arial" panose="020B0604020202020204" pitchFamily="34" charset="0"/>
              <a:buChar char="•"/>
            </a:pPr>
            <a:r>
              <a:rPr lang="en-US" sz="900" dirty="0"/>
              <a:t>Show slide #3</a:t>
            </a:r>
          </a:p>
          <a:p>
            <a:pPr marL="176131" indent="-176131">
              <a:buFont typeface="Arial" panose="020B0604020202020204" pitchFamily="34" charset="0"/>
              <a:buChar char="•"/>
            </a:pPr>
            <a:r>
              <a:rPr lang="en-US" sz="900" dirty="0"/>
              <a:t>Read the presenter notes</a:t>
            </a:r>
          </a:p>
          <a:p>
            <a:pPr marL="176131" indent="-176131">
              <a:buFont typeface="Arial" panose="020B0604020202020204" pitchFamily="34" charset="0"/>
              <a:buChar char="•"/>
            </a:pPr>
            <a:endParaRPr lang="en-US" sz="900" b="1" dirty="0"/>
          </a:p>
          <a:p>
            <a:r>
              <a:rPr lang="en-US" sz="900" b="1" dirty="0"/>
              <a:t>Presenter Notes: </a:t>
            </a:r>
          </a:p>
          <a:p>
            <a:pPr marL="176131" indent="-176131">
              <a:buFont typeface="Arial" panose="020B0604020202020204" pitchFamily="34" charset="0"/>
              <a:buChar char="•"/>
            </a:pPr>
            <a:r>
              <a:rPr lang="en-US" sz="900" dirty="0"/>
              <a:t>We are going to be referring to two handouts as we discuss strategic thinking. These were also cited in the video. Make sure you have </a:t>
            </a:r>
            <a:r>
              <a:rPr lang="en-US" sz="900" i="1" dirty="0"/>
              <a:t>Generative Thinking</a:t>
            </a:r>
            <a:r>
              <a:rPr lang="en-US" sz="900" dirty="0"/>
              <a:t> by Dr. Cathy </a:t>
            </a:r>
            <a:r>
              <a:rPr lang="en-US" sz="900" dirty="0" err="1"/>
              <a:t>Trower</a:t>
            </a:r>
            <a:r>
              <a:rPr lang="en-US" sz="900" dirty="0"/>
              <a:t> and </a:t>
            </a:r>
            <a:r>
              <a:rPr lang="en-US" sz="900" i="1" dirty="0"/>
              <a:t>Big Picture Thinking: Blue Sky Committee</a:t>
            </a:r>
            <a:r>
              <a:rPr lang="en-US" sz="900" dirty="0"/>
              <a:t> by the Indiana Nonprofit Resource Network</a:t>
            </a:r>
          </a:p>
          <a:p>
            <a:pPr marL="176131" indent="-176131">
              <a:buFont typeface="Arial" panose="020B0604020202020204" pitchFamily="34" charset="0"/>
              <a:buChar char="•"/>
            </a:pPr>
            <a:r>
              <a:rPr lang="en-US" sz="900" dirty="0"/>
              <a:t>Strategic Plans must start with strategic thinking. A strategic perspective creates clarity out of complex and seemingly disconnected details. Strategic thinking anticipates change, recognizes conflict and opportunity, and creates ways they can be addressed. Strategic thinking is about getting to the heart of a problem, and seeing the relationship between key elements, and creating a route forward. </a:t>
            </a:r>
          </a:p>
          <a:p>
            <a:pPr marL="176131" indent="-176131">
              <a:buFont typeface="Arial" panose="020B0604020202020204" pitchFamily="34" charset="0"/>
              <a:buChar char="•"/>
            </a:pPr>
            <a:r>
              <a:rPr lang="en-US" sz="900" dirty="0"/>
              <a:t>Let’s take a few minutes together to consider the 3, 4, or 5 top things facing your organization. They could be a change in program need, technology, funding, community, demographics, leadership or staff…anything at all. What are the top issues you are facing? How can we be sure to address these in the planning process? (record on a flip chart if desired)</a:t>
            </a:r>
          </a:p>
          <a:p>
            <a:pPr marL="176131" indent="-176131">
              <a:buFont typeface="Arial" panose="020B0604020202020204" pitchFamily="34" charset="0"/>
              <a:buChar char="•"/>
            </a:pPr>
            <a:endParaRPr lang="en-US" sz="900" dirty="0"/>
          </a:p>
          <a:p>
            <a:pPr lvl="0"/>
            <a:r>
              <a:rPr lang="en-US" sz="900" b="1" dirty="0"/>
              <a:t>Optional Activity: </a:t>
            </a:r>
          </a:p>
          <a:p>
            <a:pPr marL="176131" indent="-176131">
              <a:buFont typeface="Arial" panose="020B0604020202020204" pitchFamily="34" charset="0"/>
              <a:buChar char="•"/>
            </a:pPr>
            <a:r>
              <a:rPr lang="en-US" sz="900" dirty="0"/>
              <a:t>Cathy </a:t>
            </a:r>
            <a:r>
              <a:rPr lang="en-US" sz="900" dirty="0" err="1"/>
              <a:t>Trowers</a:t>
            </a:r>
            <a:r>
              <a:rPr lang="en-US" sz="900" dirty="0"/>
              <a:t> questions to guide </a:t>
            </a:r>
            <a:r>
              <a:rPr lang="en-US" sz="900" i="1" dirty="0"/>
              <a:t>Generative Thinking </a:t>
            </a:r>
            <a:r>
              <a:rPr lang="en-US" sz="900" dirty="0"/>
              <a:t>on your handout will help you get to the core issue of what success looks like. </a:t>
            </a:r>
          </a:p>
          <a:p>
            <a:pPr marL="176131" indent="-176131">
              <a:buFont typeface="Arial" panose="020B0604020202020204" pitchFamily="34" charset="0"/>
              <a:buChar char="•"/>
            </a:pPr>
            <a:r>
              <a:rPr lang="en-US" sz="900" dirty="0"/>
              <a:t>Let’s discuss some of the questions (record on flip chart): What are the most consequential matters? · How and what do we THINK about them? · How do we think relevant stakeholders think about them? · How should we frame/define them? · What problems are we trying to solve? · What problems might the solutions create? · What opportunity are we trying to capitalize on? · Why? · What does success look like?).</a:t>
            </a:r>
          </a:p>
          <a:p>
            <a:pPr marL="176131" indent="-176131">
              <a:buFont typeface="Arial" panose="020B0604020202020204" pitchFamily="34" charset="0"/>
              <a:buChar char="•"/>
            </a:pPr>
            <a:endParaRPr lang="en-US" sz="900" dirty="0"/>
          </a:p>
          <a:p>
            <a:pPr lvl="0"/>
            <a:r>
              <a:rPr lang="en-US" sz="900" b="1" dirty="0"/>
              <a:t>Optional Activity: </a:t>
            </a:r>
          </a:p>
          <a:p>
            <a:pPr marL="176131" indent="-176131">
              <a:buFont typeface="Arial" panose="020B0604020202020204" pitchFamily="34" charset="0"/>
              <a:buChar char="•"/>
            </a:pPr>
            <a:r>
              <a:rPr lang="en-US" sz="900" dirty="0"/>
              <a:t>The handout on </a:t>
            </a:r>
            <a:r>
              <a:rPr lang="en-US" sz="900" i="1" dirty="0"/>
              <a:t>Big Picture Thinking </a:t>
            </a:r>
            <a:r>
              <a:rPr lang="en-US" sz="900" dirty="0"/>
              <a:t>encourages you to take a step away and look at big questions. </a:t>
            </a:r>
          </a:p>
          <a:p>
            <a:pPr marL="176131" indent="-176131">
              <a:buFont typeface="Arial" panose="020B0604020202020204" pitchFamily="34" charset="0"/>
              <a:buChar char="•"/>
            </a:pPr>
            <a:r>
              <a:rPr lang="en-US" sz="900" dirty="0"/>
              <a:t>Small group or large group discussion: review flip charts generated from this slide, or just take a step back and reflect. </a:t>
            </a:r>
          </a:p>
        </p:txBody>
      </p:sp>
      <p:sp>
        <p:nvSpPr>
          <p:cNvPr id="4" name="Slide Number Placeholder 3"/>
          <p:cNvSpPr>
            <a:spLocks noGrp="1"/>
          </p:cNvSpPr>
          <p:nvPr>
            <p:ph type="sldNum" sz="quarter" idx="10"/>
          </p:nvPr>
        </p:nvSpPr>
        <p:spPr/>
        <p:txBody>
          <a:bodyPr/>
          <a:lstStyle/>
          <a:p>
            <a:fld id="{1C6ADE39-BBB8-2743-8322-61B13BDAA0E1}" type="slidenum">
              <a:rPr lang="en-US" smtClean="0"/>
              <a:t>3</a:t>
            </a:fld>
            <a:endParaRPr lang="en-US"/>
          </a:p>
        </p:txBody>
      </p:sp>
    </p:spTree>
    <p:extLst>
      <p:ext uri="{BB962C8B-B14F-4D97-AF65-F5344CB8AC3E}">
        <p14:creationId xmlns:p14="http://schemas.microsoft.com/office/powerpoint/2010/main" val="2094730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390525"/>
            <a:ext cx="4679950" cy="3509963"/>
          </a:xfrm>
        </p:spPr>
      </p:sp>
      <p:sp>
        <p:nvSpPr>
          <p:cNvPr id="3" name="Notes Placeholder 2"/>
          <p:cNvSpPr>
            <a:spLocks noGrp="1"/>
          </p:cNvSpPr>
          <p:nvPr>
            <p:ph type="body" idx="1"/>
          </p:nvPr>
        </p:nvSpPr>
        <p:spPr>
          <a:xfrm>
            <a:off x="707708" y="4057332"/>
            <a:ext cx="5661660" cy="4213384"/>
          </a:xfrm>
        </p:spPr>
        <p:txBody>
          <a:bodyPr/>
          <a:lstStyle/>
          <a:p>
            <a:r>
              <a:rPr lang="en-US" b="1" dirty="0"/>
              <a:t>Slide 4: Selecting Strategic Goal Categories</a:t>
            </a:r>
          </a:p>
          <a:p>
            <a:endParaRPr lang="en-US" sz="900" b="1" dirty="0"/>
          </a:p>
          <a:p>
            <a:r>
              <a:rPr lang="en-US" b="1" dirty="0"/>
              <a:t>Procedural Directions:</a:t>
            </a:r>
          </a:p>
          <a:p>
            <a:pPr marL="176131" indent="-176131">
              <a:buFont typeface="Arial" panose="020B0604020202020204" pitchFamily="34" charset="0"/>
              <a:buChar char="•"/>
            </a:pPr>
            <a:r>
              <a:rPr lang="en-US" dirty="0"/>
              <a:t>Show slide #4</a:t>
            </a:r>
          </a:p>
          <a:p>
            <a:pPr marL="176131" indent="-176131">
              <a:buFont typeface="Arial" panose="020B0604020202020204" pitchFamily="34" charset="0"/>
              <a:buChar char="•"/>
            </a:pPr>
            <a:r>
              <a:rPr lang="en-US" dirty="0"/>
              <a:t>Read the presenter notes.</a:t>
            </a:r>
          </a:p>
          <a:p>
            <a:endParaRPr lang="en-US" sz="900" b="1" dirty="0"/>
          </a:p>
          <a:p>
            <a:r>
              <a:rPr lang="en-US" b="1" dirty="0"/>
              <a:t>Presenter Notes: </a:t>
            </a:r>
          </a:p>
          <a:p>
            <a:pPr marL="176131" indent="-176131">
              <a:buFont typeface="Arial" panose="020B0604020202020204" pitchFamily="34" charset="0"/>
              <a:buChar char="•"/>
            </a:pPr>
            <a:r>
              <a:rPr lang="en-US" dirty="0"/>
              <a:t>A </a:t>
            </a:r>
            <a:r>
              <a:rPr lang="en-US" dirty="0" smtClean="0"/>
              <a:t>Strategic Plan </a:t>
            </a:r>
            <a:r>
              <a:rPr lang="en-US" dirty="0"/>
              <a:t>addresses multiple aspects of your organization’s operations and effectiveness. </a:t>
            </a:r>
            <a:r>
              <a:rPr lang="en-US" dirty="0"/>
              <a:t>We have chosen six areas as examples of categories you may want to address in your Strategic Plan. Let’s look at these, and then discuss other goal categories you think may be important for your organization. </a:t>
            </a:r>
          </a:p>
          <a:p>
            <a:pPr marL="176131" indent="-176131">
              <a:buFont typeface="Arial" panose="020B0604020202020204" pitchFamily="34" charset="0"/>
              <a:buChar char="•"/>
            </a:pPr>
            <a:endParaRPr lang="en-US" sz="900" dirty="0"/>
          </a:p>
          <a:p>
            <a:pPr marL="176131" indent="-176131">
              <a:buFont typeface="Arial" panose="020B0604020202020204" pitchFamily="34" charset="0"/>
              <a:buChar char="•"/>
            </a:pPr>
            <a:r>
              <a:rPr lang="en-US" u="sng" dirty="0"/>
              <a:t>Administration and Infrastructure </a:t>
            </a:r>
            <a:r>
              <a:rPr lang="en-US" dirty="0"/>
              <a:t>refers to space, technology systems, financial systems, and all of the other business processes and people needed to keep the organization functioning well. As programs, services, and organizations evolve, planning for administrative capacity to support the work of the organization is critical. This might also include personnel policies, salary levels, benefits, insurances, and the other areas that are foundations for successful operations. </a:t>
            </a:r>
          </a:p>
          <a:p>
            <a:endParaRPr lang="en-US" sz="900" dirty="0"/>
          </a:p>
          <a:p>
            <a:pPr marL="176131" indent="-176131">
              <a:buFont typeface="Arial" panose="020B0604020202020204" pitchFamily="34" charset="0"/>
              <a:buChar char="•"/>
            </a:pPr>
            <a:r>
              <a:rPr lang="en-US" u="sng" dirty="0"/>
              <a:t>Board and Volunteer Development </a:t>
            </a:r>
            <a:r>
              <a:rPr lang="en-US" dirty="0"/>
              <a:t>includes thinking proactively about the needs of the organization and a plan to recruit Board members and volunteers to </a:t>
            </a:r>
            <a:r>
              <a:rPr lang="en-US" dirty="0" smtClean="0"/>
              <a:t>bring </a:t>
            </a:r>
            <a:r>
              <a:rPr lang="en-US" dirty="0"/>
              <a:t>skills, knowledge, perspectives, and other qualities needed to support the strategic direction of the organization. </a:t>
            </a:r>
          </a:p>
          <a:p>
            <a:pPr marL="176131" indent="-176131">
              <a:buFont typeface="Arial" panose="020B0604020202020204" pitchFamily="34" charset="0"/>
              <a:buChar char="•"/>
            </a:pPr>
            <a:endParaRPr lang="en-US" sz="900" dirty="0"/>
          </a:p>
          <a:p>
            <a:pPr marL="176131" indent="-176131">
              <a:buFont typeface="Arial" panose="020B0604020202020204" pitchFamily="34" charset="0"/>
              <a:buChar char="•"/>
            </a:pPr>
            <a:r>
              <a:rPr lang="en-US" u="sng" dirty="0"/>
              <a:t>Marketing and Outreach </a:t>
            </a:r>
            <a:r>
              <a:rPr lang="en-US" dirty="0"/>
              <a:t>refers to how the organization communicates externally with its service recipients, its stakeholders, its donors, the media, and the community at large. Effective communication is at the heart of our work and our strategy to share information effectively with diverse stakeholders.</a:t>
            </a:r>
          </a:p>
          <a:p>
            <a:pPr marL="176131" indent="-176131">
              <a:buFont typeface="Arial" panose="020B0604020202020204" pitchFamily="34" charset="0"/>
              <a:buChar char="•"/>
            </a:pPr>
            <a:endParaRPr lang="en-US" sz="900" u="sng" dirty="0"/>
          </a:p>
          <a:p>
            <a:pPr marL="176131" indent="-176131">
              <a:buFont typeface="Arial" panose="020B0604020202020204" pitchFamily="34" charset="0"/>
              <a:buChar char="•"/>
            </a:pPr>
            <a:r>
              <a:rPr lang="en-US" u="sng" dirty="0"/>
              <a:t>Programs and Services </a:t>
            </a:r>
            <a:r>
              <a:rPr lang="en-US" dirty="0"/>
              <a:t>refers to how we meet the needs of our constituents. This includes your Parent Training and Information Center or Community Parent Resource Center grant and other programs and services you may provide. </a:t>
            </a:r>
          </a:p>
          <a:p>
            <a:pPr marL="176131" indent="-176131">
              <a:buFont typeface="Arial" panose="020B0604020202020204" pitchFamily="34" charset="0"/>
              <a:buChar char="•"/>
            </a:pPr>
            <a:endParaRPr lang="en-US" sz="900" dirty="0"/>
          </a:p>
          <a:p>
            <a:pPr marL="176131" indent="-176131">
              <a:buFont typeface="Arial" panose="020B0604020202020204" pitchFamily="34" charset="0"/>
              <a:buChar char="•"/>
            </a:pPr>
            <a:r>
              <a:rPr lang="en-US" u="sng" dirty="0"/>
              <a:t>Community Collaborations </a:t>
            </a:r>
            <a:r>
              <a:rPr lang="en-US" dirty="0"/>
              <a:t>looks at how to strategically enhance impact, effectiveness, and efficiency through thoughtful cooperative and collaborative work with others who are invested in the same or similar outcomes.</a:t>
            </a:r>
          </a:p>
          <a:p>
            <a:pPr marL="176131" indent="-176131">
              <a:buFont typeface="Arial" panose="020B0604020202020204" pitchFamily="34" charset="0"/>
              <a:buChar char="•"/>
            </a:pPr>
            <a:endParaRPr lang="en-US" dirty="0"/>
          </a:p>
          <a:p>
            <a:pPr marL="176131" indent="-176131">
              <a:buFont typeface="Arial" panose="020B0604020202020204" pitchFamily="34" charset="0"/>
              <a:buChar char="•"/>
            </a:pPr>
            <a:r>
              <a:rPr lang="en-US" u="sng" dirty="0"/>
              <a:t>Policy and Systems Advocacy</a:t>
            </a:r>
            <a:r>
              <a:rPr lang="en-US" dirty="0"/>
              <a:t> focuses on how your Parent Canter can use the information you collect on a daily basis from families to help improve those systems.</a:t>
            </a:r>
          </a:p>
          <a:p>
            <a:pPr marL="176131" indent="-176131">
              <a:buFont typeface="Arial" panose="020B0604020202020204" pitchFamily="34" charset="0"/>
              <a:buChar char="•"/>
            </a:pPr>
            <a:endParaRPr lang="en-US" sz="900" dirty="0"/>
          </a:p>
          <a:p>
            <a:pPr marL="176131" indent="-176131">
              <a:buFont typeface="Arial" panose="020B0604020202020204" pitchFamily="34" charset="0"/>
              <a:buChar char="•"/>
            </a:pPr>
            <a:r>
              <a:rPr lang="en-US" u="sng" dirty="0"/>
              <a:t>Resource Development </a:t>
            </a:r>
            <a:r>
              <a:rPr lang="en-US" dirty="0"/>
              <a:t>is core to your organization’s sustainability. </a:t>
            </a:r>
            <a:r>
              <a:rPr lang="en-US" dirty="0"/>
              <a:t>Consider whether attention will be needed to diversifying funding sources, growth, or other strategies to </a:t>
            </a:r>
            <a:r>
              <a:rPr lang="en-US" dirty="0" smtClean="0"/>
              <a:t>ensure </a:t>
            </a:r>
            <a:r>
              <a:rPr lang="en-US" dirty="0"/>
              <a:t>you have the resources to meet your mission in a changing environment.</a:t>
            </a:r>
          </a:p>
          <a:p>
            <a:pPr marL="176131" indent="-176131">
              <a:buFont typeface="Arial" panose="020B0604020202020204" pitchFamily="34" charset="0"/>
              <a:buChar char="•"/>
            </a:pPr>
            <a:endParaRPr lang="en-US" sz="900" dirty="0"/>
          </a:p>
          <a:p>
            <a:pPr marL="176131" indent="-176131">
              <a:buFont typeface="Arial" panose="020B0604020202020204" pitchFamily="34" charset="0"/>
              <a:buChar char="•"/>
            </a:pPr>
            <a:r>
              <a:rPr lang="en-US" dirty="0"/>
              <a:t>What are some other goal categories you might want to explore? </a:t>
            </a:r>
          </a:p>
        </p:txBody>
      </p:sp>
      <p:sp>
        <p:nvSpPr>
          <p:cNvPr id="4" name="Slide Number Placeholder 3"/>
          <p:cNvSpPr>
            <a:spLocks noGrp="1"/>
          </p:cNvSpPr>
          <p:nvPr>
            <p:ph type="sldNum" sz="quarter" idx="10"/>
          </p:nvPr>
        </p:nvSpPr>
        <p:spPr/>
        <p:txBody>
          <a:bodyPr/>
          <a:lstStyle/>
          <a:p>
            <a:fld id="{1C6ADE39-BBB8-2743-8322-61B13BDAA0E1}" type="slidenum">
              <a:rPr lang="en-US" smtClean="0"/>
              <a:t>4</a:t>
            </a:fld>
            <a:endParaRPr lang="en-US"/>
          </a:p>
        </p:txBody>
      </p:sp>
    </p:spTree>
    <p:extLst>
      <p:ext uri="{BB962C8B-B14F-4D97-AF65-F5344CB8AC3E}">
        <p14:creationId xmlns:p14="http://schemas.microsoft.com/office/powerpoint/2010/main" val="3847748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1925" y="322263"/>
            <a:ext cx="4449763" cy="3336925"/>
          </a:xfrm>
        </p:spPr>
      </p:sp>
      <p:sp>
        <p:nvSpPr>
          <p:cNvPr id="3" name="Notes Placeholder 2"/>
          <p:cNvSpPr>
            <a:spLocks noGrp="1"/>
          </p:cNvSpPr>
          <p:nvPr>
            <p:ph type="body" idx="1"/>
          </p:nvPr>
        </p:nvSpPr>
        <p:spPr>
          <a:xfrm>
            <a:off x="707708" y="3861959"/>
            <a:ext cx="5661660" cy="5227717"/>
          </a:xfrm>
        </p:spPr>
        <p:txBody>
          <a:bodyPr/>
          <a:lstStyle/>
          <a:p>
            <a:r>
              <a:rPr lang="en-US" b="1" dirty="0"/>
              <a:t>Slide 5: Tools for Looking Inside and Outside Your Organization</a:t>
            </a:r>
          </a:p>
          <a:p>
            <a:endParaRPr lang="en-US" b="1" dirty="0"/>
          </a:p>
          <a:p>
            <a:r>
              <a:rPr lang="en-US" b="1" dirty="0"/>
              <a:t>Procedural Directions:</a:t>
            </a:r>
          </a:p>
          <a:p>
            <a:pPr marL="176131" indent="-176131">
              <a:buFont typeface="Arial" panose="020B0604020202020204" pitchFamily="34" charset="0"/>
              <a:buChar char="•"/>
            </a:pPr>
            <a:r>
              <a:rPr lang="en-US" dirty="0"/>
              <a:t>Show slide #5</a:t>
            </a:r>
          </a:p>
          <a:p>
            <a:pPr marL="176131" indent="-176131">
              <a:buFont typeface="Arial" panose="020B0604020202020204" pitchFamily="34" charset="0"/>
              <a:buChar char="•"/>
            </a:pPr>
            <a:r>
              <a:rPr lang="en-US" dirty="0"/>
              <a:t>Read the presenter notes.</a:t>
            </a:r>
          </a:p>
          <a:p>
            <a:endParaRPr lang="en-US" b="1" dirty="0"/>
          </a:p>
          <a:p>
            <a:r>
              <a:rPr lang="en-US" b="1" dirty="0"/>
              <a:t>Presenter Notes: </a:t>
            </a:r>
          </a:p>
          <a:p>
            <a:pPr marL="176131" indent="-176131">
              <a:buFont typeface="Arial" panose="020B0604020202020204" pitchFamily="34" charset="0"/>
              <a:buChar char="•"/>
            </a:pPr>
            <a:r>
              <a:rPr lang="en-US" dirty="0"/>
              <a:t>While the perceptions and thoughts of Board members and staff leaders are important, Strategic Planning provides an opportunity to check in with the people served, collaborating organizations and other stakeholders, and bring in essential information about the external environment. This is sometimes called an Environmental Scan. It can be conducted by Board members, by staff, by a consultant, or by a combination of these.</a:t>
            </a:r>
          </a:p>
          <a:p>
            <a:pPr marL="176131" indent="-176131">
              <a:buFont typeface="Arial" panose="020B0604020202020204" pitchFamily="34" charset="0"/>
              <a:buChar char="•"/>
            </a:pPr>
            <a:endParaRPr lang="en-US" dirty="0"/>
          </a:p>
          <a:p>
            <a:pPr marL="176131" indent="-176131">
              <a:buFont typeface="Arial" panose="020B0604020202020204" pitchFamily="34" charset="0"/>
              <a:buChar char="•"/>
            </a:pPr>
            <a:r>
              <a:rPr lang="en-US" dirty="0"/>
              <a:t>Focus groups are one way of getting nuanced feedback and input about how the organization is perceived, what is needed, and what needs of constituents are unaddressed. </a:t>
            </a:r>
          </a:p>
          <a:p>
            <a:pPr marL="176131" indent="-176131">
              <a:buFont typeface="Arial" panose="020B0604020202020204" pitchFamily="34" charset="0"/>
              <a:buChar char="•"/>
            </a:pPr>
            <a:endParaRPr lang="en-US" dirty="0"/>
          </a:p>
          <a:p>
            <a:pPr marL="176131" indent="-176131">
              <a:buFont typeface="Arial" panose="020B0604020202020204" pitchFamily="34" charset="0"/>
              <a:buChar char="•"/>
            </a:pPr>
            <a:r>
              <a:rPr lang="en-US" dirty="0"/>
              <a:t>Meetings or “key informant” interviews with stakeholders are also powerful ways to gather information about trends, challenges, opportunities, perceptions of the organization, and what is happening in the external environment. A structured short interview questionnaire can be administered in person or by phone. Interviewers collect critical information in the process of listening deeply to parents, educators, school personnel, early intervention staff, funders, public officials, and policy thinkers. These interviews also help to build support and connection. According to resources available, an organization may conduct a few key meetings, or interview a more extensive list of people. </a:t>
            </a:r>
          </a:p>
          <a:p>
            <a:pPr marL="176131" indent="-176131">
              <a:buFont typeface="Arial" panose="020B0604020202020204" pitchFamily="34" charset="0"/>
              <a:buChar char="•"/>
            </a:pPr>
            <a:endParaRPr lang="en-US" dirty="0"/>
          </a:p>
          <a:p>
            <a:pPr marL="176131" indent="-176131">
              <a:buFont typeface="Arial" panose="020B0604020202020204" pitchFamily="34" charset="0"/>
              <a:buChar char="•"/>
            </a:pPr>
            <a:r>
              <a:rPr lang="en-US" dirty="0"/>
              <a:t>Using survey data – including needs assessment surveys and the surveys that the organization typically administers in delivering training and direct services to families and collaborating organizations. This is a good opportunity to look at the surveys you already conduct and bring them to the Strategic Planning process. Using the Parent Canter Family-Centered Services and Nonprofit Management self-assessments; the Cultural and Linguistic Competence Self-Assessment for Family Organizations; and doing a Language Access Self-Assessment can provide critical information about where your Parent Center is now and where you want to go. (These resources are all listed on the Tool Kit #6 Resource List.)</a:t>
            </a:r>
          </a:p>
          <a:p>
            <a:pPr marL="176131" indent="-176131">
              <a:buFont typeface="Arial" panose="020B0604020202020204" pitchFamily="34" charset="0"/>
              <a:buChar char="•"/>
            </a:pPr>
            <a:endParaRPr lang="en-US" dirty="0"/>
          </a:p>
          <a:p>
            <a:pPr marL="176131" indent="-176131">
              <a:buFont typeface="Arial" panose="020B0604020202020204" pitchFamily="34" charset="0"/>
              <a:buChar char="•"/>
            </a:pPr>
            <a:r>
              <a:rPr lang="en-US" dirty="0"/>
              <a:t>All of this information can be brought to your Strategic Planning process and inform your SOAR analysis – which we discuss on the next slide. </a:t>
            </a:r>
          </a:p>
        </p:txBody>
      </p:sp>
      <p:sp>
        <p:nvSpPr>
          <p:cNvPr id="4" name="Slide Number Placeholder 3"/>
          <p:cNvSpPr>
            <a:spLocks noGrp="1"/>
          </p:cNvSpPr>
          <p:nvPr>
            <p:ph type="sldNum" sz="quarter" idx="10"/>
          </p:nvPr>
        </p:nvSpPr>
        <p:spPr/>
        <p:txBody>
          <a:bodyPr/>
          <a:lstStyle/>
          <a:p>
            <a:fld id="{1C6ADE39-BBB8-2743-8322-61B13BDAA0E1}" type="slidenum">
              <a:rPr lang="en-US" smtClean="0"/>
              <a:t>5</a:t>
            </a:fld>
            <a:endParaRPr lang="en-US"/>
          </a:p>
        </p:txBody>
      </p:sp>
    </p:spTree>
    <p:extLst>
      <p:ext uri="{BB962C8B-B14F-4D97-AF65-F5344CB8AC3E}">
        <p14:creationId xmlns:p14="http://schemas.microsoft.com/office/powerpoint/2010/main" val="395985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1925" y="468313"/>
            <a:ext cx="4135438" cy="3101975"/>
          </a:xfrm>
        </p:spPr>
      </p:sp>
      <p:sp>
        <p:nvSpPr>
          <p:cNvPr id="3" name="Notes Placeholder 2"/>
          <p:cNvSpPr>
            <a:spLocks noGrp="1"/>
          </p:cNvSpPr>
          <p:nvPr>
            <p:ph type="body" idx="1"/>
          </p:nvPr>
        </p:nvSpPr>
        <p:spPr>
          <a:xfrm>
            <a:off x="629073" y="3745230"/>
            <a:ext cx="5661660" cy="4993640"/>
          </a:xfrm>
        </p:spPr>
        <p:txBody>
          <a:bodyPr/>
          <a:lstStyle/>
          <a:p>
            <a:r>
              <a:rPr lang="en-US" sz="1100" b="1" dirty="0"/>
              <a:t>Slide 6: The SOAR Analysis</a:t>
            </a:r>
          </a:p>
          <a:p>
            <a:endParaRPr lang="en-US" sz="1100" b="1" dirty="0"/>
          </a:p>
          <a:p>
            <a:r>
              <a:rPr lang="en-US" sz="1100" b="1" dirty="0"/>
              <a:t>Procedural Directions:</a:t>
            </a:r>
          </a:p>
          <a:p>
            <a:endParaRPr lang="en-US" sz="1100" b="1" dirty="0"/>
          </a:p>
          <a:p>
            <a:pPr marL="180939" indent="-180939">
              <a:buFont typeface="Arial" panose="020B0604020202020204" pitchFamily="34" charset="0"/>
              <a:buChar char="•"/>
            </a:pPr>
            <a:r>
              <a:rPr lang="en-US" sz="1100" b="1" i="1" dirty="0"/>
              <a:t>Optional: </a:t>
            </a:r>
            <a:r>
              <a:rPr lang="en-US" sz="1100" dirty="0"/>
              <a:t>You may want to use this opportunity to do a “mini-SOAR” with participants. </a:t>
            </a:r>
            <a:r>
              <a:rPr lang="en-US" sz="1100" dirty="0"/>
              <a:t>If so, while this slide is displayed, have a chart paper or a white board and markers ready to write down </a:t>
            </a:r>
            <a:r>
              <a:rPr lang="en-US" sz="1100" dirty="0" smtClean="0"/>
              <a:t>participants’ thoughts</a:t>
            </a:r>
            <a:r>
              <a:rPr lang="en-US" sz="1100" dirty="0"/>
              <a:t>. </a:t>
            </a:r>
            <a:r>
              <a:rPr lang="en-US" sz="1100" dirty="0"/>
              <a:t>Create a matrix like the one on this slide. Ask a participant to act as scribe. </a:t>
            </a:r>
          </a:p>
          <a:p>
            <a:pPr marL="180939" indent="-180939">
              <a:buFont typeface="Arial" panose="020B0604020202020204" pitchFamily="34" charset="0"/>
              <a:buChar char="•"/>
            </a:pPr>
            <a:r>
              <a:rPr lang="en-US" sz="1100" dirty="0"/>
              <a:t>Show slide #5</a:t>
            </a:r>
          </a:p>
          <a:p>
            <a:pPr marL="180939" indent="-180939">
              <a:buFont typeface="Arial" panose="020B0604020202020204" pitchFamily="34" charset="0"/>
              <a:buChar char="•"/>
            </a:pPr>
            <a:r>
              <a:rPr lang="en-US" sz="1100" dirty="0"/>
              <a:t>Read the presenter notes.</a:t>
            </a:r>
          </a:p>
          <a:p>
            <a:endParaRPr lang="en-US" sz="700" b="1" dirty="0"/>
          </a:p>
          <a:p>
            <a:r>
              <a:rPr lang="en-US" sz="1100" b="1" dirty="0"/>
              <a:t>Presenter Notes:</a:t>
            </a:r>
          </a:p>
          <a:p>
            <a:pPr marL="180939" indent="-180939">
              <a:buFont typeface="Arial" panose="020B0604020202020204" pitchFamily="34" charset="0"/>
              <a:buChar char="•"/>
            </a:pPr>
            <a:r>
              <a:rPr lang="en-US" sz="1100" dirty="0"/>
              <a:t>One of the most important things about Strategic Planning is the need to look outside the organization as well as within. The SOAR analysis is a classic tool for doing this. A SOAR analysis examines four elements: </a:t>
            </a:r>
          </a:p>
          <a:p>
            <a:pPr marL="180939" indent="-180939">
              <a:buFont typeface="Arial" panose="020B0604020202020204" pitchFamily="34" charset="0"/>
              <a:buChar char="•"/>
            </a:pPr>
            <a:r>
              <a:rPr lang="en-US" sz="1100" dirty="0"/>
              <a:t>Strengths –attributes and resources that support a successful outcome. Examples might include: leadership, staff resources, knowledge, or reputation. What are some of the strengths of your organization? What makes you unique? What are you most proud of? What do you do that is world class?</a:t>
            </a:r>
          </a:p>
          <a:p>
            <a:pPr marL="180939" indent="-180939">
              <a:buFont typeface="Arial" panose="020B0604020202020204" pitchFamily="34" charset="0"/>
              <a:buChar char="•"/>
            </a:pPr>
            <a:r>
              <a:rPr lang="en-US" sz="1100" dirty="0"/>
              <a:t>Opportunities – circumstances that could be leveraged for success in achieving your mission and vision, or improve your services, or competitive edge. Examples might include: a collaborative school district, a new RFP or a funder interested in your mission, a new coalition to support your work, a potential collaborator who has complementary skills you can leverage. Other examples might be: fewer parents attending trainings, more organizations providing similar services, more competition for limited funds, or loss of a program. What are some of your organization’s opportunities? What changes in the market align with your strengths? What threats do you see that you could reframe as opportunities? What needs are you currently not fulfilling for your internal and external stakeholders?</a:t>
            </a:r>
          </a:p>
          <a:p>
            <a:endParaRPr lang="en-US" sz="1100" dirty="0"/>
          </a:p>
          <a:p>
            <a:pPr marL="180939" indent="-180939">
              <a:buFont typeface="Arial" panose="020B0604020202020204" pitchFamily="34" charset="0"/>
              <a:buChar char="•"/>
            </a:pPr>
            <a:r>
              <a:rPr lang="en-US" sz="1100" dirty="0"/>
              <a:t> Aspirations – an expression of what you would like your Parent Center to be in the future; a compelling vision of what you would like to be known for. What does your organization want to achieve in the future? What are you passionate about? How can you make a difference for families?</a:t>
            </a:r>
          </a:p>
          <a:p>
            <a:pPr marL="180939" indent="-180939">
              <a:buFont typeface="Arial" panose="020B0604020202020204" pitchFamily="34" charset="0"/>
              <a:buChar char="•"/>
            </a:pPr>
            <a:r>
              <a:rPr lang="en-US" sz="1100" dirty="0"/>
              <a:t>Results – tangible, measureable items that will demonstrate when goals and aspirations have been achieved. What goal statements do you need for each of your strategic opportunities? What measures to you need that will help track your success?</a:t>
            </a:r>
          </a:p>
          <a:p>
            <a:pPr marL="180939" indent="-180939">
              <a:buFont typeface="Arial" panose="020B0604020202020204" pitchFamily="34" charset="0"/>
              <a:buChar char="•"/>
            </a:pPr>
            <a:r>
              <a:rPr lang="en-US" sz="1100" dirty="0"/>
              <a:t>Once the SOAR factors are identified, strategic planners use the information to determine priorities, determine whether a project or goal is worth pursuing, and what is required to make it successful. </a:t>
            </a:r>
            <a:endParaRPr lang="en-US" sz="1100" dirty="0"/>
          </a:p>
        </p:txBody>
      </p:sp>
      <p:sp>
        <p:nvSpPr>
          <p:cNvPr id="4" name="Slide Number Placeholder 3"/>
          <p:cNvSpPr>
            <a:spLocks noGrp="1"/>
          </p:cNvSpPr>
          <p:nvPr>
            <p:ph type="sldNum" sz="quarter" idx="10"/>
          </p:nvPr>
        </p:nvSpPr>
        <p:spPr/>
        <p:txBody>
          <a:bodyPr/>
          <a:lstStyle/>
          <a:p>
            <a:fld id="{1C6ADE39-BBB8-2743-8322-61B13BDAA0E1}" type="slidenum">
              <a:rPr lang="en-US" smtClean="0"/>
              <a:t>6</a:t>
            </a:fld>
            <a:endParaRPr lang="en-US"/>
          </a:p>
        </p:txBody>
      </p:sp>
    </p:spTree>
    <p:extLst>
      <p:ext uri="{BB962C8B-B14F-4D97-AF65-F5344CB8AC3E}">
        <p14:creationId xmlns:p14="http://schemas.microsoft.com/office/powerpoint/2010/main" val="8148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390525"/>
            <a:ext cx="4679950" cy="3509963"/>
          </a:xfrm>
        </p:spPr>
      </p:sp>
      <p:sp>
        <p:nvSpPr>
          <p:cNvPr id="3" name="Notes Placeholder 2"/>
          <p:cNvSpPr>
            <a:spLocks noGrp="1"/>
          </p:cNvSpPr>
          <p:nvPr>
            <p:ph type="body" idx="1"/>
          </p:nvPr>
        </p:nvSpPr>
        <p:spPr>
          <a:xfrm>
            <a:off x="707708" y="4447461"/>
            <a:ext cx="5661660" cy="4759563"/>
          </a:xfrm>
        </p:spPr>
        <p:txBody>
          <a:bodyPr/>
          <a:lstStyle/>
          <a:p>
            <a:r>
              <a:rPr lang="en-US" sz="1100" b="1" dirty="0"/>
              <a:t>Slide 7: Develop the Written Plan</a:t>
            </a:r>
          </a:p>
          <a:p>
            <a:endParaRPr lang="en-US" sz="1100" b="1" dirty="0"/>
          </a:p>
          <a:p>
            <a:r>
              <a:rPr lang="en-US" sz="1100" b="1" dirty="0"/>
              <a:t>Procedural Directions:</a:t>
            </a:r>
          </a:p>
          <a:p>
            <a:pPr marL="176131" indent="-176131">
              <a:buFont typeface="Arial" panose="020B0604020202020204" pitchFamily="34" charset="0"/>
              <a:buChar char="•"/>
            </a:pPr>
            <a:r>
              <a:rPr lang="en-US" sz="1100" dirty="0"/>
              <a:t>Share the handout </a:t>
            </a:r>
            <a:r>
              <a:rPr lang="en-US" sz="1100" i="1" dirty="0"/>
              <a:t>Minnesota Council of Nonprofits Strategic Plan 2010-2014 </a:t>
            </a:r>
          </a:p>
          <a:p>
            <a:pPr marL="176131" indent="-176131">
              <a:buFont typeface="Arial" panose="020B0604020202020204" pitchFamily="34" charset="0"/>
              <a:buChar char="•"/>
            </a:pPr>
            <a:r>
              <a:rPr lang="en-US" sz="1100" dirty="0"/>
              <a:t>Show slide #7</a:t>
            </a:r>
          </a:p>
          <a:p>
            <a:pPr marL="176131" indent="-176131">
              <a:buFont typeface="Arial" panose="020B0604020202020204" pitchFamily="34" charset="0"/>
              <a:buChar char="•"/>
            </a:pPr>
            <a:r>
              <a:rPr lang="en-US" sz="1100" dirty="0"/>
              <a:t>Read the presenter notes.</a:t>
            </a:r>
          </a:p>
          <a:p>
            <a:endParaRPr lang="en-US" sz="1100" b="1" dirty="0"/>
          </a:p>
          <a:p>
            <a:r>
              <a:rPr lang="en-US" sz="1100" b="1" dirty="0"/>
              <a:t>Presenter Notes: </a:t>
            </a:r>
          </a:p>
          <a:p>
            <a:pPr marL="176131" indent="-176131">
              <a:buFont typeface="Arial" panose="020B0604020202020204" pitchFamily="34" charset="0"/>
              <a:buChar char="•"/>
            </a:pPr>
            <a:r>
              <a:rPr lang="en-US" sz="1100" dirty="0"/>
              <a:t>We are sharing with you a Strategic Plan that was developed in 2009 by the Minnesota Council on Nonprofits. We are sharing it largely to demonstrate that a Strategic Plan need not be daunting. This summary is only four pages of narrative and charts. It outlines the main components of a written Strategic Plan. It also provides a basis for developing annual goals and objectives to implement the plan, which we will explore during the next and final module, “</a:t>
            </a:r>
            <a:r>
              <a:rPr lang="en-US" sz="1100" i="1" dirty="0"/>
              <a:t>Implementing the Strategic Plan.”</a:t>
            </a:r>
          </a:p>
          <a:p>
            <a:pPr marL="176131" indent="-176131">
              <a:buFont typeface="Arial" panose="020B0604020202020204" pitchFamily="34" charset="0"/>
              <a:buChar char="•"/>
            </a:pPr>
            <a:r>
              <a:rPr lang="en-US" sz="1100" dirty="0"/>
              <a:t>Your written Strategic Plan can be created by a Board member, the Executive Director or other senior staff person, or a consultant. Regardless of who writes it, it should be adopted officially at a meeting of the Board. </a:t>
            </a:r>
          </a:p>
          <a:p>
            <a:pPr marL="176131" indent="-176131">
              <a:buFont typeface="Arial" panose="020B0604020202020204" pitchFamily="34" charset="0"/>
              <a:buChar char="•"/>
            </a:pPr>
            <a:r>
              <a:rPr lang="en-US" sz="1100" dirty="0"/>
              <a:t>The basic format for a typical Strategic Plan is:</a:t>
            </a:r>
          </a:p>
          <a:p>
            <a:pPr marL="645812" lvl="1" indent="-176131">
              <a:buFont typeface="Arial" panose="020B0604020202020204" pitchFamily="34" charset="0"/>
              <a:buChar char="•"/>
            </a:pPr>
            <a:r>
              <a:rPr lang="en-US" sz="1100" dirty="0"/>
              <a:t>Purpose/Opening</a:t>
            </a:r>
          </a:p>
          <a:p>
            <a:pPr marL="645812" lvl="1" indent="-176131">
              <a:buFont typeface="Arial" panose="020B0604020202020204" pitchFamily="34" charset="0"/>
              <a:buChar char="•"/>
            </a:pPr>
            <a:r>
              <a:rPr lang="en-US" sz="1100" dirty="0"/>
              <a:t>Vision/Mission</a:t>
            </a:r>
          </a:p>
          <a:p>
            <a:pPr marL="645812" lvl="1" indent="-176131">
              <a:buFont typeface="Arial" panose="020B0604020202020204" pitchFamily="34" charset="0"/>
              <a:buChar char="•"/>
            </a:pPr>
            <a:r>
              <a:rPr lang="en-US" sz="1100" dirty="0"/>
              <a:t>Goals</a:t>
            </a:r>
          </a:p>
          <a:p>
            <a:pPr marL="645812" lvl="1" indent="-176131">
              <a:buFont typeface="Arial" panose="020B0604020202020204" pitchFamily="34" charset="0"/>
              <a:buChar char="•"/>
            </a:pPr>
            <a:r>
              <a:rPr lang="en-US" sz="1100" dirty="0"/>
              <a:t>Strategies/activities</a:t>
            </a:r>
          </a:p>
          <a:p>
            <a:pPr marL="645812" lvl="1" indent="-176131">
              <a:buFont typeface="Arial" panose="020B0604020202020204" pitchFamily="34" charset="0"/>
              <a:buChar char="•"/>
            </a:pPr>
            <a:r>
              <a:rPr lang="en-US" sz="1100" dirty="0"/>
              <a:t>Responsible people</a:t>
            </a:r>
          </a:p>
          <a:p>
            <a:pPr marL="645812" lvl="1" indent="-176131">
              <a:buFont typeface="Arial" panose="020B0604020202020204" pitchFamily="34" charset="0"/>
              <a:buChar char="•"/>
            </a:pPr>
            <a:r>
              <a:rPr lang="en-US" sz="1100" dirty="0"/>
              <a:t>Timelines</a:t>
            </a:r>
          </a:p>
          <a:p>
            <a:pPr marL="645812" lvl="1" indent="-176131">
              <a:buFont typeface="Arial" panose="020B0604020202020204" pitchFamily="34" charset="0"/>
              <a:buChar char="•"/>
            </a:pPr>
            <a:r>
              <a:rPr lang="en-US" sz="1100" dirty="0"/>
              <a:t>Metrics – what does success look like? </a:t>
            </a:r>
          </a:p>
        </p:txBody>
      </p:sp>
      <p:sp>
        <p:nvSpPr>
          <p:cNvPr id="4" name="Slide Number Placeholder 3"/>
          <p:cNvSpPr>
            <a:spLocks noGrp="1"/>
          </p:cNvSpPr>
          <p:nvPr>
            <p:ph type="sldNum" sz="quarter" idx="10"/>
          </p:nvPr>
        </p:nvSpPr>
        <p:spPr/>
        <p:txBody>
          <a:bodyPr/>
          <a:lstStyle/>
          <a:p>
            <a:fld id="{1C6ADE39-BBB8-2743-8322-61B13BDAA0E1}" type="slidenum">
              <a:rPr lang="en-US" smtClean="0"/>
              <a:t>7</a:t>
            </a:fld>
            <a:endParaRPr lang="en-US"/>
          </a:p>
        </p:txBody>
      </p:sp>
    </p:spTree>
    <p:extLst>
      <p:ext uri="{BB962C8B-B14F-4D97-AF65-F5344CB8AC3E}">
        <p14:creationId xmlns:p14="http://schemas.microsoft.com/office/powerpoint/2010/main" val="4200878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7708" y="4447460"/>
            <a:ext cx="5661660" cy="4681538"/>
          </a:xfrm>
        </p:spPr>
        <p:txBody>
          <a:bodyPr/>
          <a:lstStyle/>
          <a:p>
            <a:r>
              <a:rPr lang="en-US" b="1" dirty="0"/>
              <a:t>Slide #8: Wrap Up &amp; Module Credits</a:t>
            </a:r>
          </a:p>
          <a:p>
            <a:endParaRPr lang="en-US" dirty="0"/>
          </a:p>
          <a:p>
            <a:r>
              <a:rPr lang="en-US" b="1" dirty="0"/>
              <a:t>Procedural Directions:</a:t>
            </a:r>
          </a:p>
          <a:p>
            <a:pPr marL="180939" indent="-180939">
              <a:buFont typeface="Arial" panose="020B0604020202020204" pitchFamily="34" charset="0"/>
              <a:buChar char="•"/>
            </a:pPr>
            <a:r>
              <a:rPr lang="en-US" dirty="0"/>
              <a:t>Handout the FAQ, Resource List, and Evaluation for this part.</a:t>
            </a:r>
          </a:p>
          <a:p>
            <a:pPr marL="180939" indent="-180939">
              <a:buFont typeface="Arial" panose="020B0604020202020204" pitchFamily="34" charset="0"/>
              <a:buChar char="•"/>
            </a:pPr>
            <a:r>
              <a:rPr lang="en-US" dirty="0"/>
              <a:t>If time permits, you can review the FAQ. You can also select 1-2 resources from the Resource List that speak to you and provide copies of them for additional discussion. </a:t>
            </a:r>
          </a:p>
          <a:p>
            <a:pPr marL="180939" indent="-180939">
              <a:buFont typeface="Arial" panose="020B0604020202020204" pitchFamily="34" charset="0"/>
              <a:buChar char="•"/>
            </a:pPr>
            <a:r>
              <a:rPr lang="en-US" dirty="0"/>
              <a:t>Show slide #8.</a:t>
            </a:r>
          </a:p>
          <a:p>
            <a:pPr marL="180939" indent="-180939">
              <a:buFont typeface="Arial" panose="020B0604020202020204" pitchFamily="34" charset="0"/>
              <a:buChar char="•"/>
            </a:pPr>
            <a:r>
              <a:rPr lang="en-US" dirty="0"/>
              <a:t>Read Presenter Notes</a:t>
            </a:r>
          </a:p>
          <a:p>
            <a:endParaRPr lang="en-US" dirty="0"/>
          </a:p>
          <a:p>
            <a:r>
              <a:rPr lang="en-US" b="1" dirty="0"/>
              <a:t>Presenter Notes:</a:t>
            </a:r>
          </a:p>
          <a:p>
            <a:pPr marL="180939" indent="-180939">
              <a:buFont typeface="Arial" panose="020B0604020202020204" pitchFamily="34" charset="0"/>
              <a:buChar char="•"/>
            </a:pPr>
            <a:r>
              <a:rPr lang="en-US" dirty="0"/>
              <a:t>You have in the materials for this module an FAQ sheet and a Resource list. These are intended as a “take home” for you of key points and important supplementary materials to review at your leisure. </a:t>
            </a:r>
          </a:p>
          <a:p>
            <a:pPr marL="180939" indent="-180939">
              <a:buFont typeface="Arial" panose="020B0604020202020204" pitchFamily="34" charset="0"/>
              <a:buChar char="•"/>
            </a:pPr>
            <a:r>
              <a:rPr lang="en-US" dirty="0"/>
              <a:t>The materials for these modules were developed by a Development Team and by the 6 Regional Parent TA Centers and the National Center for Parent Information and Referral. There are 6 Tool Kits with 18 videos available for Boards.</a:t>
            </a:r>
          </a:p>
          <a:p>
            <a:pPr marL="180939" indent="-180939">
              <a:buFont typeface="Arial" panose="020B0604020202020204" pitchFamily="34" charset="0"/>
              <a:buChar char="•"/>
            </a:pPr>
            <a:r>
              <a:rPr lang="en-US" dirty="0"/>
              <a:t>Please complete the evaluation form. The developers are very interested in your evaluation of these resources.</a:t>
            </a:r>
          </a:p>
        </p:txBody>
      </p:sp>
      <p:sp>
        <p:nvSpPr>
          <p:cNvPr id="4" name="Slide Number Placeholder 3"/>
          <p:cNvSpPr>
            <a:spLocks noGrp="1"/>
          </p:cNvSpPr>
          <p:nvPr>
            <p:ph type="sldNum" sz="quarter" idx="10"/>
          </p:nvPr>
        </p:nvSpPr>
        <p:spPr/>
        <p:txBody>
          <a:bodyPr/>
          <a:lstStyle/>
          <a:p>
            <a:fld id="{1C6ADE39-BBB8-2743-8322-61B13BDAA0E1}" type="slidenum">
              <a:rPr lang="en-US" smtClean="0"/>
              <a:t>8</a:t>
            </a:fld>
            <a:endParaRPr lang="en-US"/>
          </a:p>
        </p:txBody>
      </p:sp>
    </p:spTree>
    <p:extLst>
      <p:ext uri="{BB962C8B-B14F-4D97-AF65-F5344CB8AC3E}">
        <p14:creationId xmlns:p14="http://schemas.microsoft.com/office/powerpoint/2010/main" val="56479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rgbClr val="231F20"/>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200" b="1" i="0">
                <a:solidFill>
                  <a:srgbClr val="231F2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rgbClr val="231F20"/>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rgbClr val="231F20"/>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639570" cy="6858000"/>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18" name="bk object 18"/>
          <p:cNvSpPr/>
          <p:nvPr/>
        </p:nvSpPr>
        <p:spPr>
          <a:xfrm>
            <a:off x="286727" y="296468"/>
            <a:ext cx="1099908" cy="1099896"/>
          </a:xfrm>
          <a:prstGeom prst="rect">
            <a:avLst/>
          </a:prstGeom>
          <a:blipFill>
            <a:blip r:embed="rId8" cstate="print"/>
            <a:stretch>
              <a:fillRect/>
            </a:stretch>
          </a:blipFill>
        </p:spPr>
        <p:txBody>
          <a:bodyPr wrap="square" lIns="0" tIns="0" rIns="0" bIns="0" rtlCol="0"/>
          <a:lstStyle/>
          <a:p>
            <a:endParaRPr/>
          </a:p>
        </p:txBody>
      </p:sp>
      <p:sp>
        <p:nvSpPr>
          <p:cNvPr id="19" name="bk object 19"/>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2" name="Holder 2"/>
          <p:cNvSpPr>
            <a:spLocks noGrp="1"/>
          </p:cNvSpPr>
          <p:nvPr>
            <p:ph type="title"/>
          </p:nvPr>
        </p:nvSpPr>
        <p:spPr>
          <a:xfrm>
            <a:off x="2071116" y="786768"/>
            <a:ext cx="1711960" cy="269240"/>
          </a:xfrm>
          <a:prstGeom prst="rect">
            <a:avLst/>
          </a:prstGeom>
        </p:spPr>
        <p:txBody>
          <a:bodyPr wrap="square" lIns="0" tIns="0" rIns="0" bIns="0">
            <a:spAutoFit/>
          </a:bodyPr>
          <a:lstStyle>
            <a:lvl1pPr>
              <a:defRPr sz="1600" b="1" i="0">
                <a:solidFill>
                  <a:srgbClr val="231F20"/>
                </a:solidFill>
                <a:latin typeface="Calibri"/>
                <a:cs typeface="Calibri"/>
              </a:defRPr>
            </a:lvl1pPr>
          </a:lstStyle>
          <a:p>
            <a:endParaRPr/>
          </a:p>
        </p:txBody>
      </p:sp>
      <p:sp>
        <p:nvSpPr>
          <p:cNvPr id="3" name="Holder 3"/>
          <p:cNvSpPr>
            <a:spLocks noGrp="1"/>
          </p:cNvSpPr>
          <p:nvPr>
            <p:ph type="body" idx="1"/>
          </p:nvPr>
        </p:nvSpPr>
        <p:spPr>
          <a:xfrm>
            <a:off x="1776983" y="1640303"/>
            <a:ext cx="5590032" cy="2176145"/>
          </a:xfrm>
          <a:prstGeom prst="rect">
            <a:avLst/>
          </a:prstGeom>
        </p:spPr>
        <p:txBody>
          <a:bodyPr wrap="square" lIns="0" tIns="0" rIns="0" bIns="0">
            <a:spAutoFit/>
          </a:bodyPr>
          <a:lstStyle>
            <a:lvl1pPr>
              <a:defRPr sz="2200" b="1" i="0">
                <a:solidFill>
                  <a:srgbClr val="231F20"/>
                </a:solidFill>
                <a:latin typeface="Calibri"/>
                <a:cs typeface="Calibri"/>
              </a:defRPr>
            </a:lvl1pPr>
          </a:lstStyle>
          <a:p>
            <a:endParaRPr/>
          </a:p>
        </p:txBody>
      </p:sp>
      <p:sp>
        <p:nvSpPr>
          <p:cNvPr id="4" name="Holder 4"/>
          <p:cNvSpPr>
            <a:spLocks noGrp="1"/>
          </p:cNvSpPr>
          <p:nvPr>
            <p:ph type="ftr" sz="quarter" idx="5"/>
          </p:nvPr>
        </p:nvSpPr>
        <p:spPr>
          <a:xfrm>
            <a:off x="3043111" y="6520654"/>
            <a:ext cx="4694555" cy="336550"/>
          </a:xfrm>
          <a:prstGeom prst="rect">
            <a:avLst/>
          </a:prstGeom>
        </p:spPr>
        <p:txBody>
          <a:bodyPr wrap="square" lIns="0" tIns="0" rIns="0" bIns="0">
            <a:spAutoFit/>
          </a:bodyPr>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12/19/2017</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5278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0" y="6527800"/>
            <a:ext cx="9144000" cy="330200"/>
          </a:xfrm>
          <a:custGeom>
            <a:avLst/>
            <a:gdLst/>
            <a:ahLst/>
            <a:cxnLst/>
            <a:rect l="l" t="t" r="r" b="b"/>
            <a:pathLst>
              <a:path w="9144000" h="330200">
                <a:moveTo>
                  <a:pt x="0" y="330200"/>
                </a:moveTo>
                <a:lnTo>
                  <a:pt x="9144000" y="330200"/>
                </a:lnTo>
                <a:lnTo>
                  <a:pt x="9144000" y="0"/>
                </a:lnTo>
                <a:lnTo>
                  <a:pt x="0" y="0"/>
                </a:lnTo>
                <a:lnTo>
                  <a:pt x="0" y="330200"/>
                </a:lnTo>
                <a:close/>
              </a:path>
            </a:pathLst>
          </a:custGeom>
          <a:solidFill>
            <a:srgbClr val="8DDEF8"/>
          </a:solidFill>
        </p:spPr>
        <p:txBody>
          <a:bodyPr wrap="square" lIns="0" tIns="0" rIns="0" bIns="0" rtlCol="0"/>
          <a:lstStyle/>
          <a:p>
            <a:endParaRPr/>
          </a:p>
        </p:txBody>
      </p:sp>
      <p:sp>
        <p:nvSpPr>
          <p:cNvPr id="4" name="object 4"/>
          <p:cNvSpPr txBox="1"/>
          <p:nvPr/>
        </p:nvSpPr>
        <p:spPr>
          <a:xfrm>
            <a:off x="2223326" y="6508479"/>
            <a:ext cx="4694555" cy="330835"/>
          </a:xfrm>
          <a:prstGeom prst="rect">
            <a:avLst/>
          </a:prstGeom>
        </p:spPr>
        <p:txBody>
          <a:bodyPr vert="horz" wrap="square" lIns="0" tIns="12700" rIns="0" bIns="0" rtlCol="0">
            <a:spAutoFit/>
          </a:bodyPr>
          <a:lstStyle/>
          <a:p>
            <a:pPr marL="12700">
              <a:lnSpc>
                <a:spcPct val="100000"/>
              </a:lnSpc>
              <a:spcBef>
                <a:spcPts val="100"/>
              </a:spcBef>
            </a:pPr>
            <a:r>
              <a:rPr sz="2000" b="1" spc="-10" dirty="0">
                <a:solidFill>
                  <a:srgbClr val="D1EDFB"/>
                </a:solidFill>
                <a:latin typeface="Calibri"/>
                <a:cs typeface="Calibri"/>
              </a:rPr>
              <a:t>STRENGTHENING </a:t>
            </a:r>
            <a:r>
              <a:rPr sz="2000" b="1" spc="-25" dirty="0">
                <a:solidFill>
                  <a:srgbClr val="D1EDFB"/>
                </a:solidFill>
                <a:latin typeface="Calibri"/>
                <a:cs typeface="Calibri"/>
              </a:rPr>
              <a:t>PARENT </a:t>
            </a:r>
            <a:r>
              <a:rPr sz="2000" b="1" spc="-5" dirty="0">
                <a:solidFill>
                  <a:srgbClr val="D1EDFB"/>
                </a:solidFill>
                <a:latin typeface="Calibri"/>
                <a:cs typeface="Calibri"/>
              </a:rPr>
              <a:t>CENTER</a:t>
            </a:r>
            <a:r>
              <a:rPr sz="2000" b="1" spc="40" dirty="0">
                <a:solidFill>
                  <a:srgbClr val="D1EDFB"/>
                </a:solidFill>
                <a:latin typeface="Calibri"/>
                <a:cs typeface="Calibri"/>
              </a:rPr>
              <a:t> </a:t>
            </a:r>
            <a:r>
              <a:rPr sz="2000" b="1" spc="-10" dirty="0">
                <a:solidFill>
                  <a:srgbClr val="D1EDFB"/>
                </a:solidFill>
                <a:latin typeface="Calibri"/>
                <a:cs typeface="Calibri"/>
              </a:rPr>
              <a:t>CAPACITY</a:t>
            </a:r>
            <a:endParaRPr sz="2000">
              <a:latin typeface="Calibri"/>
              <a:cs typeface="Calibri"/>
            </a:endParaRPr>
          </a:p>
        </p:txBody>
      </p:sp>
      <p:sp>
        <p:nvSpPr>
          <p:cNvPr id="5" name="object 5"/>
          <p:cNvSpPr/>
          <p:nvPr/>
        </p:nvSpPr>
        <p:spPr>
          <a:xfrm>
            <a:off x="1773935" y="2066544"/>
            <a:ext cx="7370445" cy="2432685"/>
          </a:xfrm>
          <a:custGeom>
            <a:avLst/>
            <a:gdLst/>
            <a:ahLst/>
            <a:cxnLst/>
            <a:rect l="l" t="t" r="r" b="b"/>
            <a:pathLst>
              <a:path w="7370445" h="2432685">
                <a:moveTo>
                  <a:pt x="0" y="2432304"/>
                </a:moveTo>
                <a:lnTo>
                  <a:pt x="7370063" y="2432304"/>
                </a:lnTo>
                <a:lnTo>
                  <a:pt x="7370063" y="0"/>
                </a:lnTo>
                <a:lnTo>
                  <a:pt x="0" y="0"/>
                </a:lnTo>
                <a:lnTo>
                  <a:pt x="0" y="2432304"/>
                </a:lnTo>
                <a:close/>
              </a:path>
            </a:pathLst>
          </a:custGeom>
          <a:solidFill>
            <a:srgbClr val="FFFFFF"/>
          </a:solidFill>
        </p:spPr>
        <p:txBody>
          <a:bodyPr wrap="square" lIns="0" tIns="0" rIns="0" bIns="0" rtlCol="0"/>
          <a:lstStyle/>
          <a:p>
            <a:endParaRPr/>
          </a:p>
        </p:txBody>
      </p:sp>
      <p:sp>
        <p:nvSpPr>
          <p:cNvPr id="6" name="object 6"/>
          <p:cNvSpPr/>
          <p:nvPr/>
        </p:nvSpPr>
        <p:spPr>
          <a:xfrm>
            <a:off x="566930" y="1829856"/>
            <a:ext cx="2868295" cy="2868295"/>
          </a:xfrm>
          <a:custGeom>
            <a:avLst/>
            <a:gdLst/>
            <a:ahLst/>
            <a:cxnLst/>
            <a:rect l="l" t="t" r="r" b="b"/>
            <a:pathLst>
              <a:path w="2868295" h="2868295">
                <a:moveTo>
                  <a:pt x="1434045" y="0"/>
                </a:moveTo>
                <a:lnTo>
                  <a:pt x="1385747" y="798"/>
                </a:lnTo>
                <a:lnTo>
                  <a:pt x="1337849" y="3175"/>
                </a:lnTo>
                <a:lnTo>
                  <a:pt x="1290376" y="7106"/>
                </a:lnTo>
                <a:lnTo>
                  <a:pt x="1243352" y="12567"/>
                </a:lnTo>
                <a:lnTo>
                  <a:pt x="1196804" y="19532"/>
                </a:lnTo>
                <a:lnTo>
                  <a:pt x="1150756" y="27976"/>
                </a:lnTo>
                <a:lnTo>
                  <a:pt x="1105233" y="37873"/>
                </a:lnTo>
                <a:lnTo>
                  <a:pt x="1060261" y="49200"/>
                </a:lnTo>
                <a:lnTo>
                  <a:pt x="1015864" y="61930"/>
                </a:lnTo>
                <a:lnTo>
                  <a:pt x="972068" y="76038"/>
                </a:lnTo>
                <a:lnTo>
                  <a:pt x="928897" y="91500"/>
                </a:lnTo>
                <a:lnTo>
                  <a:pt x="886377" y="108291"/>
                </a:lnTo>
                <a:lnTo>
                  <a:pt x="844533" y="126384"/>
                </a:lnTo>
                <a:lnTo>
                  <a:pt x="803390" y="145756"/>
                </a:lnTo>
                <a:lnTo>
                  <a:pt x="762973" y="166381"/>
                </a:lnTo>
                <a:lnTo>
                  <a:pt x="723308" y="188234"/>
                </a:lnTo>
                <a:lnTo>
                  <a:pt x="684418" y="211290"/>
                </a:lnTo>
                <a:lnTo>
                  <a:pt x="646330" y="235524"/>
                </a:lnTo>
                <a:lnTo>
                  <a:pt x="609068" y="260910"/>
                </a:lnTo>
                <a:lnTo>
                  <a:pt x="572658" y="287424"/>
                </a:lnTo>
                <a:lnTo>
                  <a:pt x="537125" y="315041"/>
                </a:lnTo>
                <a:lnTo>
                  <a:pt x="502493" y="343735"/>
                </a:lnTo>
                <a:lnTo>
                  <a:pt x="468788" y="373481"/>
                </a:lnTo>
                <a:lnTo>
                  <a:pt x="436035" y="404255"/>
                </a:lnTo>
                <a:lnTo>
                  <a:pt x="404259" y="436030"/>
                </a:lnTo>
                <a:lnTo>
                  <a:pt x="373485" y="468783"/>
                </a:lnTo>
                <a:lnTo>
                  <a:pt x="343739" y="502488"/>
                </a:lnTo>
                <a:lnTo>
                  <a:pt x="315045" y="537119"/>
                </a:lnTo>
                <a:lnTo>
                  <a:pt x="287428" y="572653"/>
                </a:lnTo>
                <a:lnTo>
                  <a:pt x="260914" y="609063"/>
                </a:lnTo>
                <a:lnTo>
                  <a:pt x="235527" y="646324"/>
                </a:lnTo>
                <a:lnTo>
                  <a:pt x="211293" y="684412"/>
                </a:lnTo>
                <a:lnTo>
                  <a:pt x="188237" y="723302"/>
                </a:lnTo>
                <a:lnTo>
                  <a:pt x="166384" y="762968"/>
                </a:lnTo>
                <a:lnTo>
                  <a:pt x="145758" y="803385"/>
                </a:lnTo>
                <a:lnTo>
                  <a:pt x="126386" y="844528"/>
                </a:lnTo>
                <a:lnTo>
                  <a:pt x="108292" y="886372"/>
                </a:lnTo>
                <a:lnTo>
                  <a:pt x="91502" y="928892"/>
                </a:lnTo>
                <a:lnTo>
                  <a:pt x="76039" y="972063"/>
                </a:lnTo>
                <a:lnTo>
                  <a:pt x="61931" y="1015859"/>
                </a:lnTo>
                <a:lnTo>
                  <a:pt x="49200" y="1060256"/>
                </a:lnTo>
                <a:lnTo>
                  <a:pt x="37874" y="1105229"/>
                </a:lnTo>
                <a:lnTo>
                  <a:pt x="27976" y="1150752"/>
                </a:lnTo>
                <a:lnTo>
                  <a:pt x="19532" y="1196801"/>
                </a:lnTo>
                <a:lnTo>
                  <a:pt x="12567" y="1243350"/>
                </a:lnTo>
                <a:lnTo>
                  <a:pt x="7107" y="1290374"/>
                </a:lnTo>
                <a:lnTo>
                  <a:pt x="3175" y="1337848"/>
                </a:lnTo>
                <a:lnTo>
                  <a:pt x="798" y="1385747"/>
                </a:lnTo>
                <a:lnTo>
                  <a:pt x="0" y="1434045"/>
                </a:lnTo>
                <a:lnTo>
                  <a:pt x="798" y="1482343"/>
                </a:lnTo>
                <a:lnTo>
                  <a:pt x="3175" y="1530242"/>
                </a:lnTo>
                <a:lnTo>
                  <a:pt x="7107" y="1577715"/>
                </a:lnTo>
                <a:lnTo>
                  <a:pt x="12567" y="1624739"/>
                </a:lnTo>
                <a:lnTo>
                  <a:pt x="19532" y="1671287"/>
                </a:lnTo>
                <a:lnTo>
                  <a:pt x="27976" y="1717335"/>
                </a:lnTo>
                <a:lnTo>
                  <a:pt x="37874" y="1762858"/>
                </a:lnTo>
                <a:lnTo>
                  <a:pt x="49200" y="1807830"/>
                </a:lnTo>
                <a:lnTo>
                  <a:pt x="61931" y="1852227"/>
                </a:lnTo>
                <a:lnTo>
                  <a:pt x="76039" y="1896023"/>
                </a:lnTo>
                <a:lnTo>
                  <a:pt x="91502" y="1939194"/>
                </a:lnTo>
                <a:lnTo>
                  <a:pt x="108292" y="1981714"/>
                </a:lnTo>
                <a:lnTo>
                  <a:pt x="126386" y="2023558"/>
                </a:lnTo>
                <a:lnTo>
                  <a:pt x="145758" y="2064701"/>
                </a:lnTo>
                <a:lnTo>
                  <a:pt x="166384" y="2105118"/>
                </a:lnTo>
                <a:lnTo>
                  <a:pt x="188237" y="2144783"/>
                </a:lnTo>
                <a:lnTo>
                  <a:pt x="211293" y="2183673"/>
                </a:lnTo>
                <a:lnTo>
                  <a:pt x="235527" y="2221761"/>
                </a:lnTo>
                <a:lnTo>
                  <a:pt x="260914" y="2259023"/>
                </a:lnTo>
                <a:lnTo>
                  <a:pt x="287428" y="2295433"/>
                </a:lnTo>
                <a:lnTo>
                  <a:pt x="315045" y="2330966"/>
                </a:lnTo>
                <a:lnTo>
                  <a:pt x="343739" y="2365598"/>
                </a:lnTo>
                <a:lnTo>
                  <a:pt x="373485" y="2399303"/>
                </a:lnTo>
                <a:lnTo>
                  <a:pt x="404259" y="2432056"/>
                </a:lnTo>
                <a:lnTo>
                  <a:pt x="436035" y="2463832"/>
                </a:lnTo>
                <a:lnTo>
                  <a:pt x="468788" y="2494605"/>
                </a:lnTo>
                <a:lnTo>
                  <a:pt x="502493" y="2524352"/>
                </a:lnTo>
                <a:lnTo>
                  <a:pt x="537125" y="2553046"/>
                </a:lnTo>
                <a:lnTo>
                  <a:pt x="572658" y="2580663"/>
                </a:lnTo>
                <a:lnTo>
                  <a:pt x="609068" y="2607177"/>
                </a:lnTo>
                <a:lnTo>
                  <a:pt x="646330" y="2632564"/>
                </a:lnTo>
                <a:lnTo>
                  <a:pt x="684418" y="2656798"/>
                </a:lnTo>
                <a:lnTo>
                  <a:pt x="723308" y="2679854"/>
                </a:lnTo>
                <a:lnTo>
                  <a:pt x="762973" y="2701707"/>
                </a:lnTo>
                <a:lnTo>
                  <a:pt x="803390" y="2722332"/>
                </a:lnTo>
                <a:lnTo>
                  <a:pt x="844533" y="2741705"/>
                </a:lnTo>
                <a:lnTo>
                  <a:pt x="886377" y="2759799"/>
                </a:lnTo>
                <a:lnTo>
                  <a:pt x="928897" y="2776589"/>
                </a:lnTo>
                <a:lnTo>
                  <a:pt x="972068" y="2792051"/>
                </a:lnTo>
                <a:lnTo>
                  <a:pt x="1015864" y="2806160"/>
                </a:lnTo>
                <a:lnTo>
                  <a:pt x="1060261" y="2818890"/>
                </a:lnTo>
                <a:lnTo>
                  <a:pt x="1105233" y="2830217"/>
                </a:lnTo>
                <a:lnTo>
                  <a:pt x="1150756" y="2840115"/>
                </a:lnTo>
                <a:lnTo>
                  <a:pt x="1196804" y="2848558"/>
                </a:lnTo>
                <a:lnTo>
                  <a:pt x="1243352" y="2855523"/>
                </a:lnTo>
                <a:lnTo>
                  <a:pt x="1290376" y="2860984"/>
                </a:lnTo>
                <a:lnTo>
                  <a:pt x="1337849" y="2864916"/>
                </a:lnTo>
                <a:lnTo>
                  <a:pt x="1385747" y="2867293"/>
                </a:lnTo>
                <a:lnTo>
                  <a:pt x="1434045" y="2868091"/>
                </a:lnTo>
                <a:lnTo>
                  <a:pt x="1482343" y="2867293"/>
                </a:lnTo>
                <a:lnTo>
                  <a:pt x="1530242" y="2864916"/>
                </a:lnTo>
                <a:lnTo>
                  <a:pt x="1577715" y="2860984"/>
                </a:lnTo>
                <a:lnTo>
                  <a:pt x="1624739" y="2855523"/>
                </a:lnTo>
                <a:lnTo>
                  <a:pt x="1671287" y="2848558"/>
                </a:lnTo>
                <a:lnTo>
                  <a:pt x="1717335" y="2840115"/>
                </a:lnTo>
                <a:lnTo>
                  <a:pt x="1762858" y="2830217"/>
                </a:lnTo>
                <a:lnTo>
                  <a:pt x="1807830" y="2818890"/>
                </a:lnTo>
                <a:lnTo>
                  <a:pt x="1852227" y="2806160"/>
                </a:lnTo>
                <a:lnTo>
                  <a:pt x="1896023" y="2792051"/>
                </a:lnTo>
                <a:lnTo>
                  <a:pt x="1939194" y="2776589"/>
                </a:lnTo>
                <a:lnTo>
                  <a:pt x="1981714" y="2759799"/>
                </a:lnTo>
                <a:lnTo>
                  <a:pt x="2023558" y="2741705"/>
                </a:lnTo>
                <a:lnTo>
                  <a:pt x="2064701" y="2722332"/>
                </a:lnTo>
                <a:lnTo>
                  <a:pt x="2105118" y="2701707"/>
                </a:lnTo>
                <a:lnTo>
                  <a:pt x="2144783" y="2679854"/>
                </a:lnTo>
                <a:lnTo>
                  <a:pt x="2183673" y="2656798"/>
                </a:lnTo>
                <a:lnTo>
                  <a:pt x="2221761" y="2632564"/>
                </a:lnTo>
                <a:lnTo>
                  <a:pt x="2259023" y="2607177"/>
                </a:lnTo>
                <a:lnTo>
                  <a:pt x="2295433" y="2580663"/>
                </a:lnTo>
                <a:lnTo>
                  <a:pt x="2330966" y="2553046"/>
                </a:lnTo>
                <a:lnTo>
                  <a:pt x="2365598" y="2524352"/>
                </a:lnTo>
                <a:lnTo>
                  <a:pt x="2399303" y="2494605"/>
                </a:lnTo>
                <a:lnTo>
                  <a:pt x="2432056" y="2463832"/>
                </a:lnTo>
                <a:lnTo>
                  <a:pt x="2463832" y="2432056"/>
                </a:lnTo>
                <a:lnTo>
                  <a:pt x="2494605" y="2399303"/>
                </a:lnTo>
                <a:lnTo>
                  <a:pt x="2524352" y="2365598"/>
                </a:lnTo>
                <a:lnTo>
                  <a:pt x="2553046" y="2330966"/>
                </a:lnTo>
                <a:lnTo>
                  <a:pt x="2580663" y="2295433"/>
                </a:lnTo>
                <a:lnTo>
                  <a:pt x="2607177" y="2259023"/>
                </a:lnTo>
                <a:lnTo>
                  <a:pt x="2632564" y="2221761"/>
                </a:lnTo>
                <a:lnTo>
                  <a:pt x="2656798" y="2183673"/>
                </a:lnTo>
                <a:lnTo>
                  <a:pt x="2679854" y="2144783"/>
                </a:lnTo>
                <a:lnTo>
                  <a:pt x="2701707" y="2105118"/>
                </a:lnTo>
                <a:lnTo>
                  <a:pt x="2722332" y="2064701"/>
                </a:lnTo>
                <a:lnTo>
                  <a:pt x="2741705" y="2023558"/>
                </a:lnTo>
                <a:lnTo>
                  <a:pt x="2759799" y="1981714"/>
                </a:lnTo>
                <a:lnTo>
                  <a:pt x="2776589" y="1939194"/>
                </a:lnTo>
                <a:lnTo>
                  <a:pt x="2792051" y="1896023"/>
                </a:lnTo>
                <a:lnTo>
                  <a:pt x="2806160" y="1852227"/>
                </a:lnTo>
                <a:lnTo>
                  <a:pt x="2818890" y="1807830"/>
                </a:lnTo>
                <a:lnTo>
                  <a:pt x="2830217" y="1762858"/>
                </a:lnTo>
                <a:lnTo>
                  <a:pt x="2840115" y="1717335"/>
                </a:lnTo>
                <a:lnTo>
                  <a:pt x="2848558" y="1671287"/>
                </a:lnTo>
                <a:lnTo>
                  <a:pt x="2855523" y="1624739"/>
                </a:lnTo>
                <a:lnTo>
                  <a:pt x="2860984" y="1577715"/>
                </a:lnTo>
                <a:lnTo>
                  <a:pt x="2864916" y="1530242"/>
                </a:lnTo>
                <a:lnTo>
                  <a:pt x="2867293" y="1482343"/>
                </a:lnTo>
                <a:lnTo>
                  <a:pt x="2868091" y="1434045"/>
                </a:lnTo>
                <a:lnTo>
                  <a:pt x="2867293" y="1385747"/>
                </a:lnTo>
                <a:lnTo>
                  <a:pt x="2864916" y="1337848"/>
                </a:lnTo>
                <a:lnTo>
                  <a:pt x="2860984" y="1290374"/>
                </a:lnTo>
                <a:lnTo>
                  <a:pt x="2855523" y="1243350"/>
                </a:lnTo>
                <a:lnTo>
                  <a:pt x="2848558" y="1196801"/>
                </a:lnTo>
                <a:lnTo>
                  <a:pt x="2840115" y="1150752"/>
                </a:lnTo>
                <a:lnTo>
                  <a:pt x="2830217" y="1105229"/>
                </a:lnTo>
                <a:lnTo>
                  <a:pt x="2818890" y="1060256"/>
                </a:lnTo>
                <a:lnTo>
                  <a:pt x="2806160" y="1015859"/>
                </a:lnTo>
                <a:lnTo>
                  <a:pt x="2792051" y="972063"/>
                </a:lnTo>
                <a:lnTo>
                  <a:pt x="2776589" y="928892"/>
                </a:lnTo>
                <a:lnTo>
                  <a:pt x="2759799" y="886372"/>
                </a:lnTo>
                <a:lnTo>
                  <a:pt x="2741705" y="844528"/>
                </a:lnTo>
                <a:lnTo>
                  <a:pt x="2722332" y="803385"/>
                </a:lnTo>
                <a:lnTo>
                  <a:pt x="2701707" y="762968"/>
                </a:lnTo>
                <a:lnTo>
                  <a:pt x="2679854" y="723302"/>
                </a:lnTo>
                <a:lnTo>
                  <a:pt x="2656798" y="684412"/>
                </a:lnTo>
                <a:lnTo>
                  <a:pt x="2632564" y="646324"/>
                </a:lnTo>
                <a:lnTo>
                  <a:pt x="2607177" y="609063"/>
                </a:lnTo>
                <a:lnTo>
                  <a:pt x="2580663" y="572653"/>
                </a:lnTo>
                <a:lnTo>
                  <a:pt x="2553046" y="537119"/>
                </a:lnTo>
                <a:lnTo>
                  <a:pt x="2524352" y="502488"/>
                </a:lnTo>
                <a:lnTo>
                  <a:pt x="2494605" y="468783"/>
                </a:lnTo>
                <a:lnTo>
                  <a:pt x="2463832" y="436030"/>
                </a:lnTo>
                <a:lnTo>
                  <a:pt x="2432056" y="404255"/>
                </a:lnTo>
                <a:lnTo>
                  <a:pt x="2399303" y="373481"/>
                </a:lnTo>
                <a:lnTo>
                  <a:pt x="2365598" y="343735"/>
                </a:lnTo>
                <a:lnTo>
                  <a:pt x="2330966" y="315041"/>
                </a:lnTo>
                <a:lnTo>
                  <a:pt x="2295433" y="287424"/>
                </a:lnTo>
                <a:lnTo>
                  <a:pt x="2259023" y="260910"/>
                </a:lnTo>
                <a:lnTo>
                  <a:pt x="2221761" y="235524"/>
                </a:lnTo>
                <a:lnTo>
                  <a:pt x="2183673" y="211290"/>
                </a:lnTo>
                <a:lnTo>
                  <a:pt x="2144783" y="188234"/>
                </a:lnTo>
                <a:lnTo>
                  <a:pt x="2105118" y="166381"/>
                </a:lnTo>
                <a:lnTo>
                  <a:pt x="2064701" y="145756"/>
                </a:lnTo>
                <a:lnTo>
                  <a:pt x="2023558" y="126384"/>
                </a:lnTo>
                <a:lnTo>
                  <a:pt x="1981714" y="108291"/>
                </a:lnTo>
                <a:lnTo>
                  <a:pt x="1939194" y="91500"/>
                </a:lnTo>
                <a:lnTo>
                  <a:pt x="1896023" y="76038"/>
                </a:lnTo>
                <a:lnTo>
                  <a:pt x="1852227" y="61930"/>
                </a:lnTo>
                <a:lnTo>
                  <a:pt x="1807830" y="49200"/>
                </a:lnTo>
                <a:lnTo>
                  <a:pt x="1762858" y="37873"/>
                </a:lnTo>
                <a:lnTo>
                  <a:pt x="1717335" y="27976"/>
                </a:lnTo>
                <a:lnTo>
                  <a:pt x="1671287" y="19532"/>
                </a:lnTo>
                <a:lnTo>
                  <a:pt x="1624739" y="12567"/>
                </a:lnTo>
                <a:lnTo>
                  <a:pt x="1577715" y="7106"/>
                </a:lnTo>
                <a:lnTo>
                  <a:pt x="1530242" y="3175"/>
                </a:lnTo>
                <a:lnTo>
                  <a:pt x="1482343" y="798"/>
                </a:lnTo>
                <a:lnTo>
                  <a:pt x="1434045" y="0"/>
                </a:lnTo>
                <a:close/>
              </a:path>
            </a:pathLst>
          </a:custGeom>
          <a:solidFill>
            <a:srgbClr val="FFFFFF"/>
          </a:solidFill>
        </p:spPr>
        <p:txBody>
          <a:bodyPr wrap="square" lIns="0" tIns="0" rIns="0" bIns="0" rtlCol="0"/>
          <a:lstStyle/>
          <a:p>
            <a:endParaRPr/>
          </a:p>
        </p:txBody>
      </p:sp>
      <p:sp>
        <p:nvSpPr>
          <p:cNvPr id="7" name="object 7"/>
          <p:cNvSpPr/>
          <p:nvPr/>
        </p:nvSpPr>
        <p:spPr>
          <a:xfrm>
            <a:off x="619302" y="1933016"/>
            <a:ext cx="2661754" cy="2661767"/>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3499715" y="4543297"/>
            <a:ext cx="3686810"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231F20"/>
                </a:solidFill>
                <a:latin typeface="Calibri"/>
                <a:cs typeface="Calibri"/>
              </a:rPr>
              <a:t>Board </a:t>
            </a:r>
            <a:r>
              <a:rPr sz="1800" spc="-30" dirty="0">
                <a:solidFill>
                  <a:srgbClr val="231F20"/>
                </a:solidFill>
                <a:latin typeface="Calibri"/>
                <a:cs typeface="Calibri"/>
              </a:rPr>
              <a:t>Training </a:t>
            </a:r>
            <a:r>
              <a:rPr sz="1800" spc="-15" dirty="0">
                <a:solidFill>
                  <a:srgbClr val="231F20"/>
                </a:solidFill>
                <a:latin typeface="Calibri"/>
                <a:cs typeface="Calibri"/>
              </a:rPr>
              <a:t>Series </a:t>
            </a:r>
            <a:r>
              <a:rPr sz="1800" spc="-10" dirty="0">
                <a:solidFill>
                  <a:srgbClr val="231F20"/>
                </a:solidFill>
                <a:latin typeface="Calibri"/>
                <a:cs typeface="Calibri"/>
              </a:rPr>
              <a:t>for </a:t>
            </a:r>
            <a:r>
              <a:rPr sz="1800" spc="-20" dirty="0">
                <a:solidFill>
                  <a:srgbClr val="231F20"/>
                </a:solidFill>
                <a:latin typeface="Calibri"/>
                <a:cs typeface="Calibri"/>
              </a:rPr>
              <a:t>Parent</a:t>
            </a:r>
            <a:r>
              <a:rPr sz="1800" spc="25" dirty="0">
                <a:solidFill>
                  <a:srgbClr val="231F20"/>
                </a:solidFill>
                <a:latin typeface="Calibri"/>
                <a:cs typeface="Calibri"/>
              </a:rPr>
              <a:t> </a:t>
            </a:r>
            <a:r>
              <a:rPr sz="1800" spc="-15" dirty="0">
                <a:solidFill>
                  <a:srgbClr val="231F20"/>
                </a:solidFill>
                <a:latin typeface="Calibri"/>
                <a:cs typeface="Calibri"/>
              </a:rPr>
              <a:t>Centers</a:t>
            </a:r>
            <a:endParaRPr sz="1800">
              <a:latin typeface="Calibri"/>
              <a:cs typeface="Calibri"/>
            </a:endParaRPr>
          </a:p>
        </p:txBody>
      </p:sp>
      <p:sp>
        <p:nvSpPr>
          <p:cNvPr id="9" name="object 9"/>
          <p:cNvSpPr txBox="1">
            <a:spLocks noGrp="1"/>
          </p:cNvSpPr>
          <p:nvPr>
            <p:ph type="title"/>
          </p:nvPr>
        </p:nvSpPr>
        <p:spPr>
          <a:xfrm>
            <a:off x="3499715" y="2474904"/>
            <a:ext cx="4106545" cy="1574165"/>
          </a:xfrm>
          <a:prstGeom prst="rect">
            <a:avLst/>
          </a:prstGeom>
        </p:spPr>
        <p:txBody>
          <a:bodyPr vert="horz" wrap="square" lIns="0" tIns="94615" rIns="0" bIns="0" rtlCol="0">
            <a:spAutoFit/>
          </a:bodyPr>
          <a:lstStyle/>
          <a:p>
            <a:pPr marL="12700" marR="5080">
              <a:lnSpc>
                <a:spcPts val="4220"/>
              </a:lnSpc>
              <a:spcBef>
                <a:spcPts val="745"/>
              </a:spcBef>
            </a:pPr>
            <a:r>
              <a:rPr sz="4000" spc="-55" dirty="0">
                <a:latin typeface="Cambria"/>
                <a:cs typeface="Cambria"/>
              </a:rPr>
              <a:t>How </a:t>
            </a:r>
            <a:r>
              <a:rPr sz="4000" dirty="0">
                <a:latin typeface="Cambria"/>
                <a:cs typeface="Cambria"/>
              </a:rPr>
              <a:t>to </a:t>
            </a:r>
            <a:r>
              <a:rPr sz="4000" spc="-10" dirty="0">
                <a:latin typeface="Cambria"/>
                <a:cs typeface="Cambria"/>
              </a:rPr>
              <a:t>Prepare </a:t>
            </a:r>
            <a:r>
              <a:rPr sz="4000" spc="5" dirty="0" smtClean="0">
                <a:latin typeface="Cambria"/>
                <a:cs typeface="Cambria"/>
              </a:rPr>
              <a:t>A</a:t>
            </a:r>
            <a:r>
              <a:rPr lang="en-US" sz="4000" spc="5" dirty="0" smtClean="0">
                <a:latin typeface="Cambria"/>
                <a:cs typeface="Cambria"/>
              </a:rPr>
              <a:t> </a:t>
            </a:r>
            <a:r>
              <a:rPr sz="4000" spc="-10" dirty="0" smtClean="0">
                <a:latin typeface="Cambria"/>
                <a:cs typeface="Cambria"/>
              </a:rPr>
              <a:t>Strategic</a:t>
            </a:r>
            <a:r>
              <a:rPr sz="4000" spc="-30" dirty="0" smtClean="0">
                <a:latin typeface="Cambria"/>
                <a:cs typeface="Cambria"/>
              </a:rPr>
              <a:t> </a:t>
            </a:r>
            <a:r>
              <a:rPr sz="4000" spc="-20" dirty="0">
                <a:latin typeface="Cambria"/>
                <a:cs typeface="Cambria"/>
              </a:rPr>
              <a:t>Plan</a:t>
            </a:r>
            <a:endParaRPr sz="4000" dirty="0">
              <a:latin typeface="Cambria"/>
              <a:cs typeface="Cambria"/>
            </a:endParaRPr>
          </a:p>
          <a:p>
            <a:pPr marL="12700">
              <a:lnSpc>
                <a:spcPts val="3100"/>
              </a:lnSpc>
            </a:pPr>
            <a:r>
              <a:rPr sz="2800" dirty="0">
                <a:latin typeface="Cambria"/>
                <a:cs typeface="Cambria"/>
              </a:rPr>
              <a:t>Dialogue</a:t>
            </a:r>
            <a:r>
              <a:rPr sz="2800" spc="-40" dirty="0">
                <a:latin typeface="Cambria"/>
                <a:cs typeface="Cambria"/>
              </a:rPr>
              <a:t> </a:t>
            </a:r>
            <a:r>
              <a:rPr sz="2800" spc="-25" dirty="0">
                <a:latin typeface="Cambria"/>
                <a:cs typeface="Cambria"/>
              </a:rPr>
              <a:t>Guide</a:t>
            </a:r>
            <a:endParaRPr sz="2800" dirty="0">
              <a:latin typeface="Cambria"/>
              <a:cs typeface="Cambr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639570" cy="68580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4" name="object 4"/>
          <p:cNvSpPr/>
          <p:nvPr/>
        </p:nvSpPr>
        <p:spPr>
          <a:xfrm>
            <a:off x="286727" y="296468"/>
            <a:ext cx="1099908" cy="109989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6" name="object 6"/>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7" name="object 7"/>
          <p:cNvSpPr txBox="1">
            <a:spLocks noGrp="1"/>
          </p:cNvSpPr>
          <p:nvPr>
            <p:ph type="title"/>
          </p:nvPr>
        </p:nvSpPr>
        <p:spPr>
          <a:xfrm>
            <a:off x="2071116" y="424654"/>
            <a:ext cx="4410710" cy="345440"/>
          </a:xfrm>
          <a:prstGeom prst="rect">
            <a:avLst/>
          </a:prstGeom>
        </p:spPr>
        <p:txBody>
          <a:bodyPr vert="horz" wrap="square" lIns="0" tIns="12700" rIns="0" bIns="0" rtlCol="0">
            <a:spAutoFit/>
          </a:bodyPr>
          <a:lstStyle/>
          <a:p>
            <a:pPr marL="12700">
              <a:lnSpc>
                <a:spcPct val="100000"/>
              </a:lnSpc>
              <a:spcBef>
                <a:spcPts val="100"/>
              </a:spcBef>
            </a:pPr>
            <a:r>
              <a:rPr sz="2100" spc="-40" dirty="0">
                <a:latin typeface="Georgia"/>
                <a:cs typeface="Georgia"/>
              </a:rPr>
              <a:t>How </a:t>
            </a:r>
            <a:r>
              <a:rPr sz="2100" spc="-20" dirty="0">
                <a:latin typeface="Georgia"/>
                <a:cs typeface="Georgia"/>
              </a:rPr>
              <a:t>to </a:t>
            </a:r>
            <a:r>
              <a:rPr sz="2100" spc="-5" dirty="0">
                <a:latin typeface="Georgia"/>
                <a:cs typeface="Georgia"/>
              </a:rPr>
              <a:t>Prepare </a:t>
            </a:r>
            <a:r>
              <a:rPr sz="2100" dirty="0">
                <a:latin typeface="Georgia"/>
                <a:cs typeface="Georgia"/>
              </a:rPr>
              <a:t>A </a:t>
            </a:r>
            <a:r>
              <a:rPr sz="2100" spc="-10" dirty="0">
                <a:latin typeface="Georgia"/>
                <a:cs typeface="Georgia"/>
              </a:rPr>
              <a:t>Strategic</a:t>
            </a:r>
            <a:r>
              <a:rPr sz="2100" spc="25" dirty="0">
                <a:latin typeface="Georgia"/>
                <a:cs typeface="Georgia"/>
              </a:rPr>
              <a:t> </a:t>
            </a:r>
            <a:r>
              <a:rPr sz="2100" spc="-10" dirty="0">
                <a:latin typeface="Georgia"/>
                <a:cs typeface="Georgia"/>
              </a:rPr>
              <a:t>Plan</a:t>
            </a:r>
            <a:endParaRPr sz="2100" dirty="0">
              <a:latin typeface="Georgia"/>
              <a:cs typeface="Georgia"/>
            </a:endParaRPr>
          </a:p>
        </p:txBody>
      </p:sp>
      <p:sp>
        <p:nvSpPr>
          <p:cNvPr id="9" name="object 9"/>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8" name="object 8"/>
          <p:cNvSpPr txBox="1"/>
          <p:nvPr/>
        </p:nvSpPr>
        <p:spPr>
          <a:xfrm>
            <a:off x="2071116" y="1640303"/>
            <a:ext cx="4173220" cy="3007995"/>
          </a:xfrm>
          <a:prstGeom prst="rect">
            <a:avLst/>
          </a:prstGeom>
        </p:spPr>
        <p:txBody>
          <a:bodyPr vert="horz" wrap="square" lIns="0" tIns="173355" rIns="0" bIns="0" rtlCol="0">
            <a:spAutoFit/>
          </a:bodyPr>
          <a:lstStyle/>
          <a:p>
            <a:pPr marL="12700">
              <a:lnSpc>
                <a:spcPct val="100000"/>
              </a:lnSpc>
              <a:spcBef>
                <a:spcPts val="1365"/>
              </a:spcBef>
            </a:pPr>
            <a:r>
              <a:rPr sz="2200" b="1" spc="-25" dirty="0">
                <a:solidFill>
                  <a:srgbClr val="231F20"/>
                </a:solidFill>
                <a:latin typeface="Calibri"/>
                <a:cs typeface="Calibri"/>
              </a:rPr>
              <a:t>Getting </a:t>
            </a:r>
            <a:r>
              <a:rPr sz="2200" b="1" spc="-15" dirty="0">
                <a:solidFill>
                  <a:srgbClr val="231F20"/>
                </a:solidFill>
                <a:latin typeface="Calibri"/>
                <a:cs typeface="Calibri"/>
              </a:rPr>
              <a:t>Ready </a:t>
            </a:r>
            <a:r>
              <a:rPr sz="2200" b="1" spc="-10" dirty="0">
                <a:solidFill>
                  <a:srgbClr val="231F20"/>
                </a:solidFill>
                <a:latin typeface="Calibri"/>
                <a:cs typeface="Calibri"/>
              </a:rPr>
              <a:t>for </a:t>
            </a:r>
            <a:r>
              <a:rPr sz="2200" b="1" spc="-15" dirty="0">
                <a:solidFill>
                  <a:srgbClr val="231F20"/>
                </a:solidFill>
                <a:latin typeface="Calibri"/>
                <a:cs typeface="Calibri"/>
              </a:rPr>
              <a:t>Strategic</a:t>
            </a:r>
            <a:r>
              <a:rPr sz="2200" b="1" spc="-10" dirty="0">
                <a:solidFill>
                  <a:srgbClr val="231F20"/>
                </a:solidFill>
                <a:latin typeface="Calibri"/>
                <a:cs typeface="Calibri"/>
              </a:rPr>
              <a:t> </a:t>
            </a:r>
            <a:r>
              <a:rPr sz="2200" b="1" spc="-15" dirty="0">
                <a:solidFill>
                  <a:srgbClr val="231F20"/>
                </a:solidFill>
                <a:latin typeface="Calibri"/>
                <a:cs typeface="Calibri"/>
              </a:rPr>
              <a:t>Planning</a:t>
            </a:r>
            <a:endParaRPr sz="2200" dirty="0">
              <a:latin typeface="Calibri"/>
              <a:cs typeface="Calibri"/>
            </a:endParaRPr>
          </a:p>
          <a:p>
            <a:pPr marL="12700">
              <a:lnSpc>
                <a:spcPct val="100000"/>
              </a:lnSpc>
              <a:spcBef>
                <a:spcPts val="1035"/>
              </a:spcBef>
            </a:pPr>
            <a:r>
              <a:rPr sz="1800" spc="-15" dirty="0">
                <a:solidFill>
                  <a:srgbClr val="231F20"/>
                </a:solidFill>
                <a:latin typeface="Calibri"/>
                <a:cs typeface="Calibri"/>
              </a:rPr>
              <a:t>Five</a:t>
            </a:r>
            <a:r>
              <a:rPr sz="1800" spc="-30" dirty="0">
                <a:solidFill>
                  <a:srgbClr val="231F20"/>
                </a:solidFill>
                <a:latin typeface="Calibri"/>
                <a:cs typeface="Calibri"/>
              </a:rPr>
              <a:t> </a:t>
            </a:r>
            <a:r>
              <a:rPr sz="1800" spc="-20" dirty="0">
                <a:solidFill>
                  <a:srgbClr val="231F20"/>
                </a:solidFill>
                <a:latin typeface="Calibri"/>
                <a:cs typeface="Calibri"/>
              </a:rPr>
              <a:t>considerations:</a:t>
            </a:r>
            <a:endParaRPr sz="1800" dirty="0">
              <a:latin typeface="Calibri"/>
              <a:cs typeface="Calibri"/>
            </a:endParaRPr>
          </a:p>
          <a:p>
            <a:pPr marL="241300" indent="-228600">
              <a:lnSpc>
                <a:spcPct val="100000"/>
              </a:lnSpc>
              <a:spcBef>
                <a:spcPts val="1115"/>
              </a:spcBef>
              <a:buAutoNum type="arabicPeriod"/>
              <a:tabLst>
                <a:tab pos="241300" algn="l"/>
              </a:tabLst>
            </a:pPr>
            <a:r>
              <a:rPr sz="1800" spc="-10" dirty="0">
                <a:solidFill>
                  <a:srgbClr val="231F20"/>
                </a:solidFill>
                <a:latin typeface="Calibri"/>
                <a:cs typeface="Calibri"/>
              </a:rPr>
              <a:t>Outside</a:t>
            </a:r>
            <a:r>
              <a:rPr sz="1800" spc="-55" dirty="0">
                <a:solidFill>
                  <a:srgbClr val="231F20"/>
                </a:solidFill>
                <a:latin typeface="Calibri"/>
                <a:cs typeface="Calibri"/>
              </a:rPr>
              <a:t> </a:t>
            </a:r>
            <a:r>
              <a:rPr sz="1800" spc="-25" dirty="0">
                <a:solidFill>
                  <a:srgbClr val="231F20"/>
                </a:solidFill>
                <a:latin typeface="Calibri"/>
                <a:cs typeface="Calibri"/>
              </a:rPr>
              <a:t>facilitator?</a:t>
            </a:r>
            <a:endParaRPr sz="1800" dirty="0">
              <a:latin typeface="Calibri"/>
              <a:cs typeface="Calibri"/>
            </a:endParaRPr>
          </a:p>
          <a:p>
            <a:pPr marL="241300" indent="-228600">
              <a:lnSpc>
                <a:spcPct val="100000"/>
              </a:lnSpc>
              <a:spcBef>
                <a:spcPts val="1115"/>
              </a:spcBef>
              <a:buAutoNum type="arabicPeriod"/>
              <a:tabLst>
                <a:tab pos="241300" algn="l"/>
              </a:tabLst>
            </a:pPr>
            <a:r>
              <a:rPr sz="1800" spc="-10" dirty="0">
                <a:solidFill>
                  <a:srgbClr val="231F20"/>
                </a:solidFill>
                <a:latin typeface="Calibri"/>
                <a:cs typeface="Calibri"/>
              </a:rPr>
              <a:t>Board</a:t>
            </a:r>
            <a:r>
              <a:rPr sz="1800" spc="-85" dirty="0">
                <a:solidFill>
                  <a:srgbClr val="231F20"/>
                </a:solidFill>
                <a:latin typeface="Calibri"/>
                <a:cs typeface="Calibri"/>
              </a:rPr>
              <a:t> </a:t>
            </a:r>
            <a:r>
              <a:rPr sz="1800" spc="-30" dirty="0">
                <a:solidFill>
                  <a:srgbClr val="231F20"/>
                </a:solidFill>
                <a:latin typeface="Calibri"/>
                <a:cs typeface="Calibri"/>
              </a:rPr>
              <a:t>committee?</a:t>
            </a:r>
            <a:endParaRPr sz="1800" dirty="0">
              <a:latin typeface="Calibri"/>
              <a:cs typeface="Calibri"/>
            </a:endParaRPr>
          </a:p>
          <a:p>
            <a:pPr marL="241300" indent="-228600">
              <a:lnSpc>
                <a:spcPct val="100000"/>
              </a:lnSpc>
              <a:spcBef>
                <a:spcPts val="1115"/>
              </a:spcBef>
              <a:buAutoNum type="arabicPeriod"/>
              <a:tabLst>
                <a:tab pos="241300" algn="l"/>
              </a:tabLst>
            </a:pPr>
            <a:r>
              <a:rPr sz="1800" spc="-15" dirty="0">
                <a:solidFill>
                  <a:srgbClr val="231F20"/>
                </a:solidFill>
                <a:latin typeface="Calibri"/>
                <a:cs typeface="Calibri"/>
              </a:rPr>
              <a:t>Role </a:t>
            </a:r>
            <a:r>
              <a:rPr sz="1800" spc="-10" dirty="0">
                <a:solidFill>
                  <a:srgbClr val="231F20"/>
                </a:solidFill>
                <a:latin typeface="Calibri"/>
                <a:cs typeface="Calibri"/>
              </a:rPr>
              <a:t>of </a:t>
            </a:r>
            <a:r>
              <a:rPr sz="1800" spc="-15" dirty="0" smtClean="0">
                <a:solidFill>
                  <a:srgbClr val="231F20"/>
                </a:solidFill>
                <a:latin typeface="Calibri"/>
                <a:cs typeface="Calibri"/>
              </a:rPr>
              <a:t>staff</a:t>
            </a:r>
            <a:r>
              <a:rPr lang="en-US" sz="1800" spc="-15" dirty="0" smtClean="0">
                <a:solidFill>
                  <a:srgbClr val="231F20"/>
                </a:solidFill>
                <a:latin typeface="Calibri"/>
                <a:cs typeface="Calibri"/>
              </a:rPr>
              <a:t>?</a:t>
            </a:r>
            <a:endParaRPr sz="1800" dirty="0">
              <a:latin typeface="Calibri"/>
              <a:cs typeface="Calibri"/>
            </a:endParaRPr>
          </a:p>
          <a:p>
            <a:pPr marL="241300" indent="-228600">
              <a:lnSpc>
                <a:spcPct val="100000"/>
              </a:lnSpc>
              <a:spcBef>
                <a:spcPts val="1115"/>
              </a:spcBef>
              <a:buAutoNum type="arabicPeriod"/>
              <a:tabLst>
                <a:tab pos="241300" algn="l"/>
              </a:tabLst>
            </a:pPr>
            <a:r>
              <a:rPr sz="1800" spc="-45" dirty="0">
                <a:solidFill>
                  <a:srgbClr val="231F20"/>
                </a:solidFill>
                <a:latin typeface="Calibri"/>
                <a:cs typeface="Calibri"/>
              </a:rPr>
              <a:t>Retreat?</a:t>
            </a:r>
            <a:endParaRPr sz="1800" dirty="0">
              <a:latin typeface="Calibri"/>
              <a:cs typeface="Calibri"/>
            </a:endParaRPr>
          </a:p>
          <a:p>
            <a:pPr marL="241300" indent="-228600">
              <a:lnSpc>
                <a:spcPct val="100000"/>
              </a:lnSpc>
              <a:spcBef>
                <a:spcPts val="1115"/>
              </a:spcBef>
              <a:buAutoNum type="arabicPeriod"/>
              <a:tabLst>
                <a:tab pos="241300" algn="l"/>
              </a:tabLst>
            </a:pPr>
            <a:r>
              <a:rPr sz="1800" spc="-20" dirty="0">
                <a:solidFill>
                  <a:srgbClr val="231F20"/>
                </a:solidFill>
                <a:latin typeface="Calibri"/>
                <a:cs typeface="Calibri"/>
              </a:rPr>
              <a:t>Phases</a:t>
            </a:r>
            <a:endParaRPr sz="1800" dirty="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3" name="object 3"/>
          <p:cNvSpPr txBox="1">
            <a:spLocks noGrp="1"/>
          </p:cNvSpPr>
          <p:nvPr>
            <p:ph type="title"/>
          </p:nvPr>
        </p:nvSpPr>
        <p:spPr>
          <a:xfrm>
            <a:off x="2071116" y="424654"/>
            <a:ext cx="4410710" cy="345440"/>
          </a:xfrm>
          <a:prstGeom prst="rect">
            <a:avLst/>
          </a:prstGeom>
        </p:spPr>
        <p:txBody>
          <a:bodyPr vert="horz" wrap="square" lIns="0" tIns="12700" rIns="0" bIns="0" rtlCol="0">
            <a:spAutoFit/>
          </a:bodyPr>
          <a:lstStyle/>
          <a:p>
            <a:pPr marL="12700">
              <a:lnSpc>
                <a:spcPct val="100000"/>
              </a:lnSpc>
              <a:spcBef>
                <a:spcPts val="100"/>
              </a:spcBef>
            </a:pPr>
            <a:r>
              <a:rPr sz="2100" spc="-40" dirty="0">
                <a:latin typeface="Georgia"/>
                <a:cs typeface="Georgia"/>
              </a:rPr>
              <a:t>How </a:t>
            </a:r>
            <a:r>
              <a:rPr sz="2100" spc="-20" dirty="0">
                <a:latin typeface="Georgia"/>
                <a:cs typeface="Georgia"/>
              </a:rPr>
              <a:t>to </a:t>
            </a:r>
            <a:r>
              <a:rPr sz="2100" spc="-5" dirty="0">
                <a:latin typeface="Georgia"/>
                <a:cs typeface="Georgia"/>
              </a:rPr>
              <a:t>Prepare </a:t>
            </a:r>
            <a:r>
              <a:rPr sz="2100" dirty="0">
                <a:latin typeface="Georgia"/>
                <a:cs typeface="Georgia"/>
              </a:rPr>
              <a:t>A </a:t>
            </a:r>
            <a:r>
              <a:rPr sz="2100" spc="-10" dirty="0">
                <a:latin typeface="Georgia"/>
                <a:cs typeface="Georgia"/>
              </a:rPr>
              <a:t>Strategic</a:t>
            </a:r>
            <a:r>
              <a:rPr sz="2100" spc="25" dirty="0">
                <a:latin typeface="Georgia"/>
                <a:cs typeface="Georgia"/>
              </a:rPr>
              <a:t> </a:t>
            </a:r>
            <a:r>
              <a:rPr sz="2100" spc="-10" dirty="0">
                <a:latin typeface="Georgia"/>
                <a:cs typeface="Georgia"/>
              </a:rPr>
              <a:t>Plan</a:t>
            </a:r>
            <a:endParaRPr sz="2100" dirty="0">
              <a:latin typeface="Georgia"/>
              <a:cs typeface="Georgia"/>
            </a:endParaRPr>
          </a:p>
        </p:txBody>
      </p:sp>
      <p:sp>
        <p:nvSpPr>
          <p:cNvPr id="5" name="object 5"/>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4" name="object 4"/>
          <p:cNvSpPr txBox="1">
            <a:spLocks noGrp="1"/>
          </p:cNvSpPr>
          <p:nvPr>
            <p:ph type="body" idx="1"/>
          </p:nvPr>
        </p:nvSpPr>
        <p:spPr>
          <a:prstGeom prst="rect">
            <a:avLst/>
          </a:prstGeom>
        </p:spPr>
        <p:txBody>
          <a:bodyPr vert="horz" wrap="square" lIns="0" tIns="173355" rIns="0" bIns="0" rtlCol="0">
            <a:spAutoFit/>
          </a:bodyPr>
          <a:lstStyle/>
          <a:p>
            <a:pPr marL="306705">
              <a:lnSpc>
                <a:spcPct val="100000"/>
              </a:lnSpc>
              <a:spcBef>
                <a:spcPts val="1365"/>
              </a:spcBef>
            </a:pPr>
            <a:r>
              <a:rPr spc="-10" dirty="0"/>
              <a:t>Starting with </a:t>
            </a:r>
            <a:r>
              <a:rPr spc="-15" dirty="0"/>
              <a:t>Strategic</a:t>
            </a:r>
            <a:r>
              <a:rPr dirty="0"/>
              <a:t> </a:t>
            </a:r>
            <a:r>
              <a:rPr spc="-15" dirty="0"/>
              <a:t>Thinking</a:t>
            </a:r>
          </a:p>
          <a:p>
            <a:pPr marL="535305" indent="-228600">
              <a:lnSpc>
                <a:spcPct val="100000"/>
              </a:lnSpc>
              <a:spcBef>
                <a:spcPts val="1035"/>
              </a:spcBef>
              <a:buAutoNum type="arabicPeriod"/>
              <a:tabLst>
                <a:tab pos="535305" algn="l"/>
              </a:tabLst>
            </a:pPr>
            <a:r>
              <a:rPr sz="1800" b="0" spc="-15" dirty="0">
                <a:latin typeface="Calibri"/>
                <a:cs typeface="Calibri"/>
              </a:rPr>
              <a:t>What </a:t>
            </a:r>
            <a:r>
              <a:rPr sz="1800" b="0" spc="-10" dirty="0">
                <a:latin typeface="Calibri"/>
                <a:cs typeface="Calibri"/>
              </a:rPr>
              <a:t>is </a:t>
            </a:r>
            <a:r>
              <a:rPr sz="1800" b="0" spc="-15" dirty="0">
                <a:latin typeface="Calibri"/>
                <a:cs typeface="Calibri"/>
              </a:rPr>
              <a:t>your</a:t>
            </a:r>
            <a:r>
              <a:rPr sz="1800" b="0" spc="-75" dirty="0">
                <a:latin typeface="Calibri"/>
                <a:cs typeface="Calibri"/>
              </a:rPr>
              <a:t> </a:t>
            </a:r>
            <a:r>
              <a:rPr sz="1800" b="0" spc="-30" dirty="0">
                <a:latin typeface="Calibri"/>
                <a:cs typeface="Calibri"/>
              </a:rPr>
              <a:t>vision?</a:t>
            </a:r>
            <a:endParaRPr sz="1800" dirty="0">
              <a:latin typeface="Calibri"/>
              <a:cs typeface="Calibri"/>
            </a:endParaRPr>
          </a:p>
          <a:p>
            <a:pPr marL="535305" indent="-228600">
              <a:lnSpc>
                <a:spcPct val="100000"/>
              </a:lnSpc>
              <a:spcBef>
                <a:spcPts val="1115"/>
              </a:spcBef>
              <a:buAutoNum type="arabicPeriod"/>
              <a:tabLst>
                <a:tab pos="535305" algn="l"/>
              </a:tabLst>
            </a:pPr>
            <a:r>
              <a:rPr sz="1800" b="0" spc="-15" dirty="0">
                <a:latin typeface="Calibri"/>
                <a:cs typeface="Calibri"/>
              </a:rPr>
              <a:t>What </a:t>
            </a:r>
            <a:r>
              <a:rPr sz="1800" b="0" spc="-10" dirty="0">
                <a:latin typeface="Calibri"/>
                <a:cs typeface="Calibri"/>
              </a:rPr>
              <a:t>does </a:t>
            </a:r>
            <a:r>
              <a:rPr sz="1800" b="0" spc="-15" dirty="0">
                <a:latin typeface="Calibri"/>
                <a:cs typeface="Calibri"/>
              </a:rPr>
              <a:t>success </a:t>
            </a:r>
            <a:r>
              <a:rPr sz="1800" b="0" spc="-10" dirty="0">
                <a:latin typeface="Calibri"/>
                <a:cs typeface="Calibri"/>
              </a:rPr>
              <a:t>look</a:t>
            </a:r>
            <a:r>
              <a:rPr sz="1800" b="0" spc="-40" dirty="0">
                <a:latin typeface="Calibri"/>
                <a:cs typeface="Calibri"/>
              </a:rPr>
              <a:t> like?</a:t>
            </a:r>
            <a:endParaRPr sz="1800" dirty="0">
              <a:latin typeface="Calibri"/>
              <a:cs typeface="Calibri"/>
            </a:endParaRPr>
          </a:p>
          <a:p>
            <a:pPr marL="535305" indent="-228600">
              <a:lnSpc>
                <a:spcPct val="100000"/>
              </a:lnSpc>
              <a:spcBef>
                <a:spcPts val="1115"/>
              </a:spcBef>
              <a:buAutoNum type="arabicPeriod"/>
              <a:tabLst>
                <a:tab pos="535305" algn="l"/>
              </a:tabLst>
            </a:pPr>
            <a:r>
              <a:rPr sz="1800" b="0" spc="-15" dirty="0">
                <a:latin typeface="Calibri"/>
                <a:cs typeface="Calibri"/>
              </a:rPr>
              <a:t>Consider the </a:t>
            </a:r>
            <a:r>
              <a:rPr sz="1800" b="0" spc="-10" dirty="0">
                <a:latin typeface="Calibri"/>
                <a:cs typeface="Calibri"/>
              </a:rPr>
              <a:t>big picture </a:t>
            </a:r>
            <a:r>
              <a:rPr sz="1800" b="0" spc="-25" dirty="0">
                <a:latin typeface="Calibri"/>
                <a:cs typeface="Calibri"/>
              </a:rPr>
              <a:t>(DaVinci</a:t>
            </a:r>
            <a:r>
              <a:rPr sz="1800" b="0" spc="0" dirty="0">
                <a:latin typeface="Calibri"/>
                <a:cs typeface="Calibri"/>
              </a:rPr>
              <a:t> </a:t>
            </a:r>
            <a:r>
              <a:rPr sz="1800" b="0" spc="-20" dirty="0">
                <a:latin typeface="Calibri"/>
                <a:cs typeface="Calibri"/>
              </a:rPr>
              <a:t>Thinking)</a:t>
            </a:r>
            <a:endParaRPr sz="1800" dirty="0">
              <a:latin typeface="Calibri"/>
              <a:cs typeface="Calibri"/>
            </a:endParaRPr>
          </a:p>
          <a:p>
            <a:pPr marL="535305" indent="-228600">
              <a:lnSpc>
                <a:spcPct val="100000"/>
              </a:lnSpc>
              <a:spcBef>
                <a:spcPts val="1115"/>
              </a:spcBef>
              <a:buAutoNum type="arabicPeriod"/>
              <a:tabLst>
                <a:tab pos="535305" algn="l"/>
              </a:tabLst>
            </a:pPr>
            <a:r>
              <a:rPr sz="1800" b="0" spc="-15" dirty="0">
                <a:latin typeface="Calibri"/>
                <a:cs typeface="Calibri"/>
              </a:rPr>
              <a:t>What are the </a:t>
            </a:r>
            <a:r>
              <a:rPr sz="1800" b="0" dirty="0">
                <a:latin typeface="Calibri"/>
                <a:cs typeface="Calibri"/>
              </a:rPr>
              <a:t>3 – 5 </a:t>
            </a:r>
            <a:r>
              <a:rPr sz="1800" b="0" spc="-15" dirty="0">
                <a:latin typeface="Calibri"/>
                <a:cs typeface="Calibri"/>
              </a:rPr>
              <a:t>top things </a:t>
            </a:r>
            <a:r>
              <a:rPr sz="1800" b="0" spc="-10" dirty="0">
                <a:latin typeface="Calibri"/>
                <a:cs typeface="Calibri"/>
              </a:rPr>
              <a:t>facing </a:t>
            </a:r>
            <a:r>
              <a:rPr sz="1800" b="0" spc="-15" dirty="0">
                <a:latin typeface="Calibri"/>
                <a:cs typeface="Calibri"/>
              </a:rPr>
              <a:t>your</a:t>
            </a:r>
            <a:r>
              <a:rPr sz="1800" b="0" spc="50" dirty="0">
                <a:latin typeface="Calibri"/>
                <a:cs typeface="Calibri"/>
              </a:rPr>
              <a:t> </a:t>
            </a:r>
            <a:r>
              <a:rPr sz="1800" b="0" spc="-25" dirty="0">
                <a:latin typeface="Calibri"/>
                <a:cs typeface="Calibri"/>
              </a:rPr>
              <a:t>organization?</a:t>
            </a:r>
            <a:endParaRPr sz="1800" dirty="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71116" y="424654"/>
            <a:ext cx="4410710" cy="345440"/>
          </a:xfrm>
          <a:prstGeom prst="rect">
            <a:avLst/>
          </a:prstGeom>
        </p:spPr>
        <p:txBody>
          <a:bodyPr vert="horz" wrap="square" lIns="0" tIns="12700" rIns="0" bIns="0" rtlCol="0">
            <a:spAutoFit/>
          </a:bodyPr>
          <a:lstStyle/>
          <a:p>
            <a:pPr marL="12700">
              <a:lnSpc>
                <a:spcPct val="100000"/>
              </a:lnSpc>
              <a:spcBef>
                <a:spcPts val="100"/>
              </a:spcBef>
            </a:pPr>
            <a:r>
              <a:rPr sz="2100" spc="-40" dirty="0">
                <a:latin typeface="Georgia"/>
                <a:cs typeface="Georgia"/>
              </a:rPr>
              <a:t>How </a:t>
            </a:r>
            <a:r>
              <a:rPr sz="2100" spc="-20" dirty="0">
                <a:latin typeface="Georgia"/>
                <a:cs typeface="Georgia"/>
              </a:rPr>
              <a:t>to </a:t>
            </a:r>
            <a:r>
              <a:rPr sz="2100" spc="-5" dirty="0">
                <a:latin typeface="Georgia"/>
                <a:cs typeface="Georgia"/>
              </a:rPr>
              <a:t>Prepare </a:t>
            </a:r>
            <a:r>
              <a:rPr sz="2100" dirty="0">
                <a:latin typeface="Georgia"/>
                <a:cs typeface="Georgia"/>
              </a:rPr>
              <a:t>A </a:t>
            </a:r>
            <a:r>
              <a:rPr sz="2100" spc="-10" dirty="0">
                <a:latin typeface="Georgia"/>
                <a:cs typeface="Georgia"/>
              </a:rPr>
              <a:t>Strategic</a:t>
            </a:r>
            <a:r>
              <a:rPr sz="2100" spc="25" dirty="0">
                <a:latin typeface="Georgia"/>
                <a:cs typeface="Georgia"/>
              </a:rPr>
              <a:t> </a:t>
            </a:r>
            <a:r>
              <a:rPr sz="2100" spc="-10" dirty="0">
                <a:latin typeface="Georgia"/>
                <a:cs typeface="Georgia"/>
              </a:rPr>
              <a:t>Plan</a:t>
            </a:r>
            <a:endParaRPr sz="2100">
              <a:latin typeface="Georgia"/>
              <a:cs typeface="Georgia"/>
            </a:endParaRPr>
          </a:p>
        </p:txBody>
      </p:sp>
      <p:sp>
        <p:nvSpPr>
          <p:cNvPr id="3" name="object 3"/>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4" name="object 4"/>
          <p:cNvSpPr txBox="1"/>
          <p:nvPr/>
        </p:nvSpPr>
        <p:spPr>
          <a:xfrm>
            <a:off x="2071116" y="1640303"/>
            <a:ext cx="4786884" cy="3863237"/>
          </a:xfrm>
          <a:prstGeom prst="rect">
            <a:avLst/>
          </a:prstGeom>
        </p:spPr>
        <p:txBody>
          <a:bodyPr vert="horz" wrap="square" lIns="0" tIns="173355" rIns="0" bIns="0" rtlCol="0">
            <a:spAutoFit/>
          </a:bodyPr>
          <a:lstStyle/>
          <a:p>
            <a:pPr marL="12700">
              <a:lnSpc>
                <a:spcPct val="100000"/>
              </a:lnSpc>
              <a:spcBef>
                <a:spcPts val="1365"/>
              </a:spcBef>
            </a:pPr>
            <a:r>
              <a:rPr sz="2200" b="1" spc="-10" dirty="0">
                <a:solidFill>
                  <a:srgbClr val="231F20"/>
                </a:solidFill>
                <a:latin typeface="Calibri"/>
                <a:cs typeface="Calibri"/>
              </a:rPr>
              <a:t>Selecting </a:t>
            </a:r>
            <a:r>
              <a:rPr sz="2200" b="1" spc="-15" dirty="0">
                <a:solidFill>
                  <a:srgbClr val="231F20"/>
                </a:solidFill>
                <a:latin typeface="Calibri"/>
                <a:cs typeface="Calibri"/>
              </a:rPr>
              <a:t>Strategic Goal</a:t>
            </a:r>
            <a:r>
              <a:rPr sz="2200" b="1" spc="5" dirty="0">
                <a:solidFill>
                  <a:srgbClr val="231F20"/>
                </a:solidFill>
                <a:latin typeface="Calibri"/>
                <a:cs typeface="Calibri"/>
              </a:rPr>
              <a:t> </a:t>
            </a:r>
            <a:r>
              <a:rPr sz="2200" b="1" spc="-15" dirty="0">
                <a:solidFill>
                  <a:srgbClr val="231F20"/>
                </a:solidFill>
                <a:latin typeface="Calibri"/>
                <a:cs typeface="Calibri"/>
              </a:rPr>
              <a:t>Categories</a:t>
            </a:r>
            <a:endParaRPr sz="2200" dirty="0">
              <a:latin typeface="Calibri"/>
              <a:cs typeface="Calibri"/>
            </a:endParaRPr>
          </a:p>
          <a:p>
            <a:pPr marL="1155700">
              <a:lnSpc>
                <a:spcPct val="100000"/>
              </a:lnSpc>
              <a:spcBef>
                <a:spcPts val="1035"/>
              </a:spcBef>
            </a:pPr>
            <a:r>
              <a:rPr sz="1800" spc="-20" dirty="0">
                <a:solidFill>
                  <a:srgbClr val="231F20"/>
                </a:solidFill>
                <a:latin typeface="Calibri"/>
                <a:cs typeface="Calibri"/>
              </a:rPr>
              <a:t>Examples:</a:t>
            </a:r>
            <a:endParaRPr sz="1800" dirty="0">
              <a:latin typeface="Calibri"/>
              <a:cs typeface="Calibri"/>
            </a:endParaRPr>
          </a:p>
          <a:p>
            <a:pPr marL="1384300" indent="-228600">
              <a:lnSpc>
                <a:spcPct val="100000"/>
              </a:lnSpc>
              <a:spcBef>
                <a:spcPts val="1115"/>
              </a:spcBef>
              <a:buChar char="•"/>
              <a:tabLst>
                <a:tab pos="1384300" algn="l"/>
              </a:tabLst>
            </a:pPr>
            <a:r>
              <a:rPr sz="1800" spc="-15" dirty="0">
                <a:solidFill>
                  <a:srgbClr val="231F20"/>
                </a:solidFill>
                <a:latin typeface="Calibri"/>
                <a:cs typeface="Calibri"/>
              </a:rPr>
              <a:t>Administration and Infrastructure</a:t>
            </a:r>
            <a:endParaRPr sz="1800" dirty="0">
              <a:latin typeface="Calibri"/>
              <a:cs typeface="Calibri"/>
            </a:endParaRPr>
          </a:p>
          <a:p>
            <a:pPr marL="1384300" indent="-228600">
              <a:lnSpc>
                <a:spcPct val="100000"/>
              </a:lnSpc>
              <a:spcBef>
                <a:spcPts val="1115"/>
              </a:spcBef>
              <a:buChar char="•"/>
              <a:tabLst>
                <a:tab pos="1384300" algn="l"/>
              </a:tabLst>
            </a:pPr>
            <a:r>
              <a:rPr sz="1800" spc="-10" dirty="0">
                <a:solidFill>
                  <a:srgbClr val="231F20"/>
                </a:solidFill>
                <a:latin typeface="Calibri"/>
                <a:cs typeface="Calibri"/>
              </a:rPr>
              <a:t>Board </a:t>
            </a:r>
            <a:r>
              <a:rPr sz="1800" spc="-15" dirty="0">
                <a:solidFill>
                  <a:srgbClr val="231F20"/>
                </a:solidFill>
                <a:latin typeface="Calibri"/>
                <a:cs typeface="Calibri"/>
              </a:rPr>
              <a:t>and </a:t>
            </a:r>
            <a:r>
              <a:rPr lang="en-US" sz="1800" spc="-20" dirty="0" smtClean="0">
                <a:solidFill>
                  <a:srgbClr val="231F20"/>
                </a:solidFill>
                <a:latin typeface="Calibri"/>
                <a:cs typeface="Calibri"/>
              </a:rPr>
              <a:t>V</a:t>
            </a:r>
            <a:r>
              <a:rPr sz="1800" spc="-20" dirty="0" smtClean="0">
                <a:solidFill>
                  <a:srgbClr val="231F20"/>
                </a:solidFill>
                <a:latin typeface="Calibri"/>
                <a:cs typeface="Calibri"/>
              </a:rPr>
              <a:t>olunteer</a:t>
            </a:r>
            <a:r>
              <a:rPr sz="1800" spc="-10" dirty="0" smtClean="0">
                <a:solidFill>
                  <a:srgbClr val="231F20"/>
                </a:solidFill>
                <a:latin typeface="Calibri"/>
                <a:cs typeface="Calibri"/>
              </a:rPr>
              <a:t> </a:t>
            </a:r>
            <a:r>
              <a:rPr lang="en-US" sz="1800" spc="-20" dirty="0" smtClean="0">
                <a:solidFill>
                  <a:srgbClr val="231F20"/>
                </a:solidFill>
                <a:latin typeface="Calibri"/>
                <a:cs typeface="Calibri"/>
              </a:rPr>
              <a:t>D</a:t>
            </a:r>
            <a:r>
              <a:rPr sz="1800" spc="-20" dirty="0" smtClean="0">
                <a:solidFill>
                  <a:srgbClr val="231F20"/>
                </a:solidFill>
                <a:latin typeface="Calibri"/>
                <a:cs typeface="Calibri"/>
              </a:rPr>
              <a:t>evelopment</a:t>
            </a:r>
            <a:endParaRPr sz="1800" dirty="0">
              <a:latin typeface="Calibri"/>
              <a:cs typeface="Calibri"/>
            </a:endParaRPr>
          </a:p>
          <a:p>
            <a:pPr marL="1384300" indent="-228600">
              <a:lnSpc>
                <a:spcPct val="100000"/>
              </a:lnSpc>
              <a:spcBef>
                <a:spcPts val="1115"/>
              </a:spcBef>
              <a:buChar char="•"/>
              <a:tabLst>
                <a:tab pos="1384300" algn="l"/>
              </a:tabLst>
            </a:pPr>
            <a:r>
              <a:rPr sz="1800" spc="-20" dirty="0">
                <a:solidFill>
                  <a:srgbClr val="231F20"/>
                </a:solidFill>
                <a:latin typeface="Calibri"/>
                <a:cs typeface="Calibri"/>
              </a:rPr>
              <a:t>Marketing </a:t>
            </a:r>
            <a:r>
              <a:rPr sz="1800" spc="-15" dirty="0">
                <a:solidFill>
                  <a:srgbClr val="231F20"/>
                </a:solidFill>
                <a:latin typeface="Calibri"/>
                <a:cs typeface="Calibri"/>
              </a:rPr>
              <a:t>and</a:t>
            </a:r>
            <a:r>
              <a:rPr sz="1800" spc="-20" dirty="0">
                <a:solidFill>
                  <a:srgbClr val="231F20"/>
                </a:solidFill>
                <a:latin typeface="Calibri"/>
                <a:cs typeface="Calibri"/>
              </a:rPr>
              <a:t> </a:t>
            </a:r>
            <a:r>
              <a:rPr sz="1800" spc="-15" dirty="0">
                <a:solidFill>
                  <a:srgbClr val="231F20"/>
                </a:solidFill>
                <a:latin typeface="Calibri"/>
                <a:cs typeface="Calibri"/>
              </a:rPr>
              <a:t>Outreach</a:t>
            </a:r>
            <a:endParaRPr sz="1800" dirty="0">
              <a:latin typeface="Calibri"/>
              <a:cs typeface="Calibri"/>
            </a:endParaRPr>
          </a:p>
          <a:p>
            <a:pPr marL="1384300" indent="-228600">
              <a:lnSpc>
                <a:spcPct val="100000"/>
              </a:lnSpc>
              <a:spcBef>
                <a:spcPts val="1115"/>
              </a:spcBef>
              <a:buChar char="•"/>
              <a:tabLst>
                <a:tab pos="1384300" algn="l"/>
              </a:tabLst>
            </a:pPr>
            <a:r>
              <a:rPr sz="1800" spc="-15" dirty="0">
                <a:solidFill>
                  <a:srgbClr val="231F20"/>
                </a:solidFill>
                <a:latin typeface="Calibri"/>
                <a:cs typeface="Calibri"/>
              </a:rPr>
              <a:t>Programs and</a:t>
            </a:r>
            <a:r>
              <a:rPr sz="1800" spc="-70" dirty="0">
                <a:solidFill>
                  <a:srgbClr val="231F20"/>
                </a:solidFill>
                <a:latin typeface="Calibri"/>
                <a:cs typeface="Calibri"/>
              </a:rPr>
              <a:t> </a:t>
            </a:r>
            <a:r>
              <a:rPr sz="1800" spc="-5" dirty="0">
                <a:solidFill>
                  <a:srgbClr val="231F20"/>
                </a:solidFill>
                <a:latin typeface="Calibri"/>
                <a:cs typeface="Calibri"/>
              </a:rPr>
              <a:t>Services</a:t>
            </a:r>
            <a:endParaRPr sz="1800" dirty="0">
              <a:latin typeface="Calibri"/>
              <a:cs typeface="Calibri"/>
            </a:endParaRPr>
          </a:p>
          <a:p>
            <a:pPr marL="1384300" indent="-228600">
              <a:lnSpc>
                <a:spcPct val="100000"/>
              </a:lnSpc>
              <a:spcBef>
                <a:spcPts val="1115"/>
              </a:spcBef>
              <a:buChar char="•"/>
              <a:tabLst>
                <a:tab pos="1384300" algn="l"/>
              </a:tabLst>
            </a:pPr>
            <a:r>
              <a:rPr sz="1800" spc="-10" dirty="0">
                <a:solidFill>
                  <a:srgbClr val="231F20"/>
                </a:solidFill>
                <a:latin typeface="Calibri"/>
                <a:cs typeface="Calibri"/>
              </a:rPr>
              <a:t>Community</a:t>
            </a:r>
            <a:r>
              <a:rPr sz="1800" spc="-55" dirty="0">
                <a:solidFill>
                  <a:srgbClr val="231F20"/>
                </a:solidFill>
                <a:latin typeface="Calibri"/>
                <a:cs typeface="Calibri"/>
              </a:rPr>
              <a:t> </a:t>
            </a:r>
            <a:r>
              <a:rPr sz="1800" spc="-15" dirty="0" smtClean="0">
                <a:solidFill>
                  <a:srgbClr val="231F20"/>
                </a:solidFill>
                <a:latin typeface="Calibri"/>
                <a:cs typeface="Calibri"/>
              </a:rPr>
              <a:t>Collaborations</a:t>
            </a:r>
            <a:endParaRPr lang="en-US" sz="1800" spc="-15" dirty="0" smtClean="0">
              <a:solidFill>
                <a:srgbClr val="231F20"/>
              </a:solidFill>
              <a:latin typeface="Calibri"/>
              <a:cs typeface="Calibri"/>
            </a:endParaRPr>
          </a:p>
          <a:p>
            <a:pPr marL="1384300" indent="-228600">
              <a:lnSpc>
                <a:spcPct val="100000"/>
              </a:lnSpc>
              <a:spcBef>
                <a:spcPts val="1115"/>
              </a:spcBef>
              <a:buChar char="•"/>
              <a:tabLst>
                <a:tab pos="1384300" algn="l"/>
              </a:tabLst>
            </a:pPr>
            <a:r>
              <a:rPr lang="en-US" spc="-15" dirty="0" smtClean="0">
                <a:solidFill>
                  <a:srgbClr val="231F20"/>
                </a:solidFill>
                <a:latin typeface="Calibri"/>
                <a:cs typeface="Calibri"/>
              </a:rPr>
              <a:t>Policy and Systems Advocacy</a:t>
            </a:r>
            <a:endParaRPr sz="1800" dirty="0">
              <a:latin typeface="Calibri"/>
              <a:cs typeface="Calibri"/>
            </a:endParaRPr>
          </a:p>
          <a:p>
            <a:pPr marL="1384300" indent="-228600">
              <a:lnSpc>
                <a:spcPct val="100000"/>
              </a:lnSpc>
              <a:spcBef>
                <a:spcPts val="1115"/>
              </a:spcBef>
              <a:buChar char="•"/>
              <a:tabLst>
                <a:tab pos="1384300" algn="l"/>
              </a:tabLst>
            </a:pPr>
            <a:r>
              <a:rPr sz="1800" spc="-20" dirty="0">
                <a:solidFill>
                  <a:srgbClr val="231F20"/>
                </a:solidFill>
                <a:latin typeface="Calibri"/>
                <a:cs typeface="Calibri"/>
              </a:rPr>
              <a:t>Resource Development</a:t>
            </a:r>
            <a:endParaRPr sz="1800" dirty="0">
              <a:latin typeface="Calibri"/>
              <a:cs typeface="Calibri"/>
            </a:endParaRPr>
          </a:p>
        </p:txBody>
      </p:sp>
      <p:sp>
        <p:nvSpPr>
          <p:cNvPr id="5" name="object 5"/>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3" name="object 3"/>
          <p:cNvSpPr txBox="1"/>
          <p:nvPr/>
        </p:nvSpPr>
        <p:spPr>
          <a:xfrm>
            <a:off x="2071116" y="1801114"/>
            <a:ext cx="4200525" cy="2350135"/>
          </a:xfrm>
          <a:prstGeom prst="rect">
            <a:avLst/>
          </a:prstGeom>
        </p:spPr>
        <p:txBody>
          <a:bodyPr vert="horz" wrap="square" lIns="0" tIns="12700" rIns="0" bIns="0" rtlCol="0">
            <a:spAutoFit/>
          </a:bodyPr>
          <a:lstStyle/>
          <a:p>
            <a:pPr marL="12700" marR="5080">
              <a:lnSpc>
                <a:spcPct val="100000"/>
              </a:lnSpc>
              <a:spcBef>
                <a:spcPts val="100"/>
              </a:spcBef>
            </a:pPr>
            <a:r>
              <a:rPr sz="2200" b="1" spc="-35" dirty="0">
                <a:solidFill>
                  <a:srgbClr val="231F20"/>
                </a:solidFill>
                <a:latin typeface="Calibri"/>
                <a:cs typeface="Calibri"/>
              </a:rPr>
              <a:t>Tools </a:t>
            </a:r>
            <a:r>
              <a:rPr sz="2200" b="1" spc="-10" dirty="0">
                <a:solidFill>
                  <a:srgbClr val="231F20"/>
                </a:solidFill>
                <a:latin typeface="Calibri"/>
                <a:cs typeface="Calibri"/>
              </a:rPr>
              <a:t>for Looking Inside and </a:t>
            </a:r>
            <a:r>
              <a:rPr sz="2200" b="1" spc="-10" dirty="0" smtClean="0">
                <a:solidFill>
                  <a:srgbClr val="231F20"/>
                </a:solidFill>
                <a:latin typeface="Calibri"/>
                <a:cs typeface="Calibri"/>
              </a:rPr>
              <a:t>Outside</a:t>
            </a:r>
            <a:r>
              <a:rPr lang="en-US" sz="2200" b="1" spc="-10" dirty="0" smtClean="0">
                <a:solidFill>
                  <a:srgbClr val="231F20"/>
                </a:solidFill>
                <a:latin typeface="Calibri"/>
                <a:cs typeface="Calibri"/>
              </a:rPr>
              <a:t> </a:t>
            </a:r>
            <a:r>
              <a:rPr sz="2200" b="1" spc="-40" dirty="0" smtClean="0">
                <a:solidFill>
                  <a:srgbClr val="231F20"/>
                </a:solidFill>
                <a:latin typeface="Calibri"/>
                <a:cs typeface="Calibri"/>
              </a:rPr>
              <a:t>Your</a:t>
            </a:r>
            <a:r>
              <a:rPr sz="2200" b="1" spc="-75" dirty="0" smtClean="0">
                <a:solidFill>
                  <a:srgbClr val="231F20"/>
                </a:solidFill>
                <a:latin typeface="Calibri"/>
                <a:cs typeface="Calibri"/>
              </a:rPr>
              <a:t> </a:t>
            </a:r>
            <a:r>
              <a:rPr sz="2200" b="1" spc="-15" dirty="0">
                <a:solidFill>
                  <a:srgbClr val="231F20"/>
                </a:solidFill>
                <a:latin typeface="Calibri"/>
                <a:cs typeface="Calibri"/>
              </a:rPr>
              <a:t>Organization</a:t>
            </a:r>
            <a:endParaRPr sz="2200" dirty="0">
              <a:latin typeface="Calibri"/>
              <a:cs typeface="Calibri"/>
            </a:endParaRPr>
          </a:p>
          <a:p>
            <a:pPr marL="241300" indent="-228600">
              <a:lnSpc>
                <a:spcPct val="100000"/>
              </a:lnSpc>
              <a:spcBef>
                <a:spcPts val="1035"/>
              </a:spcBef>
              <a:buChar char="•"/>
              <a:tabLst>
                <a:tab pos="241300" algn="l"/>
              </a:tabLst>
            </a:pPr>
            <a:r>
              <a:rPr sz="1800" spc="-10" dirty="0">
                <a:solidFill>
                  <a:srgbClr val="231F20"/>
                </a:solidFill>
                <a:latin typeface="Calibri"/>
                <a:cs typeface="Calibri"/>
              </a:rPr>
              <a:t>Focus</a:t>
            </a:r>
            <a:r>
              <a:rPr sz="1800" spc="-95" dirty="0">
                <a:solidFill>
                  <a:srgbClr val="231F20"/>
                </a:solidFill>
                <a:latin typeface="Calibri"/>
                <a:cs typeface="Calibri"/>
              </a:rPr>
              <a:t> </a:t>
            </a:r>
            <a:r>
              <a:rPr sz="1800" spc="-15" dirty="0">
                <a:solidFill>
                  <a:srgbClr val="231F20"/>
                </a:solidFill>
                <a:latin typeface="Calibri"/>
                <a:cs typeface="Calibri"/>
              </a:rPr>
              <a:t>Groups</a:t>
            </a:r>
            <a:endParaRPr sz="1800" dirty="0">
              <a:latin typeface="Calibri"/>
              <a:cs typeface="Calibri"/>
            </a:endParaRPr>
          </a:p>
          <a:p>
            <a:pPr marL="241300" indent="-228600">
              <a:lnSpc>
                <a:spcPct val="100000"/>
              </a:lnSpc>
              <a:spcBef>
                <a:spcPts val="1115"/>
              </a:spcBef>
              <a:buChar char="•"/>
              <a:tabLst>
                <a:tab pos="241300" algn="l"/>
              </a:tabLst>
            </a:pPr>
            <a:r>
              <a:rPr sz="1800" spc="-20" dirty="0">
                <a:solidFill>
                  <a:srgbClr val="231F20"/>
                </a:solidFill>
                <a:latin typeface="Calibri"/>
                <a:cs typeface="Calibri"/>
              </a:rPr>
              <a:t>Stakeholder</a:t>
            </a:r>
            <a:r>
              <a:rPr sz="1800" spc="-70" dirty="0">
                <a:solidFill>
                  <a:srgbClr val="231F20"/>
                </a:solidFill>
                <a:latin typeface="Calibri"/>
                <a:cs typeface="Calibri"/>
              </a:rPr>
              <a:t> </a:t>
            </a:r>
            <a:r>
              <a:rPr sz="1800" spc="-10" dirty="0">
                <a:solidFill>
                  <a:srgbClr val="231F20"/>
                </a:solidFill>
                <a:latin typeface="Calibri"/>
                <a:cs typeface="Calibri"/>
              </a:rPr>
              <a:t>Meetings</a:t>
            </a:r>
            <a:endParaRPr sz="1800" dirty="0">
              <a:latin typeface="Calibri"/>
              <a:cs typeface="Calibri"/>
            </a:endParaRPr>
          </a:p>
          <a:p>
            <a:pPr marL="241300" indent="-228600">
              <a:lnSpc>
                <a:spcPct val="100000"/>
              </a:lnSpc>
              <a:spcBef>
                <a:spcPts val="1115"/>
              </a:spcBef>
              <a:buChar char="•"/>
              <a:tabLst>
                <a:tab pos="241300" algn="l"/>
              </a:tabLst>
            </a:pPr>
            <a:r>
              <a:rPr sz="1800" spc="-10" dirty="0">
                <a:solidFill>
                  <a:srgbClr val="231F20"/>
                </a:solidFill>
                <a:latin typeface="Calibri"/>
                <a:cs typeface="Calibri"/>
              </a:rPr>
              <a:t>Surveys</a:t>
            </a:r>
            <a:endParaRPr sz="1800" dirty="0">
              <a:latin typeface="Calibri"/>
              <a:cs typeface="Calibri"/>
            </a:endParaRPr>
          </a:p>
          <a:p>
            <a:pPr marL="241300" indent="-228600">
              <a:lnSpc>
                <a:spcPct val="100000"/>
              </a:lnSpc>
              <a:spcBef>
                <a:spcPts val="1115"/>
              </a:spcBef>
              <a:buChar char="•"/>
              <a:tabLst>
                <a:tab pos="241300" algn="l"/>
              </a:tabLst>
            </a:pPr>
            <a:r>
              <a:rPr sz="1800" spc="-25" dirty="0" smtClean="0">
                <a:solidFill>
                  <a:srgbClr val="231F20"/>
                </a:solidFill>
                <a:latin typeface="Calibri"/>
                <a:cs typeface="Calibri"/>
              </a:rPr>
              <a:t>S</a:t>
            </a:r>
            <a:r>
              <a:rPr lang="en-US" sz="1800" spc="-25" dirty="0" smtClean="0">
                <a:solidFill>
                  <a:srgbClr val="231F20"/>
                </a:solidFill>
                <a:latin typeface="Calibri"/>
                <a:cs typeface="Calibri"/>
              </a:rPr>
              <a:t>OAR</a:t>
            </a:r>
            <a:endParaRPr sz="1800" dirty="0">
              <a:latin typeface="Calibri"/>
              <a:cs typeface="Calibri"/>
            </a:endParaRPr>
          </a:p>
        </p:txBody>
      </p:sp>
      <p:sp>
        <p:nvSpPr>
          <p:cNvPr id="5" name="object 5"/>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4" name="object 4"/>
          <p:cNvSpPr txBox="1">
            <a:spLocks noGrp="1"/>
          </p:cNvSpPr>
          <p:nvPr>
            <p:ph type="title"/>
          </p:nvPr>
        </p:nvSpPr>
        <p:spPr>
          <a:xfrm>
            <a:off x="2071116" y="424654"/>
            <a:ext cx="4410710" cy="345440"/>
          </a:xfrm>
          <a:prstGeom prst="rect">
            <a:avLst/>
          </a:prstGeom>
        </p:spPr>
        <p:txBody>
          <a:bodyPr vert="horz" wrap="square" lIns="0" tIns="12700" rIns="0" bIns="0" rtlCol="0">
            <a:spAutoFit/>
          </a:bodyPr>
          <a:lstStyle/>
          <a:p>
            <a:pPr marL="12700">
              <a:lnSpc>
                <a:spcPct val="100000"/>
              </a:lnSpc>
              <a:spcBef>
                <a:spcPts val="100"/>
              </a:spcBef>
            </a:pPr>
            <a:r>
              <a:rPr sz="2100" spc="-40" dirty="0">
                <a:latin typeface="Georgia"/>
                <a:cs typeface="Georgia"/>
              </a:rPr>
              <a:t>How </a:t>
            </a:r>
            <a:r>
              <a:rPr sz="2100" spc="-20" dirty="0">
                <a:latin typeface="Georgia"/>
                <a:cs typeface="Georgia"/>
              </a:rPr>
              <a:t>to </a:t>
            </a:r>
            <a:r>
              <a:rPr sz="2100" spc="-5" dirty="0">
                <a:latin typeface="Georgia"/>
                <a:cs typeface="Georgia"/>
              </a:rPr>
              <a:t>Prepare </a:t>
            </a:r>
            <a:r>
              <a:rPr sz="2100" dirty="0">
                <a:latin typeface="Georgia"/>
                <a:cs typeface="Georgia"/>
              </a:rPr>
              <a:t>A </a:t>
            </a:r>
            <a:r>
              <a:rPr sz="2100" spc="-10" dirty="0">
                <a:latin typeface="Georgia"/>
                <a:cs typeface="Georgia"/>
              </a:rPr>
              <a:t>Strategic</a:t>
            </a:r>
            <a:r>
              <a:rPr sz="2100" spc="25" dirty="0">
                <a:latin typeface="Georgia"/>
                <a:cs typeface="Georgia"/>
              </a:rPr>
              <a:t> </a:t>
            </a:r>
            <a:r>
              <a:rPr sz="2100" spc="-10" dirty="0">
                <a:latin typeface="Georgia"/>
                <a:cs typeface="Georgia"/>
              </a:rPr>
              <a:t>Plan</a:t>
            </a:r>
            <a:endParaRPr sz="2100">
              <a:latin typeface="Georgia"/>
              <a:cs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71116" y="424654"/>
            <a:ext cx="4410710" cy="345440"/>
          </a:xfrm>
          <a:prstGeom prst="rect">
            <a:avLst/>
          </a:prstGeom>
        </p:spPr>
        <p:txBody>
          <a:bodyPr vert="horz" wrap="square" lIns="0" tIns="12700" rIns="0" bIns="0" rtlCol="0">
            <a:spAutoFit/>
          </a:bodyPr>
          <a:lstStyle/>
          <a:p>
            <a:pPr marL="12700">
              <a:lnSpc>
                <a:spcPct val="100000"/>
              </a:lnSpc>
              <a:spcBef>
                <a:spcPts val="100"/>
              </a:spcBef>
            </a:pPr>
            <a:r>
              <a:rPr sz="2100" b="1" spc="-40" dirty="0">
                <a:solidFill>
                  <a:srgbClr val="231F20"/>
                </a:solidFill>
                <a:latin typeface="Georgia"/>
                <a:cs typeface="Georgia"/>
              </a:rPr>
              <a:t>How </a:t>
            </a:r>
            <a:r>
              <a:rPr sz="2100" b="1" spc="-20" dirty="0">
                <a:solidFill>
                  <a:srgbClr val="231F20"/>
                </a:solidFill>
                <a:latin typeface="Georgia"/>
                <a:cs typeface="Georgia"/>
              </a:rPr>
              <a:t>to </a:t>
            </a:r>
            <a:r>
              <a:rPr sz="2100" b="1" spc="-5" dirty="0">
                <a:solidFill>
                  <a:srgbClr val="231F20"/>
                </a:solidFill>
                <a:latin typeface="Georgia"/>
                <a:cs typeface="Georgia"/>
              </a:rPr>
              <a:t>Prepare </a:t>
            </a:r>
            <a:r>
              <a:rPr sz="2100" b="1" dirty="0">
                <a:solidFill>
                  <a:srgbClr val="231F20"/>
                </a:solidFill>
                <a:latin typeface="Georgia"/>
                <a:cs typeface="Georgia"/>
              </a:rPr>
              <a:t>A </a:t>
            </a:r>
            <a:r>
              <a:rPr sz="2100" b="1" spc="-10" dirty="0">
                <a:solidFill>
                  <a:srgbClr val="231F20"/>
                </a:solidFill>
                <a:latin typeface="Georgia"/>
                <a:cs typeface="Georgia"/>
              </a:rPr>
              <a:t>Strategic</a:t>
            </a:r>
            <a:r>
              <a:rPr sz="2100" b="1" spc="25" dirty="0">
                <a:solidFill>
                  <a:srgbClr val="231F20"/>
                </a:solidFill>
                <a:latin typeface="Georgia"/>
                <a:cs typeface="Georgia"/>
              </a:rPr>
              <a:t> </a:t>
            </a:r>
            <a:r>
              <a:rPr sz="2100" b="1" spc="-10" dirty="0">
                <a:solidFill>
                  <a:srgbClr val="231F20"/>
                </a:solidFill>
                <a:latin typeface="Georgia"/>
                <a:cs typeface="Georgia"/>
              </a:rPr>
              <a:t>Plan</a:t>
            </a:r>
            <a:endParaRPr sz="2100" dirty="0">
              <a:latin typeface="Georgia"/>
              <a:cs typeface="Georgia"/>
            </a:endParaRPr>
          </a:p>
        </p:txBody>
      </p:sp>
      <p:sp>
        <p:nvSpPr>
          <p:cNvPr id="3" name="object 3"/>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4" name="object 4"/>
          <p:cNvSpPr/>
          <p:nvPr/>
        </p:nvSpPr>
        <p:spPr>
          <a:xfrm>
            <a:off x="4460888" y="3680035"/>
            <a:ext cx="2155825" cy="0"/>
          </a:xfrm>
          <a:custGeom>
            <a:avLst/>
            <a:gdLst/>
            <a:ahLst/>
            <a:cxnLst/>
            <a:rect l="l" t="t" r="r" b="b"/>
            <a:pathLst>
              <a:path w="2155825">
                <a:moveTo>
                  <a:pt x="0" y="0"/>
                </a:moveTo>
                <a:lnTo>
                  <a:pt x="2155776" y="0"/>
                </a:lnTo>
              </a:path>
            </a:pathLst>
          </a:custGeom>
          <a:ln w="73405">
            <a:solidFill>
              <a:srgbClr val="DCDDDE"/>
            </a:solidFill>
          </a:ln>
        </p:spPr>
        <p:txBody>
          <a:bodyPr wrap="square" lIns="0" tIns="0" rIns="0" bIns="0" rtlCol="0"/>
          <a:lstStyle/>
          <a:p>
            <a:endParaRPr/>
          </a:p>
        </p:txBody>
      </p:sp>
      <p:sp>
        <p:nvSpPr>
          <p:cNvPr id="5" name="object 5"/>
          <p:cNvSpPr/>
          <p:nvPr/>
        </p:nvSpPr>
        <p:spPr>
          <a:xfrm>
            <a:off x="2231698" y="3680035"/>
            <a:ext cx="2155825" cy="0"/>
          </a:xfrm>
          <a:custGeom>
            <a:avLst/>
            <a:gdLst/>
            <a:ahLst/>
            <a:cxnLst/>
            <a:rect l="l" t="t" r="r" b="b"/>
            <a:pathLst>
              <a:path w="2155825">
                <a:moveTo>
                  <a:pt x="0" y="0"/>
                </a:moveTo>
                <a:lnTo>
                  <a:pt x="2155784" y="0"/>
                </a:lnTo>
              </a:path>
            </a:pathLst>
          </a:custGeom>
          <a:ln w="73405">
            <a:solidFill>
              <a:srgbClr val="DCDDDE"/>
            </a:solidFill>
          </a:ln>
        </p:spPr>
        <p:txBody>
          <a:bodyPr wrap="square" lIns="0" tIns="0" rIns="0" bIns="0" rtlCol="0"/>
          <a:lstStyle/>
          <a:p>
            <a:endParaRPr/>
          </a:p>
        </p:txBody>
      </p:sp>
      <p:sp>
        <p:nvSpPr>
          <p:cNvPr id="6" name="object 6"/>
          <p:cNvSpPr/>
          <p:nvPr/>
        </p:nvSpPr>
        <p:spPr>
          <a:xfrm>
            <a:off x="2139695" y="3539383"/>
            <a:ext cx="151765" cy="281305"/>
          </a:xfrm>
          <a:custGeom>
            <a:avLst/>
            <a:gdLst/>
            <a:ahLst/>
            <a:cxnLst/>
            <a:rect l="l" t="t" r="r" b="b"/>
            <a:pathLst>
              <a:path w="151764" h="281304">
                <a:moveTo>
                  <a:pt x="151282" y="0"/>
                </a:moveTo>
                <a:lnTo>
                  <a:pt x="0" y="140652"/>
                </a:lnTo>
                <a:lnTo>
                  <a:pt x="151282" y="281305"/>
                </a:lnTo>
                <a:lnTo>
                  <a:pt x="151282" y="0"/>
                </a:lnTo>
                <a:close/>
              </a:path>
            </a:pathLst>
          </a:custGeom>
          <a:solidFill>
            <a:srgbClr val="DCDDDE"/>
          </a:solidFill>
        </p:spPr>
        <p:txBody>
          <a:bodyPr wrap="square" lIns="0" tIns="0" rIns="0" bIns="0" rtlCol="0"/>
          <a:lstStyle/>
          <a:p>
            <a:endParaRPr/>
          </a:p>
        </p:txBody>
      </p:sp>
      <p:sp>
        <p:nvSpPr>
          <p:cNvPr id="7" name="object 7"/>
          <p:cNvSpPr/>
          <p:nvPr/>
        </p:nvSpPr>
        <p:spPr>
          <a:xfrm>
            <a:off x="6557385" y="3539383"/>
            <a:ext cx="151765" cy="281305"/>
          </a:xfrm>
          <a:custGeom>
            <a:avLst/>
            <a:gdLst/>
            <a:ahLst/>
            <a:cxnLst/>
            <a:rect l="l" t="t" r="r" b="b"/>
            <a:pathLst>
              <a:path w="151765" h="281304">
                <a:moveTo>
                  <a:pt x="0" y="0"/>
                </a:moveTo>
                <a:lnTo>
                  <a:pt x="0" y="281305"/>
                </a:lnTo>
                <a:lnTo>
                  <a:pt x="151282" y="140652"/>
                </a:lnTo>
                <a:lnTo>
                  <a:pt x="0" y="0"/>
                </a:lnTo>
                <a:close/>
              </a:path>
            </a:pathLst>
          </a:custGeom>
          <a:solidFill>
            <a:srgbClr val="DCDDDE"/>
          </a:solidFill>
        </p:spPr>
        <p:txBody>
          <a:bodyPr wrap="square" lIns="0" tIns="0" rIns="0" bIns="0" rtlCol="0"/>
          <a:lstStyle/>
          <a:p>
            <a:endParaRPr/>
          </a:p>
        </p:txBody>
      </p:sp>
      <p:sp>
        <p:nvSpPr>
          <p:cNvPr id="8" name="object 8"/>
          <p:cNvSpPr/>
          <p:nvPr/>
        </p:nvSpPr>
        <p:spPr>
          <a:xfrm>
            <a:off x="4424186" y="1488371"/>
            <a:ext cx="0" cy="4385310"/>
          </a:xfrm>
          <a:custGeom>
            <a:avLst/>
            <a:gdLst/>
            <a:ahLst/>
            <a:cxnLst/>
            <a:rect l="l" t="t" r="r" b="b"/>
            <a:pathLst>
              <a:path h="4385310">
                <a:moveTo>
                  <a:pt x="0" y="4384967"/>
                </a:moveTo>
                <a:lnTo>
                  <a:pt x="0" y="0"/>
                </a:lnTo>
              </a:path>
            </a:pathLst>
          </a:custGeom>
          <a:ln w="73406">
            <a:solidFill>
              <a:srgbClr val="DCDDDE"/>
            </a:solidFill>
          </a:ln>
        </p:spPr>
        <p:txBody>
          <a:bodyPr wrap="square" lIns="0" tIns="0" rIns="0" bIns="0" rtlCol="0"/>
          <a:lstStyle/>
          <a:p>
            <a:endParaRPr/>
          </a:p>
        </p:txBody>
      </p:sp>
      <p:sp>
        <p:nvSpPr>
          <p:cNvPr id="9" name="object 9"/>
          <p:cNvSpPr/>
          <p:nvPr/>
        </p:nvSpPr>
        <p:spPr>
          <a:xfrm>
            <a:off x="4283533" y="5814058"/>
            <a:ext cx="281305" cy="151765"/>
          </a:xfrm>
          <a:custGeom>
            <a:avLst/>
            <a:gdLst/>
            <a:ahLst/>
            <a:cxnLst/>
            <a:rect l="l" t="t" r="r" b="b"/>
            <a:pathLst>
              <a:path w="281304" h="151764">
                <a:moveTo>
                  <a:pt x="281304" y="0"/>
                </a:moveTo>
                <a:lnTo>
                  <a:pt x="0" y="0"/>
                </a:lnTo>
                <a:lnTo>
                  <a:pt x="140652" y="151282"/>
                </a:lnTo>
                <a:lnTo>
                  <a:pt x="281304" y="0"/>
                </a:lnTo>
                <a:close/>
              </a:path>
            </a:pathLst>
          </a:custGeom>
          <a:solidFill>
            <a:srgbClr val="DCDDDE"/>
          </a:solidFill>
        </p:spPr>
        <p:txBody>
          <a:bodyPr wrap="square" lIns="0" tIns="0" rIns="0" bIns="0" rtlCol="0"/>
          <a:lstStyle/>
          <a:p>
            <a:endParaRPr/>
          </a:p>
        </p:txBody>
      </p:sp>
      <p:sp>
        <p:nvSpPr>
          <p:cNvPr id="10" name="object 10"/>
          <p:cNvSpPr/>
          <p:nvPr/>
        </p:nvSpPr>
        <p:spPr>
          <a:xfrm>
            <a:off x="4283533" y="1396368"/>
            <a:ext cx="281305" cy="151765"/>
          </a:xfrm>
          <a:custGeom>
            <a:avLst/>
            <a:gdLst/>
            <a:ahLst/>
            <a:cxnLst/>
            <a:rect l="l" t="t" r="r" b="b"/>
            <a:pathLst>
              <a:path w="281304" h="151765">
                <a:moveTo>
                  <a:pt x="140652" y="0"/>
                </a:moveTo>
                <a:lnTo>
                  <a:pt x="0" y="151282"/>
                </a:lnTo>
                <a:lnTo>
                  <a:pt x="281304" y="151282"/>
                </a:lnTo>
                <a:lnTo>
                  <a:pt x="140652" y="0"/>
                </a:lnTo>
                <a:close/>
              </a:path>
            </a:pathLst>
          </a:custGeom>
          <a:solidFill>
            <a:srgbClr val="DCDDDE"/>
          </a:solidFill>
        </p:spPr>
        <p:txBody>
          <a:bodyPr wrap="square" lIns="0" tIns="0" rIns="0" bIns="0" rtlCol="0"/>
          <a:lstStyle/>
          <a:p>
            <a:endParaRPr/>
          </a:p>
        </p:txBody>
      </p:sp>
      <p:sp>
        <p:nvSpPr>
          <p:cNvPr id="11" name="object 11"/>
          <p:cNvSpPr/>
          <p:nvPr/>
        </p:nvSpPr>
        <p:spPr>
          <a:xfrm>
            <a:off x="4516764" y="1579885"/>
            <a:ext cx="2008505" cy="2008505"/>
          </a:xfrm>
          <a:custGeom>
            <a:avLst/>
            <a:gdLst/>
            <a:ahLst/>
            <a:cxnLst/>
            <a:rect l="l" t="t" r="r" b="b"/>
            <a:pathLst>
              <a:path w="2008504" h="2008504">
                <a:moveTo>
                  <a:pt x="2008390" y="0"/>
                </a:moveTo>
                <a:lnTo>
                  <a:pt x="330326" y="0"/>
                </a:lnTo>
                <a:lnTo>
                  <a:pt x="139356" y="5161"/>
                </a:lnTo>
                <a:lnTo>
                  <a:pt x="41290" y="41290"/>
                </a:lnTo>
                <a:lnTo>
                  <a:pt x="5161" y="139356"/>
                </a:lnTo>
                <a:lnTo>
                  <a:pt x="0" y="330327"/>
                </a:lnTo>
                <a:lnTo>
                  <a:pt x="0" y="2008390"/>
                </a:lnTo>
                <a:lnTo>
                  <a:pt x="1678063" y="2008390"/>
                </a:lnTo>
                <a:lnTo>
                  <a:pt x="1869033" y="2003229"/>
                </a:lnTo>
                <a:lnTo>
                  <a:pt x="1967099" y="1967099"/>
                </a:lnTo>
                <a:lnTo>
                  <a:pt x="2003229" y="1869033"/>
                </a:lnTo>
                <a:lnTo>
                  <a:pt x="2008390" y="1678063"/>
                </a:lnTo>
                <a:lnTo>
                  <a:pt x="2008390" y="0"/>
                </a:lnTo>
                <a:close/>
              </a:path>
            </a:pathLst>
          </a:custGeom>
          <a:solidFill>
            <a:srgbClr val="A5BF2D"/>
          </a:solidFill>
        </p:spPr>
        <p:txBody>
          <a:bodyPr wrap="square" lIns="0" tIns="0" rIns="0" bIns="0" rtlCol="0"/>
          <a:lstStyle/>
          <a:p>
            <a:endParaRPr/>
          </a:p>
        </p:txBody>
      </p:sp>
      <p:sp>
        <p:nvSpPr>
          <p:cNvPr id="12" name="object 12"/>
          <p:cNvSpPr/>
          <p:nvPr/>
        </p:nvSpPr>
        <p:spPr>
          <a:xfrm>
            <a:off x="2323208" y="1579885"/>
            <a:ext cx="2008505" cy="2008505"/>
          </a:xfrm>
          <a:custGeom>
            <a:avLst/>
            <a:gdLst/>
            <a:ahLst/>
            <a:cxnLst/>
            <a:rect l="l" t="t" r="r" b="b"/>
            <a:pathLst>
              <a:path w="2008504" h="2008504">
                <a:moveTo>
                  <a:pt x="1678063" y="0"/>
                </a:moveTo>
                <a:lnTo>
                  <a:pt x="0" y="0"/>
                </a:lnTo>
                <a:lnTo>
                  <a:pt x="0" y="1678063"/>
                </a:lnTo>
                <a:lnTo>
                  <a:pt x="5161" y="1869033"/>
                </a:lnTo>
                <a:lnTo>
                  <a:pt x="41290" y="1967099"/>
                </a:lnTo>
                <a:lnTo>
                  <a:pt x="139356" y="2003229"/>
                </a:lnTo>
                <a:lnTo>
                  <a:pt x="330327" y="2008390"/>
                </a:lnTo>
                <a:lnTo>
                  <a:pt x="2008390" y="2008390"/>
                </a:lnTo>
                <a:lnTo>
                  <a:pt x="2008390" y="330327"/>
                </a:lnTo>
                <a:lnTo>
                  <a:pt x="2003229" y="139356"/>
                </a:lnTo>
                <a:lnTo>
                  <a:pt x="1967099" y="41290"/>
                </a:lnTo>
                <a:lnTo>
                  <a:pt x="1869033" y="5161"/>
                </a:lnTo>
                <a:lnTo>
                  <a:pt x="1678063" y="0"/>
                </a:lnTo>
                <a:close/>
              </a:path>
            </a:pathLst>
          </a:custGeom>
          <a:solidFill>
            <a:srgbClr val="374EA2"/>
          </a:solidFill>
        </p:spPr>
        <p:txBody>
          <a:bodyPr wrap="square" lIns="0" tIns="0" rIns="0" bIns="0" rtlCol="0"/>
          <a:lstStyle/>
          <a:p>
            <a:endParaRPr/>
          </a:p>
        </p:txBody>
      </p:sp>
      <p:sp>
        <p:nvSpPr>
          <p:cNvPr id="13" name="object 13"/>
          <p:cNvSpPr/>
          <p:nvPr/>
        </p:nvSpPr>
        <p:spPr>
          <a:xfrm>
            <a:off x="4516764" y="3771780"/>
            <a:ext cx="2008505" cy="2008505"/>
          </a:xfrm>
          <a:custGeom>
            <a:avLst/>
            <a:gdLst/>
            <a:ahLst/>
            <a:cxnLst/>
            <a:rect l="l" t="t" r="r" b="b"/>
            <a:pathLst>
              <a:path w="2008504" h="2008504">
                <a:moveTo>
                  <a:pt x="1678063" y="0"/>
                </a:moveTo>
                <a:lnTo>
                  <a:pt x="0" y="0"/>
                </a:lnTo>
                <a:lnTo>
                  <a:pt x="0" y="1678063"/>
                </a:lnTo>
                <a:lnTo>
                  <a:pt x="5161" y="1869033"/>
                </a:lnTo>
                <a:lnTo>
                  <a:pt x="41290" y="1967099"/>
                </a:lnTo>
                <a:lnTo>
                  <a:pt x="139356" y="2003229"/>
                </a:lnTo>
                <a:lnTo>
                  <a:pt x="330326" y="2008390"/>
                </a:lnTo>
                <a:lnTo>
                  <a:pt x="2008390" y="2008390"/>
                </a:lnTo>
                <a:lnTo>
                  <a:pt x="2008390" y="330326"/>
                </a:lnTo>
                <a:lnTo>
                  <a:pt x="2003229" y="139356"/>
                </a:lnTo>
                <a:lnTo>
                  <a:pt x="1967099" y="41290"/>
                </a:lnTo>
                <a:lnTo>
                  <a:pt x="1869033" y="5161"/>
                </a:lnTo>
                <a:lnTo>
                  <a:pt x="1678063" y="0"/>
                </a:lnTo>
                <a:close/>
              </a:path>
            </a:pathLst>
          </a:custGeom>
          <a:solidFill>
            <a:srgbClr val="F58223"/>
          </a:solidFill>
        </p:spPr>
        <p:txBody>
          <a:bodyPr wrap="square" lIns="0" tIns="0" rIns="0" bIns="0" rtlCol="0"/>
          <a:lstStyle/>
          <a:p>
            <a:endParaRPr/>
          </a:p>
        </p:txBody>
      </p:sp>
      <p:sp>
        <p:nvSpPr>
          <p:cNvPr id="14" name="object 14"/>
          <p:cNvSpPr/>
          <p:nvPr/>
        </p:nvSpPr>
        <p:spPr>
          <a:xfrm>
            <a:off x="2323208" y="3771780"/>
            <a:ext cx="2008505" cy="2008505"/>
          </a:xfrm>
          <a:custGeom>
            <a:avLst/>
            <a:gdLst/>
            <a:ahLst/>
            <a:cxnLst/>
            <a:rect l="l" t="t" r="r" b="b"/>
            <a:pathLst>
              <a:path w="2008504" h="2008504">
                <a:moveTo>
                  <a:pt x="2008390" y="0"/>
                </a:moveTo>
                <a:lnTo>
                  <a:pt x="330327" y="0"/>
                </a:lnTo>
                <a:lnTo>
                  <a:pt x="139356" y="5161"/>
                </a:lnTo>
                <a:lnTo>
                  <a:pt x="41290" y="41290"/>
                </a:lnTo>
                <a:lnTo>
                  <a:pt x="5161" y="139356"/>
                </a:lnTo>
                <a:lnTo>
                  <a:pt x="0" y="330326"/>
                </a:lnTo>
                <a:lnTo>
                  <a:pt x="0" y="2008390"/>
                </a:lnTo>
                <a:lnTo>
                  <a:pt x="1678063" y="2008390"/>
                </a:lnTo>
                <a:lnTo>
                  <a:pt x="1869033" y="2003229"/>
                </a:lnTo>
                <a:lnTo>
                  <a:pt x="1967099" y="1967099"/>
                </a:lnTo>
                <a:lnTo>
                  <a:pt x="2003229" y="1869033"/>
                </a:lnTo>
                <a:lnTo>
                  <a:pt x="2008390" y="1678063"/>
                </a:lnTo>
                <a:lnTo>
                  <a:pt x="2008390" y="0"/>
                </a:lnTo>
                <a:close/>
              </a:path>
            </a:pathLst>
          </a:custGeom>
          <a:solidFill>
            <a:srgbClr val="00987E"/>
          </a:solidFill>
        </p:spPr>
        <p:txBody>
          <a:bodyPr wrap="square" lIns="0" tIns="0" rIns="0" bIns="0" rtlCol="0"/>
          <a:lstStyle/>
          <a:p>
            <a:endParaRPr/>
          </a:p>
        </p:txBody>
      </p:sp>
      <p:sp>
        <p:nvSpPr>
          <p:cNvPr id="15" name="object 15"/>
          <p:cNvSpPr/>
          <p:nvPr/>
        </p:nvSpPr>
        <p:spPr>
          <a:xfrm>
            <a:off x="3537983" y="2823742"/>
            <a:ext cx="1712595" cy="1712595"/>
          </a:xfrm>
          <a:custGeom>
            <a:avLst/>
            <a:gdLst/>
            <a:ahLst/>
            <a:cxnLst/>
            <a:rect l="l" t="t" r="r" b="b"/>
            <a:pathLst>
              <a:path w="1712595" h="1712595">
                <a:moveTo>
                  <a:pt x="856284" y="0"/>
                </a:moveTo>
                <a:lnTo>
                  <a:pt x="807694" y="1355"/>
                </a:lnTo>
                <a:lnTo>
                  <a:pt x="759815" y="5373"/>
                </a:lnTo>
                <a:lnTo>
                  <a:pt x="712719" y="11982"/>
                </a:lnTo>
                <a:lnTo>
                  <a:pt x="666479" y="21110"/>
                </a:lnTo>
                <a:lnTo>
                  <a:pt x="621166" y="32683"/>
                </a:lnTo>
                <a:lnTo>
                  <a:pt x="576854" y="46630"/>
                </a:lnTo>
                <a:lnTo>
                  <a:pt x="533615" y="62878"/>
                </a:lnTo>
                <a:lnTo>
                  <a:pt x="491520" y="81355"/>
                </a:lnTo>
                <a:lnTo>
                  <a:pt x="450642" y="101989"/>
                </a:lnTo>
                <a:lnTo>
                  <a:pt x="411054" y="124708"/>
                </a:lnTo>
                <a:lnTo>
                  <a:pt x="372827" y="149439"/>
                </a:lnTo>
                <a:lnTo>
                  <a:pt x="336035" y="176110"/>
                </a:lnTo>
                <a:lnTo>
                  <a:pt x="300748" y="204649"/>
                </a:lnTo>
                <a:lnTo>
                  <a:pt x="267040" y="234983"/>
                </a:lnTo>
                <a:lnTo>
                  <a:pt x="234983" y="267040"/>
                </a:lnTo>
                <a:lnTo>
                  <a:pt x="204649" y="300748"/>
                </a:lnTo>
                <a:lnTo>
                  <a:pt x="176110" y="336035"/>
                </a:lnTo>
                <a:lnTo>
                  <a:pt x="149439" y="372827"/>
                </a:lnTo>
                <a:lnTo>
                  <a:pt x="124708" y="411054"/>
                </a:lnTo>
                <a:lnTo>
                  <a:pt x="101989" y="450642"/>
                </a:lnTo>
                <a:lnTo>
                  <a:pt x="81355" y="491520"/>
                </a:lnTo>
                <a:lnTo>
                  <a:pt x="62878" y="533615"/>
                </a:lnTo>
                <a:lnTo>
                  <a:pt x="46630" y="576854"/>
                </a:lnTo>
                <a:lnTo>
                  <a:pt x="32683" y="621166"/>
                </a:lnTo>
                <a:lnTo>
                  <a:pt x="21110" y="666479"/>
                </a:lnTo>
                <a:lnTo>
                  <a:pt x="11982" y="712719"/>
                </a:lnTo>
                <a:lnTo>
                  <a:pt x="5373" y="759815"/>
                </a:lnTo>
                <a:lnTo>
                  <a:pt x="1355" y="807694"/>
                </a:lnTo>
                <a:lnTo>
                  <a:pt x="0" y="856284"/>
                </a:lnTo>
                <a:lnTo>
                  <a:pt x="1355" y="904875"/>
                </a:lnTo>
                <a:lnTo>
                  <a:pt x="5373" y="952754"/>
                </a:lnTo>
                <a:lnTo>
                  <a:pt x="11982" y="999850"/>
                </a:lnTo>
                <a:lnTo>
                  <a:pt x="21110" y="1046090"/>
                </a:lnTo>
                <a:lnTo>
                  <a:pt x="32683" y="1091402"/>
                </a:lnTo>
                <a:lnTo>
                  <a:pt x="46630" y="1135714"/>
                </a:lnTo>
                <a:lnTo>
                  <a:pt x="62878" y="1178954"/>
                </a:lnTo>
                <a:lnTo>
                  <a:pt x="81355" y="1221049"/>
                </a:lnTo>
                <a:lnTo>
                  <a:pt x="101989" y="1261926"/>
                </a:lnTo>
                <a:lnTo>
                  <a:pt x="124708" y="1301515"/>
                </a:lnTo>
                <a:lnTo>
                  <a:pt x="149439" y="1339741"/>
                </a:lnTo>
                <a:lnTo>
                  <a:pt x="176110" y="1376534"/>
                </a:lnTo>
                <a:lnTo>
                  <a:pt x="204649" y="1411821"/>
                </a:lnTo>
                <a:lnTo>
                  <a:pt x="234983" y="1445528"/>
                </a:lnTo>
                <a:lnTo>
                  <a:pt x="267040" y="1477586"/>
                </a:lnTo>
                <a:lnTo>
                  <a:pt x="300748" y="1507920"/>
                </a:lnTo>
                <a:lnTo>
                  <a:pt x="336035" y="1536458"/>
                </a:lnTo>
                <a:lnTo>
                  <a:pt x="372827" y="1563129"/>
                </a:lnTo>
                <a:lnTo>
                  <a:pt x="411054" y="1587860"/>
                </a:lnTo>
                <a:lnTo>
                  <a:pt x="450642" y="1610579"/>
                </a:lnTo>
                <a:lnTo>
                  <a:pt x="491520" y="1631213"/>
                </a:lnTo>
                <a:lnTo>
                  <a:pt x="533615" y="1649691"/>
                </a:lnTo>
                <a:lnTo>
                  <a:pt x="576854" y="1665939"/>
                </a:lnTo>
                <a:lnTo>
                  <a:pt x="621166" y="1679886"/>
                </a:lnTo>
                <a:lnTo>
                  <a:pt x="666479" y="1691459"/>
                </a:lnTo>
                <a:lnTo>
                  <a:pt x="712719" y="1700586"/>
                </a:lnTo>
                <a:lnTo>
                  <a:pt x="759815" y="1707195"/>
                </a:lnTo>
                <a:lnTo>
                  <a:pt x="807694" y="1711214"/>
                </a:lnTo>
                <a:lnTo>
                  <a:pt x="856284" y="1712569"/>
                </a:lnTo>
                <a:lnTo>
                  <a:pt x="904875" y="1711214"/>
                </a:lnTo>
                <a:lnTo>
                  <a:pt x="952754" y="1707195"/>
                </a:lnTo>
                <a:lnTo>
                  <a:pt x="999850" y="1700586"/>
                </a:lnTo>
                <a:lnTo>
                  <a:pt x="1046090" y="1691459"/>
                </a:lnTo>
                <a:lnTo>
                  <a:pt x="1091402" y="1679886"/>
                </a:lnTo>
                <a:lnTo>
                  <a:pt x="1135714" y="1665939"/>
                </a:lnTo>
                <a:lnTo>
                  <a:pt x="1178954" y="1649691"/>
                </a:lnTo>
                <a:lnTo>
                  <a:pt x="1221049" y="1631213"/>
                </a:lnTo>
                <a:lnTo>
                  <a:pt x="1261926" y="1610579"/>
                </a:lnTo>
                <a:lnTo>
                  <a:pt x="1301515" y="1587860"/>
                </a:lnTo>
                <a:lnTo>
                  <a:pt x="1339741" y="1563129"/>
                </a:lnTo>
                <a:lnTo>
                  <a:pt x="1376534" y="1536458"/>
                </a:lnTo>
                <a:lnTo>
                  <a:pt x="1411821" y="1507920"/>
                </a:lnTo>
                <a:lnTo>
                  <a:pt x="1445528" y="1477586"/>
                </a:lnTo>
                <a:lnTo>
                  <a:pt x="1477586" y="1445528"/>
                </a:lnTo>
                <a:lnTo>
                  <a:pt x="1507920" y="1411821"/>
                </a:lnTo>
                <a:lnTo>
                  <a:pt x="1536458" y="1376534"/>
                </a:lnTo>
                <a:lnTo>
                  <a:pt x="1563129" y="1339741"/>
                </a:lnTo>
                <a:lnTo>
                  <a:pt x="1587860" y="1301515"/>
                </a:lnTo>
                <a:lnTo>
                  <a:pt x="1610579" y="1261926"/>
                </a:lnTo>
                <a:lnTo>
                  <a:pt x="1631213" y="1221049"/>
                </a:lnTo>
                <a:lnTo>
                  <a:pt x="1649691" y="1178954"/>
                </a:lnTo>
                <a:lnTo>
                  <a:pt x="1665939" y="1135714"/>
                </a:lnTo>
                <a:lnTo>
                  <a:pt x="1679886" y="1091402"/>
                </a:lnTo>
                <a:lnTo>
                  <a:pt x="1691459" y="1046090"/>
                </a:lnTo>
                <a:lnTo>
                  <a:pt x="1700586" y="999850"/>
                </a:lnTo>
                <a:lnTo>
                  <a:pt x="1707195" y="952754"/>
                </a:lnTo>
                <a:lnTo>
                  <a:pt x="1711214" y="904875"/>
                </a:lnTo>
                <a:lnTo>
                  <a:pt x="1712569" y="856284"/>
                </a:lnTo>
                <a:lnTo>
                  <a:pt x="1711214" y="807694"/>
                </a:lnTo>
                <a:lnTo>
                  <a:pt x="1707195" y="759815"/>
                </a:lnTo>
                <a:lnTo>
                  <a:pt x="1700586" y="712719"/>
                </a:lnTo>
                <a:lnTo>
                  <a:pt x="1691459" y="666479"/>
                </a:lnTo>
                <a:lnTo>
                  <a:pt x="1679886" y="621166"/>
                </a:lnTo>
                <a:lnTo>
                  <a:pt x="1665939" y="576854"/>
                </a:lnTo>
                <a:lnTo>
                  <a:pt x="1649691" y="533615"/>
                </a:lnTo>
                <a:lnTo>
                  <a:pt x="1631213" y="491520"/>
                </a:lnTo>
                <a:lnTo>
                  <a:pt x="1610579" y="450642"/>
                </a:lnTo>
                <a:lnTo>
                  <a:pt x="1587860" y="411054"/>
                </a:lnTo>
                <a:lnTo>
                  <a:pt x="1563129" y="372827"/>
                </a:lnTo>
                <a:lnTo>
                  <a:pt x="1536458" y="336035"/>
                </a:lnTo>
                <a:lnTo>
                  <a:pt x="1507920" y="300748"/>
                </a:lnTo>
                <a:lnTo>
                  <a:pt x="1477586" y="267040"/>
                </a:lnTo>
                <a:lnTo>
                  <a:pt x="1445528" y="234983"/>
                </a:lnTo>
                <a:lnTo>
                  <a:pt x="1411821" y="204649"/>
                </a:lnTo>
                <a:lnTo>
                  <a:pt x="1376534" y="176110"/>
                </a:lnTo>
                <a:lnTo>
                  <a:pt x="1339741" y="149439"/>
                </a:lnTo>
                <a:lnTo>
                  <a:pt x="1301515" y="124708"/>
                </a:lnTo>
                <a:lnTo>
                  <a:pt x="1261926" y="101989"/>
                </a:lnTo>
                <a:lnTo>
                  <a:pt x="1221049" y="81355"/>
                </a:lnTo>
                <a:lnTo>
                  <a:pt x="1178954" y="62878"/>
                </a:lnTo>
                <a:lnTo>
                  <a:pt x="1135714" y="46630"/>
                </a:lnTo>
                <a:lnTo>
                  <a:pt x="1091402" y="32683"/>
                </a:lnTo>
                <a:lnTo>
                  <a:pt x="1046090" y="21110"/>
                </a:lnTo>
                <a:lnTo>
                  <a:pt x="999850" y="11982"/>
                </a:lnTo>
                <a:lnTo>
                  <a:pt x="952754" y="5373"/>
                </a:lnTo>
                <a:lnTo>
                  <a:pt x="904875" y="1355"/>
                </a:lnTo>
                <a:lnTo>
                  <a:pt x="856284" y="0"/>
                </a:lnTo>
                <a:close/>
              </a:path>
            </a:pathLst>
          </a:custGeom>
          <a:solidFill>
            <a:srgbClr val="DCDDDE"/>
          </a:solidFill>
        </p:spPr>
        <p:txBody>
          <a:bodyPr wrap="square" lIns="0" tIns="0" rIns="0" bIns="0" rtlCol="0"/>
          <a:lstStyle/>
          <a:p>
            <a:endParaRPr/>
          </a:p>
        </p:txBody>
      </p:sp>
      <p:sp>
        <p:nvSpPr>
          <p:cNvPr id="16" name="object 16"/>
          <p:cNvSpPr/>
          <p:nvPr/>
        </p:nvSpPr>
        <p:spPr>
          <a:xfrm>
            <a:off x="3537983" y="2823742"/>
            <a:ext cx="1712595" cy="1712595"/>
          </a:xfrm>
          <a:custGeom>
            <a:avLst/>
            <a:gdLst/>
            <a:ahLst/>
            <a:cxnLst/>
            <a:rect l="l" t="t" r="r" b="b"/>
            <a:pathLst>
              <a:path w="1712595" h="1712595">
                <a:moveTo>
                  <a:pt x="856284" y="1712569"/>
                </a:moveTo>
                <a:lnTo>
                  <a:pt x="904875" y="1711214"/>
                </a:lnTo>
                <a:lnTo>
                  <a:pt x="952754" y="1707195"/>
                </a:lnTo>
                <a:lnTo>
                  <a:pt x="999850" y="1700586"/>
                </a:lnTo>
                <a:lnTo>
                  <a:pt x="1046090" y="1691459"/>
                </a:lnTo>
                <a:lnTo>
                  <a:pt x="1091402" y="1679886"/>
                </a:lnTo>
                <a:lnTo>
                  <a:pt x="1135714" y="1665939"/>
                </a:lnTo>
                <a:lnTo>
                  <a:pt x="1178954" y="1649691"/>
                </a:lnTo>
                <a:lnTo>
                  <a:pt x="1221049" y="1631213"/>
                </a:lnTo>
                <a:lnTo>
                  <a:pt x="1261926" y="1610579"/>
                </a:lnTo>
                <a:lnTo>
                  <a:pt x="1301515" y="1587860"/>
                </a:lnTo>
                <a:lnTo>
                  <a:pt x="1339741" y="1563129"/>
                </a:lnTo>
                <a:lnTo>
                  <a:pt x="1376534" y="1536458"/>
                </a:lnTo>
                <a:lnTo>
                  <a:pt x="1411821" y="1507920"/>
                </a:lnTo>
                <a:lnTo>
                  <a:pt x="1445528" y="1477586"/>
                </a:lnTo>
                <a:lnTo>
                  <a:pt x="1477586" y="1445528"/>
                </a:lnTo>
                <a:lnTo>
                  <a:pt x="1507920" y="1411821"/>
                </a:lnTo>
                <a:lnTo>
                  <a:pt x="1536458" y="1376534"/>
                </a:lnTo>
                <a:lnTo>
                  <a:pt x="1563129" y="1339741"/>
                </a:lnTo>
                <a:lnTo>
                  <a:pt x="1587860" y="1301515"/>
                </a:lnTo>
                <a:lnTo>
                  <a:pt x="1610579" y="1261926"/>
                </a:lnTo>
                <a:lnTo>
                  <a:pt x="1631213" y="1221049"/>
                </a:lnTo>
                <a:lnTo>
                  <a:pt x="1649691" y="1178954"/>
                </a:lnTo>
                <a:lnTo>
                  <a:pt x="1665939" y="1135714"/>
                </a:lnTo>
                <a:lnTo>
                  <a:pt x="1679886" y="1091402"/>
                </a:lnTo>
                <a:lnTo>
                  <a:pt x="1691459" y="1046090"/>
                </a:lnTo>
                <a:lnTo>
                  <a:pt x="1700586" y="999850"/>
                </a:lnTo>
                <a:lnTo>
                  <a:pt x="1707195" y="952754"/>
                </a:lnTo>
                <a:lnTo>
                  <a:pt x="1711214" y="904875"/>
                </a:lnTo>
                <a:lnTo>
                  <a:pt x="1712569" y="856284"/>
                </a:lnTo>
                <a:lnTo>
                  <a:pt x="1711214" y="807694"/>
                </a:lnTo>
                <a:lnTo>
                  <a:pt x="1707195" y="759815"/>
                </a:lnTo>
                <a:lnTo>
                  <a:pt x="1700586" y="712719"/>
                </a:lnTo>
                <a:lnTo>
                  <a:pt x="1691459" y="666479"/>
                </a:lnTo>
                <a:lnTo>
                  <a:pt x="1679886" y="621166"/>
                </a:lnTo>
                <a:lnTo>
                  <a:pt x="1665939" y="576854"/>
                </a:lnTo>
                <a:lnTo>
                  <a:pt x="1649691" y="533615"/>
                </a:lnTo>
                <a:lnTo>
                  <a:pt x="1631213" y="491520"/>
                </a:lnTo>
                <a:lnTo>
                  <a:pt x="1610579" y="450642"/>
                </a:lnTo>
                <a:lnTo>
                  <a:pt x="1587860" y="411054"/>
                </a:lnTo>
                <a:lnTo>
                  <a:pt x="1563129" y="372827"/>
                </a:lnTo>
                <a:lnTo>
                  <a:pt x="1536458" y="336035"/>
                </a:lnTo>
                <a:lnTo>
                  <a:pt x="1507920" y="300748"/>
                </a:lnTo>
                <a:lnTo>
                  <a:pt x="1477586" y="267040"/>
                </a:lnTo>
                <a:lnTo>
                  <a:pt x="1445528" y="234983"/>
                </a:lnTo>
                <a:lnTo>
                  <a:pt x="1411821" y="204649"/>
                </a:lnTo>
                <a:lnTo>
                  <a:pt x="1376534" y="176110"/>
                </a:lnTo>
                <a:lnTo>
                  <a:pt x="1339741" y="149439"/>
                </a:lnTo>
                <a:lnTo>
                  <a:pt x="1301515" y="124708"/>
                </a:lnTo>
                <a:lnTo>
                  <a:pt x="1261926" y="101989"/>
                </a:lnTo>
                <a:lnTo>
                  <a:pt x="1221049" y="81355"/>
                </a:lnTo>
                <a:lnTo>
                  <a:pt x="1178954" y="62878"/>
                </a:lnTo>
                <a:lnTo>
                  <a:pt x="1135714" y="46630"/>
                </a:lnTo>
                <a:lnTo>
                  <a:pt x="1091402" y="32683"/>
                </a:lnTo>
                <a:lnTo>
                  <a:pt x="1046090" y="21110"/>
                </a:lnTo>
                <a:lnTo>
                  <a:pt x="999850" y="11982"/>
                </a:lnTo>
                <a:lnTo>
                  <a:pt x="952754" y="5373"/>
                </a:lnTo>
                <a:lnTo>
                  <a:pt x="904875" y="1355"/>
                </a:lnTo>
                <a:lnTo>
                  <a:pt x="856284" y="0"/>
                </a:lnTo>
                <a:lnTo>
                  <a:pt x="807694" y="1355"/>
                </a:lnTo>
                <a:lnTo>
                  <a:pt x="759815" y="5373"/>
                </a:lnTo>
                <a:lnTo>
                  <a:pt x="712719" y="11982"/>
                </a:lnTo>
                <a:lnTo>
                  <a:pt x="666479" y="21110"/>
                </a:lnTo>
                <a:lnTo>
                  <a:pt x="621166" y="32683"/>
                </a:lnTo>
                <a:lnTo>
                  <a:pt x="576854" y="46630"/>
                </a:lnTo>
                <a:lnTo>
                  <a:pt x="533615" y="62878"/>
                </a:lnTo>
                <a:lnTo>
                  <a:pt x="491520" y="81355"/>
                </a:lnTo>
                <a:lnTo>
                  <a:pt x="450642" y="101989"/>
                </a:lnTo>
                <a:lnTo>
                  <a:pt x="411054" y="124708"/>
                </a:lnTo>
                <a:lnTo>
                  <a:pt x="372827" y="149439"/>
                </a:lnTo>
                <a:lnTo>
                  <a:pt x="336035" y="176110"/>
                </a:lnTo>
                <a:lnTo>
                  <a:pt x="300748" y="204649"/>
                </a:lnTo>
                <a:lnTo>
                  <a:pt x="267040" y="234983"/>
                </a:lnTo>
                <a:lnTo>
                  <a:pt x="234983" y="267040"/>
                </a:lnTo>
                <a:lnTo>
                  <a:pt x="204649" y="300748"/>
                </a:lnTo>
                <a:lnTo>
                  <a:pt x="176110" y="336035"/>
                </a:lnTo>
                <a:lnTo>
                  <a:pt x="149439" y="372827"/>
                </a:lnTo>
                <a:lnTo>
                  <a:pt x="124708" y="411054"/>
                </a:lnTo>
                <a:lnTo>
                  <a:pt x="101989" y="450642"/>
                </a:lnTo>
                <a:lnTo>
                  <a:pt x="81355" y="491520"/>
                </a:lnTo>
                <a:lnTo>
                  <a:pt x="62878" y="533615"/>
                </a:lnTo>
                <a:lnTo>
                  <a:pt x="46630" y="576854"/>
                </a:lnTo>
                <a:lnTo>
                  <a:pt x="32683" y="621166"/>
                </a:lnTo>
                <a:lnTo>
                  <a:pt x="21110" y="666479"/>
                </a:lnTo>
                <a:lnTo>
                  <a:pt x="11982" y="712719"/>
                </a:lnTo>
                <a:lnTo>
                  <a:pt x="5373" y="759815"/>
                </a:lnTo>
                <a:lnTo>
                  <a:pt x="1355" y="807694"/>
                </a:lnTo>
                <a:lnTo>
                  <a:pt x="0" y="856284"/>
                </a:lnTo>
                <a:lnTo>
                  <a:pt x="1355" y="904875"/>
                </a:lnTo>
                <a:lnTo>
                  <a:pt x="5373" y="952754"/>
                </a:lnTo>
                <a:lnTo>
                  <a:pt x="11982" y="999850"/>
                </a:lnTo>
                <a:lnTo>
                  <a:pt x="21110" y="1046090"/>
                </a:lnTo>
                <a:lnTo>
                  <a:pt x="32683" y="1091402"/>
                </a:lnTo>
                <a:lnTo>
                  <a:pt x="46630" y="1135714"/>
                </a:lnTo>
                <a:lnTo>
                  <a:pt x="62878" y="1178954"/>
                </a:lnTo>
                <a:lnTo>
                  <a:pt x="81355" y="1221049"/>
                </a:lnTo>
                <a:lnTo>
                  <a:pt x="101989" y="1261926"/>
                </a:lnTo>
                <a:lnTo>
                  <a:pt x="124708" y="1301515"/>
                </a:lnTo>
                <a:lnTo>
                  <a:pt x="149439" y="1339741"/>
                </a:lnTo>
                <a:lnTo>
                  <a:pt x="176110" y="1376534"/>
                </a:lnTo>
                <a:lnTo>
                  <a:pt x="204649" y="1411821"/>
                </a:lnTo>
                <a:lnTo>
                  <a:pt x="234983" y="1445528"/>
                </a:lnTo>
                <a:lnTo>
                  <a:pt x="267040" y="1477586"/>
                </a:lnTo>
                <a:lnTo>
                  <a:pt x="300748" y="1507920"/>
                </a:lnTo>
                <a:lnTo>
                  <a:pt x="336035" y="1536458"/>
                </a:lnTo>
                <a:lnTo>
                  <a:pt x="372827" y="1563129"/>
                </a:lnTo>
                <a:lnTo>
                  <a:pt x="411054" y="1587860"/>
                </a:lnTo>
                <a:lnTo>
                  <a:pt x="450642" y="1610579"/>
                </a:lnTo>
                <a:lnTo>
                  <a:pt x="491520" y="1631213"/>
                </a:lnTo>
                <a:lnTo>
                  <a:pt x="533615" y="1649691"/>
                </a:lnTo>
                <a:lnTo>
                  <a:pt x="576854" y="1665939"/>
                </a:lnTo>
                <a:lnTo>
                  <a:pt x="621166" y="1679886"/>
                </a:lnTo>
                <a:lnTo>
                  <a:pt x="666479" y="1691459"/>
                </a:lnTo>
                <a:lnTo>
                  <a:pt x="712719" y="1700586"/>
                </a:lnTo>
                <a:lnTo>
                  <a:pt x="759815" y="1707195"/>
                </a:lnTo>
                <a:lnTo>
                  <a:pt x="807694" y="1711214"/>
                </a:lnTo>
                <a:lnTo>
                  <a:pt x="856284" y="1712569"/>
                </a:lnTo>
                <a:close/>
              </a:path>
            </a:pathLst>
          </a:custGeom>
          <a:ln w="63500">
            <a:solidFill>
              <a:srgbClr val="FFFFFF"/>
            </a:solidFill>
          </a:ln>
        </p:spPr>
        <p:txBody>
          <a:bodyPr wrap="square" lIns="0" tIns="0" rIns="0" bIns="0" rtlCol="0"/>
          <a:lstStyle/>
          <a:p>
            <a:endParaRPr/>
          </a:p>
        </p:txBody>
      </p:sp>
      <p:sp>
        <p:nvSpPr>
          <p:cNvPr id="17" name="object 17"/>
          <p:cNvSpPr txBox="1"/>
          <p:nvPr/>
        </p:nvSpPr>
        <p:spPr>
          <a:xfrm>
            <a:off x="3871669" y="3230640"/>
            <a:ext cx="1105535" cy="543560"/>
          </a:xfrm>
          <a:prstGeom prst="rect">
            <a:avLst/>
          </a:prstGeom>
        </p:spPr>
        <p:txBody>
          <a:bodyPr vert="horz" wrap="square" lIns="0" tIns="12700" rIns="0" bIns="0" rtlCol="0">
            <a:spAutoFit/>
          </a:bodyPr>
          <a:lstStyle/>
          <a:p>
            <a:pPr marL="12700">
              <a:lnSpc>
                <a:spcPct val="100000"/>
              </a:lnSpc>
              <a:spcBef>
                <a:spcPts val="100"/>
              </a:spcBef>
            </a:pPr>
            <a:r>
              <a:rPr sz="3400" b="1" spc="-45" dirty="0" smtClean="0">
                <a:solidFill>
                  <a:srgbClr val="231F20"/>
                </a:solidFill>
                <a:latin typeface="Calibri"/>
                <a:cs typeface="Calibri"/>
              </a:rPr>
              <a:t>S</a:t>
            </a:r>
            <a:r>
              <a:rPr lang="en-US" sz="3400" b="1" spc="-85" dirty="0" smtClean="0">
                <a:solidFill>
                  <a:srgbClr val="231F20"/>
                </a:solidFill>
                <a:latin typeface="Calibri"/>
                <a:cs typeface="Calibri"/>
              </a:rPr>
              <a:t>OAR</a:t>
            </a:r>
            <a:endParaRPr sz="3400" dirty="0">
              <a:latin typeface="Calibri"/>
              <a:cs typeface="Calibri"/>
            </a:endParaRPr>
          </a:p>
        </p:txBody>
      </p:sp>
      <p:sp>
        <p:nvSpPr>
          <p:cNvPr id="18" name="object 18"/>
          <p:cNvSpPr txBox="1"/>
          <p:nvPr/>
        </p:nvSpPr>
        <p:spPr>
          <a:xfrm>
            <a:off x="3883395" y="3692919"/>
            <a:ext cx="1079500" cy="360680"/>
          </a:xfrm>
          <a:prstGeom prst="rect">
            <a:avLst/>
          </a:prstGeom>
        </p:spPr>
        <p:txBody>
          <a:bodyPr vert="horz" wrap="square" lIns="0" tIns="12700" rIns="0" bIns="0" rtlCol="0">
            <a:spAutoFit/>
          </a:bodyPr>
          <a:lstStyle/>
          <a:p>
            <a:pPr marL="12700">
              <a:lnSpc>
                <a:spcPct val="100000"/>
              </a:lnSpc>
              <a:spcBef>
                <a:spcPts val="100"/>
              </a:spcBef>
            </a:pPr>
            <a:r>
              <a:rPr sz="2200" spc="-35" dirty="0">
                <a:solidFill>
                  <a:srgbClr val="231F20"/>
                </a:solidFill>
                <a:latin typeface="Calibri"/>
                <a:cs typeface="Calibri"/>
              </a:rPr>
              <a:t>ANALYSIS</a:t>
            </a:r>
            <a:endParaRPr sz="2200" dirty="0">
              <a:latin typeface="Calibri"/>
              <a:cs typeface="Calibri"/>
            </a:endParaRPr>
          </a:p>
        </p:txBody>
      </p:sp>
      <p:sp>
        <p:nvSpPr>
          <p:cNvPr id="27" name="object 27"/>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29" name="object 24"/>
          <p:cNvSpPr txBox="1">
            <a:spLocks/>
          </p:cNvSpPr>
          <p:nvPr/>
        </p:nvSpPr>
        <p:spPr>
          <a:xfrm>
            <a:off x="2663596" y="2118614"/>
            <a:ext cx="1330960" cy="421640"/>
          </a:xfrm>
          <a:prstGeom prst="rect">
            <a:avLst/>
          </a:prstGeom>
        </p:spPr>
        <p:txBody>
          <a:bodyPr vert="horz" wrap="square" lIns="0" tIns="12700" rIns="0" bIns="0" rtlCol="0">
            <a:spAutoFit/>
          </a:bodyPr>
          <a:lstStyle>
            <a:lvl1pPr>
              <a:defRPr sz="1600" b="1" i="0">
                <a:solidFill>
                  <a:srgbClr val="231F20"/>
                </a:solidFill>
                <a:latin typeface="Calibri"/>
                <a:ea typeface="+mj-ea"/>
                <a:cs typeface="Calibri"/>
              </a:defRPr>
            </a:lvl1pPr>
          </a:lstStyle>
          <a:p>
            <a:pPr marL="12700">
              <a:spcBef>
                <a:spcPts val="100"/>
              </a:spcBef>
            </a:pPr>
            <a:r>
              <a:rPr lang="en-US" sz="2600" spc="-10" dirty="0" smtClean="0">
                <a:solidFill>
                  <a:srgbClr val="FFFFFF"/>
                </a:solidFill>
              </a:rPr>
              <a:t>Strengths</a:t>
            </a:r>
            <a:endParaRPr lang="en-US" sz="2600" dirty="0"/>
          </a:p>
        </p:txBody>
      </p:sp>
      <p:sp>
        <p:nvSpPr>
          <p:cNvPr id="30" name="object 20"/>
          <p:cNvSpPr txBox="1"/>
          <p:nvPr/>
        </p:nvSpPr>
        <p:spPr>
          <a:xfrm>
            <a:off x="4603211" y="2118614"/>
            <a:ext cx="1949989" cy="412934"/>
          </a:xfrm>
          <a:prstGeom prst="rect">
            <a:avLst/>
          </a:prstGeom>
        </p:spPr>
        <p:txBody>
          <a:bodyPr vert="horz" wrap="square" lIns="0" tIns="12700" rIns="0" bIns="0" rtlCol="0">
            <a:spAutoFit/>
          </a:bodyPr>
          <a:lstStyle/>
          <a:p>
            <a:pPr marL="12700">
              <a:lnSpc>
                <a:spcPct val="100000"/>
              </a:lnSpc>
              <a:spcBef>
                <a:spcPts val="100"/>
              </a:spcBef>
            </a:pPr>
            <a:r>
              <a:rPr lang="en-US" sz="2600" b="1" spc="-85" dirty="0" smtClean="0">
                <a:solidFill>
                  <a:srgbClr val="FFFFFF"/>
                </a:solidFill>
                <a:latin typeface="Calibri"/>
                <a:cs typeface="Calibri"/>
              </a:rPr>
              <a:t>Opportunities</a:t>
            </a:r>
            <a:endParaRPr sz="2600" dirty="0">
              <a:latin typeface="Calibri"/>
              <a:cs typeface="Calibri"/>
            </a:endParaRPr>
          </a:p>
        </p:txBody>
      </p:sp>
      <p:sp>
        <p:nvSpPr>
          <p:cNvPr id="31" name="object 22"/>
          <p:cNvSpPr txBox="1"/>
          <p:nvPr/>
        </p:nvSpPr>
        <p:spPr>
          <a:xfrm>
            <a:off x="4603211" y="4686047"/>
            <a:ext cx="1673470" cy="412934"/>
          </a:xfrm>
          <a:prstGeom prst="rect">
            <a:avLst/>
          </a:prstGeom>
        </p:spPr>
        <p:txBody>
          <a:bodyPr vert="horz" wrap="square" lIns="0" tIns="12700" rIns="0" bIns="0" rtlCol="0">
            <a:spAutoFit/>
          </a:bodyPr>
          <a:lstStyle/>
          <a:p>
            <a:pPr marL="12700">
              <a:lnSpc>
                <a:spcPct val="100000"/>
              </a:lnSpc>
              <a:spcBef>
                <a:spcPts val="100"/>
              </a:spcBef>
            </a:pPr>
            <a:r>
              <a:rPr lang="en-US" sz="2600" b="1" spc="-5" dirty="0" smtClean="0">
                <a:solidFill>
                  <a:srgbClr val="FFFFFF"/>
                </a:solidFill>
                <a:latin typeface="Calibri"/>
                <a:cs typeface="Calibri"/>
              </a:rPr>
              <a:t>Aspirations</a:t>
            </a:r>
            <a:endParaRPr sz="2600" dirty="0">
              <a:latin typeface="Calibri"/>
              <a:cs typeface="Calibri"/>
            </a:endParaRPr>
          </a:p>
        </p:txBody>
      </p:sp>
      <p:sp>
        <p:nvSpPr>
          <p:cNvPr id="32" name="object 26"/>
          <p:cNvSpPr txBox="1"/>
          <p:nvPr/>
        </p:nvSpPr>
        <p:spPr>
          <a:xfrm>
            <a:off x="2364120" y="4686046"/>
            <a:ext cx="1929764" cy="421640"/>
          </a:xfrm>
          <a:prstGeom prst="rect">
            <a:avLst/>
          </a:prstGeom>
        </p:spPr>
        <p:txBody>
          <a:bodyPr vert="horz" wrap="square" lIns="0" tIns="12700" rIns="0" bIns="0" rtlCol="0">
            <a:spAutoFit/>
          </a:bodyPr>
          <a:lstStyle/>
          <a:p>
            <a:pPr marL="12700" algn="ctr">
              <a:lnSpc>
                <a:spcPct val="100000"/>
              </a:lnSpc>
              <a:spcBef>
                <a:spcPts val="100"/>
              </a:spcBef>
            </a:pPr>
            <a:r>
              <a:rPr lang="en-US" sz="2600" b="1" spc="-5" dirty="0" smtClean="0">
                <a:solidFill>
                  <a:srgbClr val="FFFFFF"/>
                </a:solidFill>
                <a:latin typeface="Calibri"/>
                <a:cs typeface="Calibri"/>
              </a:rPr>
              <a:t>Results</a:t>
            </a:r>
            <a:endParaRPr sz="2600" dirty="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71116" y="424654"/>
            <a:ext cx="4410710" cy="345440"/>
          </a:xfrm>
          <a:prstGeom prst="rect">
            <a:avLst/>
          </a:prstGeom>
        </p:spPr>
        <p:txBody>
          <a:bodyPr vert="horz" wrap="square" lIns="0" tIns="12700" rIns="0" bIns="0" rtlCol="0">
            <a:spAutoFit/>
          </a:bodyPr>
          <a:lstStyle/>
          <a:p>
            <a:pPr marL="12700">
              <a:lnSpc>
                <a:spcPct val="100000"/>
              </a:lnSpc>
              <a:spcBef>
                <a:spcPts val="100"/>
              </a:spcBef>
            </a:pPr>
            <a:r>
              <a:rPr sz="2100" spc="-40" dirty="0">
                <a:latin typeface="Georgia"/>
                <a:cs typeface="Georgia"/>
              </a:rPr>
              <a:t>How </a:t>
            </a:r>
            <a:r>
              <a:rPr sz="2100" spc="-20" dirty="0">
                <a:latin typeface="Georgia"/>
                <a:cs typeface="Georgia"/>
              </a:rPr>
              <a:t>to </a:t>
            </a:r>
            <a:r>
              <a:rPr sz="2100" spc="-5" dirty="0">
                <a:latin typeface="Georgia"/>
                <a:cs typeface="Georgia"/>
              </a:rPr>
              <a:t>Prepare </a:t>
            </a:r>
            <a:r>
              <a:rPr sz="2100" dirty="0">
                <a:latin typeface="Georgia"/>
                <a:cs typeface="Georgia"/>
              </a:rPr>
              <a:t>A </a:t>
            </a:r>
            <a:r>
              <a:rPr sz="2100" spc="-10" dirty="0">
                <a:latin typeface="Georgia"/>
                <a:cs typeface="Georgia"/>
              </a:rPr>
              <a:t>Strategic</a:t>
            </a:r>
            <a:r>
              <a:rPr sz="2100" spc="25" dirty="0">
                <a:latin typeface="Georgia"/>
                <a:cs typeface="Georgia"/>
              </a:rPr>
              <a:t> </a:t>
            </a:r>
            <a:r>
              <a:rPr sz="2100" spc="-10" dirty="0">
                <a:latin typeface="Georgia"/>
                <a:cs typeface="Georgia"/>
              </a:rPr>
              <a:t>Plan</a:t>
            </a:r>
            <a:endParaRPr sz="2100" dirty="0">
              <a:latin typeface="Georgia"/>
              <a:cs typeface="Georgia"/>
            </a:endParaRPr>
          </a:p>
        </p:txBody>
      </p:sp>
      <p:sp>
        <p:nvSpPr>
          <p:cNvPr id="3" name="object 3"/>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4" name="object 4"/>
          <p:cNvSpPr txBox="1"/>
          <p:nvPr/>
        </p:nvSpPr>
        <p:spPr>
          <a:xfrm>
            <a:off x="2071116" y="1640303"/>
            <a:ext cx="2930525" cy="3423920"/>
          </a:xfrm>
          <a:prstGeom prst="rect">
            <a:avLst/>
          </a:prstGeom>
        </p:spPr>
        <p:txBody>
          <a:bodyPr vert="horz" wrap="square" lIns="0" tIns="173355" rIns="0" bIns="0" rtlCol="0">
            <a:spAutoFit/>
          </a:bodyPr>
          <a:lstStyle/>
          <a:p>
            <a:pPr marL="12700">
              <a:lnSpc>
                <a:spcPct val="100000"/>
              </a:lnSpc>
              <a:spcBef>
                <a:spcPts val="1365"/>
              </a:spcBef>
            </a:pPr>
            <a:r>
              <a:rPr sz="2200" b="1" spc="-15" dirty="0">
                <a:solidFill>
                  <a:srgbClr val="231F20"/>
                </a:solidFill>
                <a:latin typeface="Calibri"/>
                <a:cs typeface="Calibri"/>
              </a:rPr>
              <a:t>Develop </a:t>
            </a:r>
            <a:r>
              <a:rPr sz="2200" b="1" spc="-10" dirty="0">
                <a:solidFill>
                  <a:srgbClr val="231F20"/>
                </a:solidFill>
                <a:latin typeface="Calibri"/>
                <a:cs typeface="Calibri"/>
              </a:rPr>
              <a:t>the </a:t>
            </a:r>
            <a:r>
              <a:rPr sz="2200" b="1" spc="-30" dirty="0">
                <a:solidFill>
                  <a:srgbClr val="231F20"/>
                </a:solidFill>
                <a:latin typeface="Calibri"/>
                <a:cs typeface="Calibri"/>
              </a:rPr>
              <a:t>Written </a:t>
            </a:r>
            <a:r>
              <a:rPr sz="2200" b="1" spc="-20" dirty="0">
                <a:solidFill>
                  <a:srgbClr val="231F20"/>
                </a:solidFill>
                <a:latin typeface="Calibri"/>
                <a:cs typeface="Calibri"/>
              </a:rPr>
              <a:t>Plan</a:t>
            </a:r>
            <a:endParaRPr sz="2200" dirty="0">
              <a:latin typeface="Calibri"/>
              <a:cs typeface="Calibri"/>
            </a:endParaRPr>
          </a:p>
          <a:p>
            <a:pPr marL="241300" indent="-228600">
              <a:lnSpc>
                <a:spcPct val="100000"/>
              </a:lnSpc>
              <a:spcBef>
                <a:spcPts val="1035"/>
              </a:spcBef>
              <a:buChar char="•"/>
              <a:tabLst>
                <a:tab pos="241300" algn="l"/>
              </a:tabLst>
            </a:pPr>
            <a:r>
              <a:rPr sz="1800" spc="-15" dirty="0">
                <a:solidFill>
                  <a:srgbClr val="231F20"/>
                </a:solidFill>
                <a:latin typeface="Calibri"/>
                <a:cs typeface="Calibri"/>
              </a:rPr>
              <a:t>Purpose</a:t>
            </a:r>
            <a:endParaRPr sz="1800" dirty="0">
              <a:latin typeface="Calibri"/>
              <a:cs typeface="Calibri"/>
            </a:endParaRPr>
          </a:p>
          <a:p>
            <a:pPr marL="241300" indent="-228600">
              <a:lnSpc>
                <a:spcPct val="100000"/>
              </a:lnSpc>
              <a:spcBef>
                <a:spcPts val="1115"/>
              </a:spcBef>
              <a:buChar char="•"/>
              <a:tabLst>
                <a:tab pos="241300" algn="l"/>
              </a:tabLst>
            </a:pPr>
            <a:r>
              <a:rPr sz="1800" spc="-15" dirty="0">
                <a:solidFill>
                  <a:srgbClr val="231F20"/>
                </a:solidFill>
                <a:latin typeface="Calibri"/>
                <a:cs typeface="Calibri"/>
              </a:rPr>
              <a:t>Vision and</a:t>
            </a:r>
            <a:r>
              <a:rPr sz="1800" spc="-35" dirty="0">
                <a:solidFill>
                  <a:srgbClr val="231F20"/>
                </a:solidFill>
                <a:latin typeface="Calibri"/>
                <a:cs typeface="Calibri"/>
              </a:rPr>
              <a:t> </a:t>
            </a:r>
            <a:r>
              <a:rPr sz="1800" spc="-15" dirty="0">
                <a:solidFill>
                  <a:srgbClr val="231F20"/>
                </a:solidFill>
                <a:latin typeface="Calibri"/>
                <a:cs typeface="Calibri"/>
              </a:rPr>
              <a:t>Mission</a:t>
            </a:r>
            <a:endParaRPr sz="1800" dirty="0">
              <a:latin typeface="Calibri"/>
              <a:cs typeface="Calibri"/>
            </a:endParaRPr>
          </a:p>
          <a:p>
            <a:pPr marL="241300" indent="-228600">
              <a:lnSpc>
                <a:spcPct val="100000"/>
              </a:lnSpc>
              <a:spcBef>
                <a:spcPts val="1115"/>
              </a:spcBef>
              <a:buChar char="•"/>
              <a:tabLst>
                <a:tab pos="241300" algn="l"/>
              </a:tabLst>
            </a:pPr>
            <a:r>
              <a:rPr sz="1800" spc="-15" dirty="0">
                <a:solidFill>
                  <a:srgbClr val="231F20"/>
                </a:solidFill>
                <a:latin typeface="Calibri"/>
                <a:cs typeface="Calibri"/>
              </a:rPr>
              <a:t>Goals</a:t>
            </a:r>
            <a:endParaRPr sz="1800" dirty="0">
              <a:latin typeface="Calibri"/>
              <a:cs typeface="Calibri"/>
            </a:endParaRPr>
          </a:p>
          <a:p>
            <a:pPr marL="241300" indent="-228600">
              <a:lnSpc>
                <a:spcPct val="100000"/>
              </a:lnSpc>
              <a:spcBef>
                <a:spcPts val="1115"/>
              </a:spcBef>
              <a:buChar char="•"/>
              <a:tabLst>
                <a:tab pos="241300" algn="l"/>
              </a:tabLst>
            </a:pPr>
            <a:r>
              <a:rPr sz="1800" spc="-20" dirty="0">
                <a:solidFill>
                  <a:srgbClr val="231F20"/>
                </a:solidFill>
                <a:latin typeface="Calibri"/>
                <a:cs typeface="Calibri"/>
              </a:rPr>
              <a:t>Strategies</a:t>
            </a:r>
            <a:r>
              <a:rPr sz="1800" spc="-60" dirty="0">
                <a:solidFill>
                  <a:srgbClr val="231F20"/>
                </a:solidFill>
                <a:latin typeface="Calibri"/>
                <a:cs typeface="Calibri"/>
              </a:rPr>
              <a:t> </a:t>
            </a:r>
            <a:r>
              <a:rPr sz="1800" spc="-20" dirty="0">
                <a:solidFill>
                  <a:srgbClr val="231F20"/>
                </a:solidFill>
                <a:latin typeface="Calibri"/>
                <a:cs typeface="Calibri"/>
              </a:rPr>
              <a:t>(activities)</a:t>
            </a:r>
            <a:endParaRPr sz="1800" dirty="0">
              <a:latin typeface="Calibri"/>
              <a:cs typeface="Calibri"/>
            </a:endParaRPr>
          </a:p>
          <a:p>
            <a:pPr marL="241300" indent="-228600">
              <a:lnSpc>
                <a:spcPct val="100000"/>
              </a:lnSpc>
              <a:spcBef>
                <a:spcPts val="1115"/>
              </a:spcBef>
              <a:buChar char="•"/>
              <a:tabLst>
                <a:tab pos="241300" algn="l"/>
              </a:tabLst>
            </a:pPr>
            <a:r>
              <a:rPr sz="1800" spc="-20" dirty="0">
                <a:solidFill>
                  <a:srgbClr val="231F20"/>
                </a:solidFill>
                <a:latin typeface="Calibri"/>
                <a:cs typeface="Calibri"/>
              </a:rPr>
              <a:t>Responsible</a:t>
            </a:r>
            <a:r>
              <a:rPr sz="1800" spc="-45" dirty="0">
                <a:solidFill>
                  <a:srgbClr val="231F20"/>
                </a:solidFill>
                <a:latin typeface="Calibri"/>
                <a:cs typeface="Calibri"/>
              </a:rPr>
              <a:t> </a:t>
            </a:r>
            <a:r>
              <a:rPr sz="1800" spc="-10" dirty="0">
                <a:solidFill>
                  <a:srgbClr val="231F20"/>
                </a:solidFill>
                <a:latin typeface="Calibri"/>
                <a:cs typeface="Calibri"/>
              </a:rPr>
              <a:t>parties</a:t>
            </a:r>
            <a:endParaRPr sz="1800" dirty="0">
              <a:latin typeface="Calibri"/>
              <a:cs typeface="Calibri"/>
            </a:endParaRPr>
          </a:p>
          <a:p>
            <a:pPr marL="241300" indent="-228600">
              <a:lnSpc>
                <a:spcPct val="100000"/>
              </a:lnSpc>
              <a:spcBef>
                <a:spcPts val="1115"/>
              </a:spcBef>
              <a:buChar char="•"/>
              <a:tabLst>
                <a:tab pos="241300" algn="l"/>
              </a:tabLst>
            </a:pPr>
            <a:r>
              <a:rPr sz="1800" spc="-20" dirty="0">
                <a:solidFill>
                  <a:srgbClr val="231F20"/>
                </a:solidFill>
                <a:latin typeface="Calibri"/>
                <a:cs typeface="Calibri"/>
              </a:rPr>
              <a:t>Timelines</a:t>
            </a:r>
            <a:endParaRPr sz="1800" dirty="0">
              <a:latin typeface="Calibri"/>
              <a:cs typeface="Calibri"/>
            </a:endParaRPr>
          </a:p>
          <a:p>
            <a:pPr marL="241300" indent="-228600">
              <a:lnSpc>
                <a:spcPct val="100000"/>
              </a:lnSpc>
              <a:spcBef>
                <a:spcPts val="1115"/>
              </a:spcBef>
              <a:buChar char="•"/>
              <a:tabLst>
                <a:tab pos="241300" algn="l"/>
              </a:tabLst>
            </a:pPr>
            <a:r>
              <a:rPr sz="1800" spc="-15" dirty="0">
                <a:solidFill>
                  <a:srgbClr val="231F20"/>
                </a:solidFill>
                <a:latin typeface="Calibri"/>
                <a:cs typeface="Calibri"/>
              </a:rPr>
              <a:t>Metrics </a:t>
            </a:r>
            <a:r>
              <a:rPr sz="1800" spc="-10" dirty="0">
                <a:solidFill>
                  <a:srgbClr val="231F20"/>
                </a:solidFill>
                <a:latin typeface="Calibri"/>
                <a:cs typeface="Calibri"/>
              </a:rPr>
              <a:t>for</a:t>
            </a:r>
            <a:r>
              <a:rPr sz="1800" spc="-40" dirty="0">
                <a:solidFill>
                  <a:srgbClr val="231F20"/>
                </a:solidFill>
                <a:latin typeface="Calibri"/>
                <a:cs typeface="Calibri"/>
              </a:rPr>
              <a:t> </a:t>
            </a:r>
            <a:r>
              <a:rPr sz="1800" spc="-15" dirty="0">
                <a:solidFill>
                  <a:srgbClr val="231F20"/>
                </a:solidFill>
                <a:latin typeface="Calibri"/>
                <a:cs typeface="Calibri"/>
              </a:rPr>
              <a:t>success</a:t>
            </a:r>
            <a:endParaRPr sz="1800" dirty="0">
              <a:latin typeface="Calibri"/>
              <a:cs typeface="Calibri"/>
            </a:endParaRPr>
          </a:p>
        </p:txBody>
      </p:sp>
      <p:sp>
        <p:nvSpPr>
          <p:cNvPr id="5" name="object 5"/>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bject 20"/>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23" name="object 2"/>
          <p:cNvSpPr txBox="1"/>
          <p:nvPr/>
        </p:nvSpPr>
        <p:spPr>
          <a:xfrm>
            <a:off x="3366516" y="5010150"/>
            <a:ext cx="5625084" cy="1331134"/>
          </a:xfrm>
          <a:prstGeom prst="rect">
            <a:avLst/>
          </a:prstGeom>
        </p:spPr>
        <p:txBody>
          <a:bodyPr vert="horz" wrap="square" lIns="0" tIns="12700" rIns="0" bIns="0" rtlCol="0">
            <a:spAutoFit/>
          </a:bodyPr>
          <a:lstStyle/>
          <a:p>
            <a:pPr marL="12700">
              <a:lnSpc>
                <a:spcPct val="100000"/>
              </a:lnSpc>
              <a:spcBef>
                <a:spcPts val="100"/>
              </a:spcBef>
            </a:pPr>
            <a:r>
              <a:rPr lang="en-US" sz="1400" b="1" spc="-5" dirty="0">
                <a:solidFill>
                  <a:srgbClr val="231F20"/>
                </a:solidFill>
                <a:cs typeface="Calibri"/>
              </a:rPr>
              <a:t>The contents of this product were developed under a grant to WI FACETS from the U.S. Dept. of Education, #H328R130010. The contents do not necessarily represent  the policy of the U.S. Dept. of Education and you should not assume endorsement by  the federal government.</a:t>
            </a:r>
          </a:p>
          <a:p>
            <a:pPr marL="12700">
              <a:lnSpc>
                <a:spcPct val="100000"/>
              </a:lnSpc>
              <a:spcBef>
                <a:spcPts val="100"/>
              </a:spcBef>
            </a:pPr>
            <a:r>
              <a:rPr lang="en-US" sz="1400" b="1" spc="-5" dirty="0">
                <a:solidFill>
                  <a:srgbClr val="231F20"/>
                </a:solidFill>
                <a:cs typeface="Calibri"/>
              </a:rPr>
              <a:t>Project Officer: David </a:t>
            </a:r>
            <a:r>
              <a:rPr lang="en-US" sz="1400" b="1" spc="-5" dirty="0" err="1">
                <a:solidFill>
                  <a:srgbClr val="231F20"/>
                </a:solidFill>
                <a:cs typeface="Calibri"/>
              </a:rPr>
              <a:t>Emenheiser</a:t>
            </a:r>
            <a:r>
              <a:rPr lang="en-US" sz="1400" b="1" spc="-5" dirty="0">
                <a:solidFill>
                  <a:srgbClr val="231F20"/>
                </a:solidFill>
                <a:cs typeface="Calibri"/>
              </a:rPr>
              <a:t>. </a:t>
            </a:r>
          </a:p>
          <a:p>
            <a:pPr marL="12700">
              <a:lnSpc>
                <a:spcPct val="100000"/>
              </a:lnSpc>
              <a:spcBef>
                <a:spcPts val="100"/>
              </a:spcBef>
            </a:pPr>
            <a:r>
              <a:rPr lang="en-US" sz="1400" b="1" spc="-5" dirty="0">
                <a:solidFill>
                  <a:srgbClr val="231F20"/>
                </a:solidFill>
                <a:cs typeface="Calibri"/>
              </a:rPr>
              <a:t>© </a:t>
            </a:r>
            <a:r>
              <a:rPr lang="en-US" sz="1400" b="1" spc="-5" dirty="0" smtClean="0">
                <a:solidFill>
                  <a:srgbClr val="231F20"/>
                </a:solidFill>
                <a:cs typeface="Calibri"/>
              </a:rPr>
              <a:t>RPTACs. For </a:t>
            </a:r>
            <a:r>
              <a:rPr lang="en-US" sz="1400" b="1" spc="-5" dirty="0">
                <a:solidFill>
                  <a:srgbClr val="231F20"/>
                </a:solidFill>
                <a:cs typeface="Calibri"/>
              </a:rPr>
              <a:t>permission to use, please contact WI </a:t>
            </a:r>
            <a:r>
              <a:rPr lang="en-US" sz="1400" b="1" spc="-5" dirty="0" smtClean="0">
                <a:solidFill>
                  <a:srgbClr val="231F20"/>
                </a:solidFill>
                <a:cs typeface="Calibri"/>
              </a:rPr>
              <a:t>FACETS.</a:t>
            </a:r>
            <a:endParaRPr lang="en-US" sz="1400" b="1" spc="-5" dirty="0">
              <a:solidFill>
                <a:srgbClr val="231F20"/>
              </a:solidFill>
              <a:cs typeface="Calibri"/>
            </a:endParaRPr>
          </a:p>
        </p:txBody>
      </p:sp>
      <p:sp>
        <p:nvSpPr>
          <p:cNvPr id="24" name="object 3"/>
          <p:cNvSpPr/>
          <p:nvPr/>
        </p:nvSpPr>
        <p:spPr>
          <a:xfrm>
            <a:off x="1828800" y="5181600"/>
            <a:ext cx="1465669" cy="1114519"/>
          </a:xfrm>
          <a:prstGeom prst="rect">
            <a:avLst/>
          </a:prstGeom>
          <a:blipFill>
            <a:blip r:embed="rId3" cstate="print"/>
            <a:stretch>
              <a:fillRect/>
            </a:stretch>
          </a:blipFill>
        </p:spPr>
        <p:txBody>
          <a:bodyPr wrap="square" lIns="0" tIns="0" rIns="0" bIns="0" rtlCol="0"/>
          <a:lstStyle/>
          <a:p>
            <a:endParaRPr/>
          </a:p>
        </p:txBody>
      </p:sp>
      <p:sp>
        <p:nvSpPr>
          <p:cNvPr id="6" name="object 4"/>
          <p:cNvSpPr txBox="1"/>
          <p:nvPr/>
        </p:nvSpPr>
        <p:spPr>
          <a:xfrm>
            <a:off x="2071116" y="754692"/>
            <a:ext cx="5520690" cy="3540996"/>
          </a:xfrm>
          <a:prstGeom prst="rect">
            <a:avLst/>
          </a:prstGeom>
        </p:spPr>
        <p:txBody>
          <a:bodyPr vert="horz" wrap="none" lIns="0" tIns="44450" rIns="0" bIns="0" rtlCol="0">
            <a:noAutofit/>
          </a:bodyPr>
          <a:lstStyle/>
          <a:p>
            <a:pPr marL="12700">
              <a:lnSpc>
                <a:spcPct val="100000"/>
              </a:lnSpc>
              <a:spcBef>
                <a:spcPts val="350"/>
              </a:spcBef>
            </a:pPr>
            <a:r>
              <a:rPr sz="1600" b="1" spc="-10" dirty="0">
                <a:solidFill>
                  <a:srgbClr val="231F20"/>
                </a:solidFill>
                <a:latin typeface="Calibri"/>
                <a:cs typeface="Calibri"/>
              </a:rPr>
              <a:t>Development</a:t>
            </a:r>
            <a:r>
              <a:rPr sz="1600" b="1" spc="-75" dirty="0">
                <a:solidFill>
                  <a:srgbClr val="231F20"/>
                </a:solidFill>
                <a:latin typeface="Calibri"/>
                <a:cs typeface="Calibri"/>
              </a:rPr>
              <a:t> </a:t>
            </a:r>
            <a:r>
              <a:rPr sz="1600" b="1" spc="-35" dirty="0">
                <a:solidFill>
                  <a:srgbClr val="231F20"/>
                </a:solidFill>
                <a:latin typeface="Calibri"/>
                <a:cs typeface="Calibri"/>
              </a:rPr>
              <a:t>Team:</a:t>
            </a:r>
            <a:endParaRPr sz="1600" dirty="0">
              <a:latin typeface="Calibri"/>
              <a:cs typeface="Calibri"/>
            </a:endParaRPr>
          </a:p>
          <a:p>
            <a:pPr marL="12700" marR="2300605">
              <a:lnSpc>
                <a:spcPts val="1939"/>
              </a:lnSpc>
              <a:spcBef>
                <a:spcPts val="65"/>
              </a:spcBef>
            </a:pPr>
            <a:r>
              <a:rPr sz="1400" spc="-15" dirty="0">
                <a:solidFill>
                  <a:srgbClr val="231F20"/>
                </a:solidFill>
                <a:latin typeface="Calibri"/>
                <a:cs typeface="Calibri"/>
              </a:rPr>
              <a:t>David Blanchard, Region </a:t>
            </a:r>
            <a:r>
              <a:rPr sz="1400" dirty="0">
                <a:solidFill>
                  <a:srgbClr val="231F20"/>
                </a:solidFill>
                <a:latin typeface="Calibri"/>
                <a:cs typeface="Calibri"/>
              </a:rPr>
              <a:t>3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 </a:t>
            </a:r>
            <a:r>
              <a:rPr sz="1400" spc="-5" dirty="0">
                <a:solidFill>
                  <a:srgbClr val="231F20"/>
                </a:solidFill>
                <a:latin typeface="Calibri"/>
                <a:cs typeface="Calibri"/>
              </a:rPr>
              <a:t>GA  </a:t>
            </a:r>
            <a:endParaRPr lang="en-US" sz="1400" spc="-5" dirty="0" smtClean="0">
              <a:solidFill>
                <a:srgbClr val="231F20"/>
              </a:solidFill>
              <a:latin typeface="Calibri"/>
              <a:cs typeface="Calibri"/>
            </a:endParaRPr>
          </a:p>
          <a:p>
            <a:pPr marL="12700" marR="2300605">
              <a:lnSpc>
                <a:spcPts val="1939"/>
              </a:lnSpc>
              <a:spcBef>
                <a:spcPts val="65"/>
              </a:spcBef>
            </a:pPr>
            <a:r>
              <a:rPr sz="1400" spc="-15" dirty="0" smtClean="0">
                <a:solidFill>
                  <a:srgbClr val="231F20"/>
                </a:solidFill>
                <a:latin typeface="Calibri"/>
                <a:cs typeface="Calibri"/>
              </a:rPr>
              <a:t>Glenda </a:t>
            </a:r>
            <a:r>
              <a:rPr sz="1400" spc="-10" dirty="0">
                <a:solidFill>
                  <a:srgbClr val="231F20"/>
                </a:solidFill>
                <a:latin typeface="Calibri"/>
                <a:cs typeface="Calibri"/>
              </a:rPr>
              <a:t>Hicks, </a:t>
            </a:r>
            <a:r>
              <a:rPr sz="1400" spc="-15" dirty="0">
                <a:solidFill>
                  <a:srgbClr val="231F20"/>
                </a:solidFill>
                <a:latin typeface="Calibri"/>
                <a:cs typeface="Calibri"/>
              </a:rPr>
              <a:t>Glenda </a:t>
            </a:r>
            <a:r>
              <a:rPr sz="1400" spc="-50" dirty="0">
                <a:solidFill>
                  <a:srgbClr val="231F20"/>
                </a:solidFill>
                <a:latin typeface="Calibri"/>
                <a:cs typeface="Calibri"/>
              </a:rPr>
              <a:t>Y. </a:t>
            </a:r>
            <a:r>
              <a:rPr sz="1400" spc="-10" dirty="0">
                <a:solidFill>
                  <a:srgbClr val="231F20"/>
                </a:solidFill>
                <a:latin typeface="Calibri"/>
                <a:cs typeface="Calibri"/>
              </a:rPr>
              <a:t>Hicks,</a:t>
            </a:r>
            <a:r>
              <a:rPr sz="1400" spc="100" dirty="0">
                <a:solidFill>
                  <a:srgbClr val="231F20"/>
                </a:solidFill>
                <a:latin typeface="Calibri"/>
                <a:cs typeface="Calibri"/>
              </a:rPr>
              <a:t> </a:t>
            </a:r>
            <a:r>
              <a:rPr sz="1400" spc="-30" dirty="0">
                <a:solidFill>
                  <a:srgbClr val="231F20"/>
                </a:solidFill>
                <a:latin typeface="Calibri"/>
                <a:cs typeface="Calibri"/>
              </a:rPr>
              <a:t>CPA</a:t>
            </a:r>
            <a:endParaRPr sz="1400" dirty="0">
              <a:latin typeface="Calibri"/>
              <a:cs typeface="Calibri"/>
            </a:endParaRPr>
          </a:p>
          <a:p>
            <a:pPr marL="12700" marR="2461260">
              <a:lnSpc>
                <a:spcPts val="1939"/>
              </a:lnSpc>
            </a:pP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Consulting  </a:t>
            </a:r>
            <a:endParaRPr lang="en-US" sz="1400" spc="-10" dirty="0" smtClean="0">
              <a:solidFill>
                <a:srgbClr val="231F20"/>
              </a:solidFill>
              <a:latin typeface="Calibri"/>
              <a:cs typeface="Calibri"/>
            </a:endParaRPr>
          </a:p>
          <a:p>
            <a:pPr marL="12700" marR="2461260">
              <a:lnSpc>
                <a:spcPts val="1939"/>
              </a:lnSpc>
            </a:pPr>
            <a:r>
              <a:rPr sz="1400" spc="-15" dirty="0" smtClean="0">
                <a:solidFill>
                  <a:srgbClr val="231F20"/>
                </a:solidFill>
                <a:latin typeface="Calibri"/>
                <a:cs typeface="Calibri"/>
              </a:rPr>
              <a:t>Jan </a:t>
            </a:r>
            <a:r>
              <a:rPr sz="1400" spc="-10" dirty="0">
                <a:solidFill>
                  <a:srgbClr val="231F20"/>
                </a:solidFill>
                <a:latin typeface="Calibri"/>
                <a:cs typeface="Calibri"/>
              </a:rPr>
              <a:t>Serak, </a:t>
            </a:r>
            <a:r>
              <a:rPr sz="1400" spc="-15" dirty="0">
                <a:solidFill>
                  <a:srgbClr val="231F20"/>
                </a:solidFill>
                <a:latin typeface="Calibri"/>
                <a:cs typeface="Calibri"/>
              </a:rPr>
              <a:t>Region </a:t>
            </a:r>
            <a:r>
              <a:rPr sz="1400" dirty="0">
                <a:solidFill>
                  <a:srgbClr val="231F20"/>
                </a:solidFill>
                <a:latin typeface="Calibri"/>
                <a:cs typeface="Calibri"/>
              </a:rPr>
              <a:t>4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WI</a:t>
            </a:r>
            <a:r>
              <a:rPr sz="1400" spc="75" dirty="0">
                <a:solidFill>
                  <a:srgbClr val="231F20"/>
                </a:solidFill>
                <a:latin typeface="Calibri"/>
                <a:cs typeface="Calibri"/>
              </a:rPr>
              <a:t> </a:t>
            </a:r>
            <a:r>
              <a:rPr sz="1400" spc="-15" dirty="0">
                <a:solidFill>
                  <a:srgbClr val="231F20"/>
                </a:solidFill>
                <a:latin typeface="Calibri"/>
                <a:cs typeface="Calibri"/>
              </a:rPr>
              <a:t>FACETS</a:t>
            </a:r>
            <a:endParaRPr sz="1400" dirty="0">
              <a:latin typeface="Calibri"/>
              <a:cs typeface="Calibri"/>
            </a:endParaRPr>
          </a:p>
          <a:p>
            <a:pPr marL="12700">
              <a:lnSpc>
                <a:spcPct val="100000"/>
              </a:lnSpc>
              <a:spcBef>
                <a:spcPts val="380"/>
              </a:spcBef>
            </a:pPr>
            <a:r>
              <a:rPr sz="1600" b="1" spc="-5" dirty="0">
                <a:solidFill>
                  <a:srgbClr val="231F20"/>
                </a:solidFill>
                <a:latin typeface="Calibri"/>
                <a:cs typeface="Calibri"/>
              </a:rPr>
              <a:t>Other</a:t>
            </a:r>
            <a:r>
              <a:rPr sz="1600" b="1" spc="-35" dirty="0">
                <a:solidFill>
                  <a:srgbClr val="231F20"/>
                </a:solidFill>
                <a:latin typeface="Calibri"/>
                <a:cs typeface="Calibri"/>
              </a:rPr>
              <a:t> </a:t>
            </a:r>
            <a:r>
              <a:rPr sz="1600" b="1" spc="-10" dirty="0">
                <a:solidFill>
                  <a:srgbClr val="231F20"/>
                </a:solidFill>
                <a:latin typeface="Calibri"/>
                <a:cs typeface="Calibri"/>
              </a:rPr>
              <a:t>Contributors:</a:t>
            </a:r>
            <a:endParaRPr sz="1600" dirty="0">
              <a:latin typeface="Calibri"/>
              <a:cs typeface="Calibri"/>
            </a:endParaRPr>
          </a:p>
          <a:p>
            <a:pPr marL="12700">
              <a:lnSpc>
                <a:spcPct val="100000"/>
              </a:lnSpc>
              <a:spcBef>
                <a:spcPts val="190"/>
              </a:spcBef>
            </a:pPr>
            <a:r>
              <a:rPr sz="1400" spc="-10" dirty="0">
                <a:solidFill>
                  <a:srgbClr val="231F20"/>
                </a:solidFill>
                <a:latin typeface="Calibri"/>
                <a:cs typeface="Calibri"/>
              </a:rPr>
              <a:t>Debra Jennings, CPIR, at</a:t>
            </a:r>
            <a:r>
              <a:rPr sz="1400" spc="-3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a:lnSpc>
                <a:spcPct val="100000"/>
              </a:lnSpc>
              <a:spcBef>
                <a:spcPts val="229"/>
              </a:spcBef>
            </a:pPr>
            <a:r>
              <a:rPr sz="1400" spc="-15" dirty="0">
                <a:solidFill>
                  <a:srgbClr val="231F20"/>
                </a:solidFill>
                <a:latin typeface="Calibri"/>
                <a:cs typeface="Calibri"/>
              </a:rPr>
              <a:t>Diana </a:t>
            </a:r>
            <a:r>
              <a:rPr sz="1400" spc="-10" dirty="0">
                <a:solidFill>
                  <a:srgbClr val="231F20"/>
                </a:solidFill>
                <a:latin typeface="Calibri"/>
                <a:cs typeface="Calibri"/>
              </a:rPr>
              <a:t>Autin </a:t>
            </a:r>
            <a:r>
              <a:rPr sz="1400" dirty="0">
                <a:solidFill>
                  <a:srgbClr val="231F20"/>
                </a:solidFill>
                <a:latin typeface="Calibri"/>
                <a:cs typeface="Calibri"/>
              </a:rPr>
              <a:t>&amp; </a:t>
            </a:r>
            <a:r>
              <a:rPr sz="1400" spc="-10" dirty="0">
                <a:solidFill>
                  <a:srgbClr val="231F20"/>
                </a:solidFill>
                <a:latin typeface="Calibri"/>
                <a:cs typeface="Calibri"/>
              </a:rPr>
              <a:t>Carolyn </a:t>
            </a:r>
            <a:r>
              <a:rPr sz="1400" spc="-30" dirty="0">
                <a:solidFill>
                  <a:srgbClr val="231F20"/>
                </a:solidFill>
                <a:latin typeface="Calibri"/>
                <a:cs typeface="Calibri"/>
              </a:rPr>
              <a:t>Hayer, </a:t>
            </a:r>
            <a:r>
              <a:rPr sz="1400" spc="-25" dirty="0">
                <a:solidFill>
                  <a:srgbClr val="231F20"/>
                </a:solidFill>
                <a:latin typeface="Calibri"/>
                <a:cs typeface="Calibri"/>
              </a:rPr>
              <a:t>NE-PACT/Region </a:t>
            </a:r>
            <a:r>
              <a:rPr sz="1400" dirty="0">
                <a:solidFill>
                  <a:srgbClr val="231F20"/>
                </a:solidFill>
                <a:latin typeface="Calibri"/>
                <a:cs typeface="Calibri"/>
              </a:rPr>
              <a:t>1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15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marR="5080">
              <a:lnSpc>
                <a:spcPct val="113900"/>
              </a:lnSpc>
            </a:pPr>
            <a:r>
              <a:rPr sz="1400" spc="-10" dirty="0">
                <a:solidFill>
                  <a:srgbClr val="231F20"/>
                </a:solidFill>
                <a:latin typeface="Calibri"/>
                <a:cs typeface="Calibri"/>
              </a:rPr>
              <a:t>Connie </a:t>
            </a:r>
            <a:r>
              <a:rPr sz="1400" spc="-15" dirty="0">
                <a:solidFill>
                  <a:srgbClr val="231F20"/>
                </a:solidFill>
                <a:latin typeface="Calibri"/>
                <a:cs typeface="Calibri"/>
              </a:rPr>
              <a:t>Hawkins, Rene </a:t>
            </a:r>
            <a:r>
              <a:rPr sz="1400" spc="-20" dirty="0">
                <a:solidFill>
                  <a:srgbClr val="231F20"/>
                </a:solidFill>
                <a:latin typeface="Calibri"/>
                <a:cs typeface="Calibri"/>
              </a:rPr>
              <a:t>Averitt-Sanzone, </a:t>
            </a:r>
            <a:r>
              <a:rPr sz="1400" spc="-5" dirty="0">
                <a:solidFill>
                  <a:srgbClr val="231F20"/>
                </a:solidFill>
                <a:latin typeface="Calibri"/>
                <a:cs typeface="Calibri"/>
              </a:rPr>
              <a:t>Laura </a:t>
            </a:r>
            <a:r>
              <a:rPr sz="1400" spc="-35" dirty="0">
                <a:solidFill>
                  <a:srgbClr val="231F20"/>
                </a:solidFill>
                <a:latin typeface="Calibri"/>
                <a:cs typeface="Calibri"/>
              </a:rPr>
              <a:t>Weber, </a:t>
            </a:r>
            <a:r>
              <a:rPr sz="1400" spc="-10" dirty="0">
                <a:solidFill>
                  <a:srgbClr val="231F20"/>
                </a:solidFill>
                <a:latin typeface="Calibri"/>
                <a:cs typeface="Calibri"/>
              </a:rPr>
              <a:t>Region </a:t>
            </a:r>
            <a:r>
              <a:rPr sz="1400" dirty="0">
                <a:solidFill>
                  <a:srgbClr val="231F20"/>
                </a:solidFill>
                <a:latin typeface="Calibri"/>
                <a:cs typeface="Calibri"/>
              </a:rPr>
              <a:t>2 </a:t>
            </a:r>
            <a:r>
              <a:rPr sz="1400" spc="-25" dirty="0">
                <a:solidFill>
                  <a:srgbClr val="231F20"/>
                </a:solidFill>
                <a:latin typeface="Calibri"/>
                <a:cs typeface="Calibri"/>
              </a:rPr>
              <a:t>PTAC, </a:t>
            </a:r>
            <a:r>
              <a:rPr sz="1400" spc="-10" dirty="0">
                <a:solidFill>
                  <a:srgbClr val="231F20"/>
                </a:solidFill>
                <a:latin typeface="Calibri"/>
                <a:cs typeface="Calibri"/>
              </a:rPr>
              <a:t>at ECAC  </a:t>
            </a:r>
            <a:endParaRPr lang="en-US" sz="1400" spc="-10" dirty="0" smtClean="0">
              <a:solidFill>
                <a:srgbClr val="231F20"/>
              </a:solidFill>
              <a:latin typeface="Calibri"/>
              <a:cs typeface="Calibri"/>
            </a:endParaRPr>
          </a:p>
          <a:p>
            <a:pPr marL="12700" marR="5080">
              <a:lnSpc>
                <a:spcPct val="113900"/>
              </a:lnSpc>
            </a:pPr>
            <a:r>
              <a:rPr sz="1400" spc="-10" dirty="0" smtClean="0">
                <a:solidFill>
                  <a:srgbClr val="231F20"/>
                </a:solidFill>
                <a:latin typeface="Calibri"/>
                <a:cs typeface="Calibri"/>
              </a:rPr>
              <a:t>Debi </a:t>
            </a:r>
            <a:r>
              <a:rPr sz="1400" spc="-40" dirty="0">
                <a:solidFill>
                  <a:srgbClr val="231F20"/>
                </a:solidFill>
                <a:latin typeface="Calibri"/>
                <a:cs typeface="Calibri"/>
              </a:rPr>
              <a:t>Tucker, </a:t>
            </a:r>
            <a:r>
              <a:rPr sz="1400" spc="-15" dirty="0">
                <a:solidFill>
                  <a:srgbClr val="231F20"/>
                </a:solidFill>
                <a:latin typeface="Calibri"/>
                <a:cs typeface="Calibri"/>
              </a:rPr>
              <a:t>Stephanie </a:t>
            </a:r>
            <a:r>
              <a:rPr sz="1400" spc="-10" dirty="0">
                <a:solidFill>
                  <a:srgbClr val="231F20"/>
                </a:solidFill>
                <a:latin typeface="Calibri"/>
                <a:cs typeface="Calibri"/>
              </a:rPr>
              <a:t>Moss, Region </a:t>
            </a:r>
            <a:r>
              <a:rPr sz="1400" dirty="0">
                <a:solidFill>
                  <a:srgbClr val="231F20"/>
                </a:solidFill>
                <a:latin typeface="Calibri"/>
                <a:cs typeface="Calibri"/>
              </a:rPr>
              <a:t>3 </a:t>
            </a:r>
            <a:r>
              <a:rPr sz="1400" spc="-25" dirty="0">
                <a:solidFill>
                  <a:srgbClr val="231F20"/>
                </a:solidFill>
                <a:latin typeface="Calibri"/>
                <a:cs typeface="Calibri"/>
              </a:rPr>
              <a:t>PTAC,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a:t>
            </a:r>
            <a:r>
              <a:rPr sz="1400" spc="114" dirty="0">
                <a:solidFill>
                  <a:srgbClr val="231F20"/>
                </a:solidFill>
                <a:latin typeface="Calibri"/>
                <a:cs typeface="Calibri"/>
              </a:rPr>
              <a:t> </a:t>
            </a:r>
            <a:r>
              <a:rPr sz="1400" spc="-5" dirty="0">
                <a:solidFill>
                  <a:srgbClr val="231F20"/>
                </a:solidFill>
                <a:latin typeface="Calibri"/>
                <a:cs typeface="Calibri"/>
              </a:rPr>
              <a:t>GA</a:t>
            </a:r>
            <a:endParaRPr sz="1400" dirty="0">
              <a:latin typeface="Calibri"/>
              <a:cs typeface="Calibri"/>
            </a:endParaRPr>
          </a:p>
          <a:p>
            <a:pPr marL="12700" marR="1905635">
              <a:lnSpc>
                <a:spcPct val="113900"/>
              </a:lnSpc>
            </a:pPr>
            <a:r>
              <a:rPr sz="1400" spc="-5" dirty="0">
                <a:solidFill>
                  <a:srgbClr val="231F20"/>
                </a:solidFill>
                <a:latin typeface="Calibri"/>
                <a:cs typeface="Calibri"/>
              </a:rPr>
              <a:t>Courtney </a:t>
            </a:r>
            <a:r>
              <a:rPr sz="1400" spc="-30" dirty="0">
                <a:solidFill>
                  <a:srgbClr val="231F20"/>
                </a:solidFill>
                <a:latin typeface="Calibri"/>
                <a:cs typeface="Calibri"/>
              </a:rPr>
              <a:t>Salzer, </a:t>
            </a:r>
            <a:r>
              <a:rPr sz="1400" spc="-15" dirty="0">
                <a:solidFill>
                  <a:srgbClr val="231F20"/>
                </a:solidFill>
                <a:latin typeface="Calibri"/>
                <a:cs typeface="Calibri"/>
              </a:rPr>
              <a:t>Region </a:t>
            </a:r>
            <a:r>
              <a:rPr sz="1400" dirty="0">
                <a:solidFill>
                  <a:srgbClr val="231F20"/>
                </a:solidFill>
                <a:latin typeface="Calibri"/>
                <a:cs typeface="Calibri"/>
              </a:rPr>
              <a:t>4 </a:t>
            </a:r>
            <a:r>
              <a:rPr sz="1400" spc="-25" dirty="0">
                <a:solidFill>
                  <a:srgbClr val="231F20"/>
                </a:solidFill>
                <a:latin typeface="Calibri"/>
                <a:cs typeface="Calibri"/>
              </a:rPr>
              <a:t>PTAC, </a:t>
            </a:r>
            <a:r>
              <a:rPr sz="1400" spc="-10" dirty="0">
                <a:solidFill>
                  <a:srgbClr val="231F20"/>
                </a:solidFill>
                <a:latin typeface="Calibri"/>
                <a:cs typeface="Calibri"/>
              </a:rPr>
              <a:t>at WI </a:t>
            </a:r>
            <a:r>
              <a:rPr sz="1400" spc="-15" dirty="0">
                <a:solidFill>
                  <a:srgbClr val="231F20"/>
                </a:solidFill>
                <a:latin typeface="Calibri"/>
                <a:cs typeface="Calibri"/>
              </a:rPr>
              <a:t>FACETS  </a:t>
            </a:r>
            <a:endParaRPr lang="en-US" sz="1400" spc="-15" dirty="0" smtClean="0">
              <a:solidFill>
                <a:srgbClr val="231F20"/>
              </a:solidFill>
              <a:latin typeface="Calibri"/>
              <a:cs typeface="Calibri"/>
            </a:endParaRPr>
          </a:p>
          <a:p>
            <a:pPr marL="12700" marR="1905635">
              <a:lnSpc>
                <a:spcPct val="113900"/>
              </a:lnSpc>
            </a:pPr>
            <a:r>
              <a:rPr sz="1400" spc="-5" dirty="0" smtClean="0">
                <a:solidFill>
                  <a:srgbClr val="231F20"/>
                </a:solidFill>
                <a:latin typeface="Calibri"/>
                <a:cs typeface="Calibri"/>
              </a:rPr>
              <a:t>Barb </a:t>
            </a:r>
            <a:r>
              <a:rPr sz="1400" spc="-15" dirty="0">
                <a:solidFill>
                  <a:srgbClr val="231F20"/>
                </a:solidFill>
                <a:latin typeface="Calibri"/>
                <a:cs typeface="Calibri"/>
              </a:rPr>
              <a:t>Buswell, Emily Rome, </a:t>
            </a:r>
            <a:r>
              <a:rPr lang="en-US" sz="1400" spc="-15" dirty="0" smtClean="0">
                <a:solidFill>
                  <a:srgbClr val="231F20"/>
                </a:solidFill>
                <a:latin typeface="Calibri"/>
                <a:cs typeface="Calibri"/>
              </a:rPr>
              <a:t>Jacey Tramutt, </a:t>
            </a:r>
            <a:r>
              <a:rPr sz="1400" spc="-15" dirty="0" smtClean="0">
                <a:solidFill>
                  <a:srgbClr val="231F20"/>
                </a:solidFill>
                <a:latin typeface="Calibri"/>
                <a:cs typeface="Calibri"/>
              </a:rPr>
              <a:t>Region </a:t>
            </a:r>
            <a:r>
              <a:rPr sz="1400" dirty="0" smtClean="0">
                <a:solidFill>
                  <a:srgbClr val="231F20"/>
                </a:solidFill>
                <a:latin typeface="Calibri"/>
                <a:cs typeface="Calibri"/>
              </a:rPr>
              <a:t>5</a:t>
            </a:r>
            <a:r>
              <a:rPr lang="en-US" sz="1400" dirty="0" smtClean="0">
                <a:solidFill>
                  <a:srgbClr val="231F20"/>
                </a:solidFill>
                <a:latin typeface="Calibri"/>
                <a:cs typeface="Calibri"/>
              </a:rPr>
              <a:t> </a:t>
            </a:r>
            <a:r>
              <a:rPr sz="1400" spc="-25" dirty="0" smtClean="0">
                <a:solidFill>
                  <a:srgbClr val="231F20"/>
                </a:solidFill>
                <a:latin typeface="Calibri"/>
                <a:cs typeface="Calibri"/>
              </a:rPr>
              <a:t>PTAC</a:t>
            </a:r>
            <a:r>
              <a:rPr sz="1400" spc="-25" dirty="0">
                <a:solidFill>
                  <a:srgbClr val="231F20"/>
                </a:solidFill>
                <a:latin typeface="Calibri"/>
                <a:cs typeface="Calibri"/>
              </a:rPr>
              <a:t>, </a:t>
            </a:r>
            <a:r>
              <a:rPr sz="1400" spc="-10" dirty="0">
                <a:solidFill>
                  <a:srgbClr val="231F20"/>
                </a:solidFill>
                <a:latin typeface="Calibri"/>
                <a:cs typeface="Calibri"/>
              </a:rPr>
              <a:t>at </a:t>
            </a:r>
            <a:r>
              <a:rPr sz="1400" spc="-5" dirty="0">
                <a:solidFill>
                  <a:srgbClr val="231F20"/>
                </a:solidFill>
                <a:latin typeface="Calibri"/>
                <a:cs typeface="Calibri"/>
              </a:rPr>
              <a:t>PEAK  </a:t>
            </a:r>
            <a:endParaRPr lang="en-US" sz="1400" spc="-5" dirty="0" smtClean="0">
              <a:solidFill>
                <a:srgbClr val="231F20"/>
              </a:solidFill>
              <a:latin typeface="Calibri"/>
              <a:cs typeface="Calibri"/>
            </a:endParaRPr>
          </a:p>
          <a:p>
            <a:pPr marL="12700" marR="1905635">
              <a:lnSpc>
                <a:spcPct val="113900"/>
              </a:lnSpc>
            </a:pPr>
            <a:r>
              <a:rPr sz="1400" spc="-5" dirty="0" smtClean="0">
                <a:solidFill>
                  <a:srgbClr val="231F20"/>
                </a:solidFill>
                <a:latin typeface="Calibri"/>
                <a:cs typeface="Calibri"/>
              </a:rPr>
              <a:t>Nora </a:t>
            </a:r>
            <a:r>
              <a:rPr sz="1400" spc="-10" dirty="0">
                <a:solidFill>
                  <a:srgbClr val="231F20"/>
                </a:solidFill>
                <a:latin typeface="Calibri"/>
                <a:cs typeface="Calibri"/>
              </a:rPr>
              <a:t>Thompson, </a:t>
            </a:r>
            <a:r>
              <a:rPr sz="1400" spc="-15" dirty="0">
                <a:solidFill>
                  <a:srgbClr val="231F20"/>
                </a:solidFill>
                <a:latin typeface="Calibri"/>
                <a:cs typeface="Calibri"/>
              </a:rPr>
              <a:t>Region </a:t>
            </a:r>
            <a:r>
              <a:rPr sz="1400" dirty="0">
                <a:solidFill>
                  <a:srgbClr val="231F20"/>
                </a:solidFill>
                <a:latin typeface="Calibri"/>
                <a:cs typeface="Calibri"/>
              </a:rPr>
              <a:t>6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0" dirty="0">
                <a:solidFill>
                  <a:srgbClr val="231F20"/>
                </a:solidFill>
                <a:latin typeface="Calibri"/>
                <a:cs typeface="Calibri"/>
              </a:rPr>
              <a:t> </a:t>
            </a:r>
            <a:r>
              <a:rPr sz="1400" spc="-10" dirty="0">
                <a:solidFill>
                  <a:srgbClr val="231F20"/>
                </a:solidFill>
                <a:latin typeface="Calibri"/>
                <a:cs typeface="Calibri"/>
              </a:rPr>
              <a:t>Matrix</a:t>
            </a:r>
            <a:endParaRPr sz="14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151</TotalTime>
  <Words>3158</Words>
  <Application>Microsoft Office PowerPoint</Application>
  <PresentationFormat>On-screen Show (4:3)</PresentationFormat>
  <Paragraphs>224</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Cambria</vt:lpstr>
      <vt:lpstr>Georgia</vt:lpstr>
      <vt:lpstr>Office Theme</vt:lpstr>
      <vt:lpstr>How to Prepare A Strategic Plan Dialogue Guide</vt:lpstr>
      <vt:lpstr>How to Prepare A Strategic Plan</vt:lpstr>
      <vt:lpstr>How to Prepare A Strategic Plan</vt:lpstr>
      <vt:lpstr>How to Prepare A Strategic Plan</vt:lpstr>
      <vt:lpstr>How to Prepare A Strategic Plan</vt:lpstr>
      <vt:lpstr>PowerPoint Presentation</vt:lpstr>
      <vt:lpstr>How to Prepare A Strategic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Prepare A  Strategic Plan Dialogue Guide</dc:title>
  <dc:creator>Jan Serak</dc:creator>
  <cp:lastModifiedBy>Jan Serak</cp:lastModifiedBy>
  <cp:revision>13</cp:revision>
  <cp:lastPrinted>2017-12-19T17:29:20Z</cp:lastPrinted>
  <dcterms:created xsi:type="dcterms:W3CDTF">2017-08-27T16:37:24Z</dcterms:created>
  <dcterms:modified xsi:type="dcterms:W3CDTF">2017-12-19T18:45:08Z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2017-08-27T00:00:00Z</vt:filetime>
  </property>
  <property fmtid="{D5CDD505-2E9C-101B-9397-08002B2CF9AE}" pid="3" name="Creator">
    <vt:lpwstr>Adobe InDesign CC 2017 (Macintosh)</vt:lpwstr>
  </property>
  <property fmtid="{D5CDD505-2E9C-101B-9397-08002B2CF9AE}" pid="4" name="LastSaved">
    <vt:filetime>2017-08-27T00:00:00Z</vt:filetime>
  </property>
</Properties>
</file>