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0" r:id="rId6"/>
  </p:sldIdLst>
  <p:sldSz cx="9144000" cy="6858000" type="screen4x3"/>
  <p:notesSz cx="7077075" cy="9363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aximized">
    <p:restoredLeft sz="15620"/>
    <p:restoredTop sz="95320" autoAdjust="0"/>
  </p:normalViewPr>
  <p:slideViewPr>
    <p:cSldViewPr>
      <p:cViewPr varScale="1">
        <p:scale>
          <a:sx n="87" d="100"/>
          <a:sy n="87" d="100"/>
        </p:scale>
        <p:origin x="408" y="48"/>
      </p:cViewPr>
      <p:guideLst>
        <p:guide orient="horz" pos="2880"/>
        <p:guide pos="2160"/>
      </p:guideLst>
    </p:cSldViewPr>
  </p:slideViewPr>
  <p:notesTextViewPr>
    <p:cViewPr>
      <p:scale>
        <a:sx n="100" d="100"/>
        <a:sy n="100" d="100"/>
      </p:scale>
      <p:origin x="0" y="0"/>
    </p:cViewPr>
  </p:notesTextViewPr>
  <p:notesViewPr>
    <p:cSldViewPr>
      <p:cViewPr varScale="1">
        <p:scale>
          <a:sx n="65" d="100"/>
          <a:sy n="65" d="100"/>
        </p:scale>
        <p:origin x="2016" y="3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n-US"/>
          </a:p>
        </p:txBody>
      </p:sp>
      <p:sp>
        <p:nvSpPr>
          <p:cNvPr id="3" name="Date Placeholder 2"/>
          <p:cNvSpPr>
            <a:spLocks noGrp="1"/>
          </p:cNvSpPr>
          <p:nvPr>
            <p:ph type="dt" idx="1"/>
          </p:nvPr>
        </p:nvSpPr>
        <p:spPr>
          <a:xfrm>
            <a:off x="4009114" y="0"/>
            <a:ext cx="3066733" cy="468154"/>
          </a:xfrm>
          <a:prstGeom prst="rect">
            <a:avLst/>
          </a:prstGeom>
        </p:spPr>
        <p:txBody>
          <a:bodyPr vert="horz" lIns="93936" tIns="46968" rIns="93936" bIns="46968" rtlCol="0"/>
          <a:lstStyle>
            <a:lvl1pPr algn="r">
              <a:defRPr sz="1200"/>
            </a:lvl1pPr>
          </a:lstStyle>
          <a:p>
            <a:fld id="{62F58E25-945C-A54C-B1F5-8388ECF18C86}" type="datetimeFigureOut">
              <a:rPr lang="en-US" smtClean="0"/>
              <a:t>12/4/2017</a:t>
            </a:fld>
            <a:endParaRPr lang="en-US"/>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6" tIns="46968" rIns="93936" bIns="46968" rtlCol="0" anchor="ctr"/>
          <a:lstStyle/>
          <a:p>
            <a:endParaRPr lang="en-US"/>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36" tIns="46968" rIns="93936" bIns="4696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2754"/>
            <a:ext cx="3066733" cy="468154"/>
          </a:xfrm>
          <a:prstGeom prst="rect">
            <a:avLst/>
          </a:prstGeom>
        </p:spPr>
        <p:txBody>
          <a:bodyPr vert="horz" lIns="93936" tIns="46968" rIns="93936" bIns="46968" rtlCol="0" anchor="b"/>
          <a:lstStyle>
            <a:lvl1pPr algn="l">
              <a:defRPr sz="1200"/>
            </a:lvl1pPr>
          </a:lstStyle>
          <a:p>
            <a:endParaRPr lang="en-US"/>
          </a:p>
        </p:txBody>
      </p:sp>
      <p:sp>
        <p:nvSpPr>
          <p:cNvPr id="7" name="Slide Number Placeholder 6"/>
          <p:cNvSpPr>
            <a:spLocks noGrp="1"/>
          </p:cNvSpPr>
          <p:nvPr>
            <p:ph type="sldNum" sz="quarter" idx="5"/>
          </p:nvPr>
        </p:nvSpPr>
        <p:spPr>
          <a:xfrm>
            <a:off x="4009114" y="8892754"/>
            <a:ext cx="3066733" cy="468154"/>
          </a:xfrm>
          <a:prstGeom prst="rect">
            <a:avLst/>
          </a:prstGeom>
        </p:spPr>
        <p:txBody>
          <a:bodyPr vert="horz" lIns="93936" tIns="46968" rIns="93936" bIns="46968" rtlCol="0" anchor="b"/>
          <a:lstStyle>
            <a:lvl1pPr algn="r">
              <a:defRPr sz="1200"/>
            </a:lvl1pPr>
          </a:lstStyle>
          <a:p>
            <a:fld id="{E7D8B7CC-2E2F-B147-BBAE-5A53B669B317}" type="slidenum">
              <a:rPr lang="en-US" smtClean="0"/>
              <a:t>‹#›</a:t>
            </a:fld>
            <a:endParaRPr lang="en-US"/>
          </a:p>
        </p:txBody>
      </p:sp>
    </p:spTree>
    <p:extLst>
      <p:ext uri="{BB962C8B-B14F-4D97-AF65-F5344CB8AC3E}">
        <p14:creationId xmlns:p14="http://schemas.microsoft.com/office/powerpoint/2010/main" val="70272472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youtu.be/pzUcUvt0zE0"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6337" y="261937"/>
            <a:ext cx="4683125" cy="3511550"/>
          </a:xfrm>
        </p:spPr>
      </p:sp>
      <p:sp>
        <p:nvSpPr>
          <p:cNvPr id="3" name="Notes Placeholder 2"/>
          <p:cNvSpPr>
            <a:spLocks noGrp="1"/>
          </p:cNvSpPr>
          <p:nvPr>
            <p:ph type="body" idx="1"/>
          </p:nvPr>
        </p:nvSpPr>
        <p:spPr>
          <a:xfrm>
            <a:off x="687069" y="3995737"/>
            <a:ext cx="5661660" cy="5291138"/>
          </a:xfrm>
        </p:spPr>
        <p:txBody>
          <a:bodyPr/>
          <a:lstStyle/>
          <a:p>
            <a:r>
              <a:rPr lang="en-US" sz="1100" b="1" dirty="0"/>
              <a:t>Slide #1: Welcome and Introduction</a:t>
            </a:r>
          </a:p>
          <a:p>
            <a:endParaRPr lang="en-US" sz="1100" b="1" dirty="0"/>
          </a:p>
          <a:p>
            <a:r>
              <a:rPr lang="en-US" sz="1100" b="1" dirty="0"/>
              <a:t>Procedural Directions:</a:t>
            </a:r>
          </a:p>
          <a:p>
            <a:pPr marL="180939" indent="-180939">
              <a:buFont typeface="Arial" panose="020B0604020202020204" pitchFamily="34" charset="0"/>
              <a:buChar char="•"/>
            </a:pPr>
            <a:r>
              <a:rPr lang="en-US" sz="1100" dirty="0"/>
              <a:t>What you will need for this module: </a:t>
            </a:r>
          </a:p>
          <a:p>
            <a:pPr marL="663443" lvl="1" indent="-180939">
              <a:buFont typeface="Arial" panose="020B0604020202020204" pitchFamily="34" charset="0"/>
              <a:buChar char="•"/>
            </a:pPr>
            <a:r>
              <a:rPr lang="en-US" sz="1100" dirty="0"/>
              <a:t>Laptop computer (equipped with PowerPoint software)</a:t>
            </a:r>
          </a:p>
          <a:p>
            <a:pPr marL="663443" lvl="1" indent="-180939">
              <a:buFont typeface="Arial" panose="020B0604020202020204" pitchFamily="34" charset="0"/>
              <a:buChar char="•"/>
            </a:pPr>
            <a:r>
              <a:rPr lang="en-US" sz="1100" dirty="0"/>
              <a:t>Speakers that are able to project the video sound adequately</a:t>
            </a:r>
          </a:p>
          <a:p>
            <a:pPr marL="663443" lvl="1" indent="-180939">
              <a:buFont typeface="Arial" panose="020B0604020202020204" pitchFamily="34" charset="0"/>
              <a:buChar char="•"/>
            </a:pPr>
            <a:r>
              <a:rPr lang="en-US" sz="1100" dirty="0"/>
              <a:t>Projector </a:t>
            </a:r>
          </a:p>
          <a:p>
            <a:pPr marL="663443" lvl="1" indent="-180939">
              <a:buFont typeface="Arial" panose="020B0604020202020204" pitchFamily="34" charset="0"/>
              <a:buChar char="•"/>
            </a:pPr>
            <a:r>
              <a:rPr lang="en-US" sz="1100" dirty="0"/>
              <a:t>Memory stick with the </a:t>
            </a:r>
            <a:r>
              <a:rPr lang="en-US" sz="1100" i="1" dirty="0"/>
              <a:t>Why Strategic Planning is Important Dialogue Guide </a:t>
            </a:r>
            <a:r>
              <a:rPr lang="en-US" sz="1100" dirty="0"/>
              <a:t>(PowerPoint) presentation &amp; video (in case you can’t get on the internet)</a:t>
            </a:r>
          </a:p>
          <a:p>
            <a:pPr marL="663443" lvl="1" indent="-180939">
              <a:buFont typeface="Arial" panose="020B0604020202020204" pitchFamily="34" charset="0"/>
              <a:buChar char="•"/>
            </a:pPr>
            <a:r>
              <a:rPr lang="en-US" sz="1100" dirty="0"/>
              <a:t>White board or flip chart/easel, markers, paper, pens</a:t>
            </a:r>
          </a:p>
          <a:p>
            <a:pPr marL="663443" lvl="1" indent="-180939">
              <a:buFont typeface="Arial" panose="020B0604020202020204" pitchFamily="34" charset="0"/>
              <a:buChar char="•"/>
            </a:pPr>
            <a:r>
              <a:rPr lang="en-US" sz="1100" dirty="0"/>
              <a:t>Printed version of the </a:t>
            </a:r>
            <a:r>
              <a:rPr lang="en-US" sz="1100" i="1" dirty="0"/>
              <a:t>Why Strategic Planning is Important Dialogue Guide </a:t>
            </a:r>
            <a:r>
              <a:rPr lang="en-US" sz="1100" dirty="0"/>
              <a:t>speaker notes for your own use</a:t>
            </a:r>
          </a:p>
          <a:p>
            <a:pPr marL="663443" lvl="1" indent="-180939">
              <a:buFont typeface="Arial" panose="020B0604020202020204" pitchFamily="34" charset="0"/>
              <a:buChar char="•"/>
            </a:pPr>
            <a:r>
              <a:rPr lang="en-US" sz="1100" dirty="0"/>
              <a:t>Handout copies of select handouts for participants (</a:t>
            </a:r>
            <a:r>
              <a:rPr lang="en-US" sz="1100" i="1" dirty="0"/>
              <a:t>Why Strategic Planning is Important Dialogue Guide </a:t>
            </a:r>
            <a:r>
              <a:rPr lang="en-US" sz="1100" dirty="0"/>
              <a:t>2/page; </a:t>
            </a:r>
            <a:r>
              <a:rPr lang="en-US" sz="1100" dirty="0">
                <a:solidFill>
                  <a:prstClr val="black"/>
                </a:solidFill>
              </a:rPr>
              <a:t>the </a:t>
            </a:r>
            <a:r>
              <a:rPr lang="en-US" sz="1100" i="1" dirty="0">
                <a:solidFill>
                  <a:prstClr val="black"/>
                </a:solidFill>
              </a:rPr>
              <a:t>Mission-Focused Board Agenda</a:t>
            </a:r>
            <a:r>
              <a:rPr lang="en-US" sz="1100" dirty="0">
                <a:solidFill>
                  <a:prstClr val="black"/>
                </a:solidFill>
              </a:rPr>
              <a:t>, </a:t>
            </a:r>
            <a:r>
              <a:rPr lang="en-US" sz="1100" dirty="0"/>
              <a:t>FAQ; Resource List, Evaluation forms)</a:t>
            </a:r>
          </a:p>
          <a:p>
            <a:pPr marL="663443" lvl="1" indent="-180939">
              <a:buFont typeface="Arial" panose="020B0604020202020204" pitchFamily="34" charset="0"/>
              <a:buChar char="•"/>
            </a:pPr>
            <a:r>
              <a:rPr lang="en-US" sz="1100" dirty="0"/>
              <a:t>Handout copy of your organization’s Strategic Plan if you have one.</a:t>
            </a:r>
          </a:p>
          <a:p>
            <a:pPr marL="663443" lvl="1" indent="-180939">
              <a:buFont typeface="Arial" panose="020B0604020202020204" pitchFamily="34" charset="0"/>
              <a:buChar char="•"/>
            </a:pPr>
            <a:endParaRPr lang="en-US" sz="1100" dirty="0"/>
          </a:p>
          <a:p>
            <a:pPr marL="180939" indent="-180939">
              <a:buFont typeface="Arial" panose="020B0604020202020204" pitchFamily="34" charset="0"/>
              <a:buChar char="•"/>
            </a:pPr>
            <a:r>
              <a:rPr lang="en-US" sz="1100" dirty="0"/>
              <a:t>Plan 30-45+ minutes on your Board agenda (video 10:48 minutes, Dialogue Guide 10 - 15 minutes), FAQ &amp; Resource List (5 minutes), complete Evaluation form (5 minutes)</a:t>
            </a:r>
          </a:p>
          <a:p>
            <a:pPr marL="663443" lvl="1" indent="-180939">
              <a:buFont typeface="Arial" panose="020B0604020202020204" pitchFamily="34" charset="0"/>
              <a:buChar char="•"/>
            </a:pPr>
            <a:endParaRPr lang="en-US" sz="1100" dirty="0"/>
          </a:p>
          <a:p>
            <a:r>
              <a:rPr lang="en-US" sz="1100" b="1" dirty="0"/>
              <a:t>Presenter Notes:</a:t>
            </a:r>
          </a:p>
          <a:p>
            <a:pPr marL="180939" indent="-180939">
              <a:buFont typeface="Arial" panose="020B0604020202020204" pitchFamily="34" charset="0"/>
              <a:buChar char="•"/>
            </a:pPr>
            <a:r>
              <a:rPr lang="en-US" sz="1100" dirty="0"/>
              <a:t>Hello and welcome to this professional development module on </a:t>
            </a:r>
            <a:r>
              <a:rPr lang="en-US" sz="1100" b="1" dirty="0"/>
              <a:t>Why Strategic Planning Is Important</a:t>
            </a:r>
            <a:r>
              <a:rPr lang="en-US" sz="1100" dirty="0"/>
              <a:t>.</a:t>
            </a:r>
          </a:p>
          <a:p>
            <a:pPr marL="180939" indent="-180939">
              <a:buFont typeface="Arial" panose="020B0604020202020204" pitchFamily="34" charset="0"/>
              <a:buChar char="•"/>
            </a:pPr>
            <a:r>
              <a:rPr lang="en-US" sz="1100" dirty="0"/>
              <a:t>This is the first of three modules on Strategic Planning for Parent Centers. The following two modules on this topic are How to Develop a Strategic Plan, and Implementing the Strategic Plan. The purpose of this module is to introduce and define strategic planning and outline its benefits. </a:t>
            </a:r>
          </a:p>
          <a:p>
            <a:pPr marL="180939" indent="-180939">
              <a:buFont typeface="Arial" panose="020B0604020202020204" pitchFamily="34" charset="0"/>
              <a:buChar char="•"/>
            </a:pPr>
            <a:r>
              <a:rPr lang="en-US" sz="1100" dirty="0"/>
              <a:t>We will first watch a short video that outlines this content.</a:t>
            </a:r>
          </a:p>
          <a:p>
            <a:pPr marL="180939" indent="-180939">
              <a:buFont typeface="Arial" panose="020B0604020202020204" pitchFamily="34" charset="0"/>
              <a:buChar char="•"/>
            </a:pPr>
            <a:r>
              <a:rPr lang="en-US" sz="1100" dirty="0"/>
              <a:t>Show the video: </a:t>
            </a:r>
            <a:r>
              <a:rPr lang="en-US" sz="1100" b="1" u="sng" dirty="0">
                <a:highlight>
                  <a:srgbClr val="FFFF00"/>
                </a:highlight>
                <a:hlinkClick r:id="rId3"/>
              </a:rPr>
              <a:t>https://youtu.be/pzUcUvt0zE0</a:t>
            </a:r>
            <a:endParaRPr lang="en-US" sz="1100" b="1" u="sng" dirty="0">
              <a:highlight>
                <a:srgbClr val="FFFF00"/>
              </a:highlight>
            </a:endParaRPr>
          </a:p>
          <a:p>
            <a:pPr marL="180939" indent="-180939">
              <a:buFont typeface="Arial" panose="020B0604020202020204" pitchFamily="34" charset="0"/>
              <a:buChar char="•"/>
            </a:pPr>
            <a:r>
              <a:rPr lang="en-US" sz="1100" dirty="0"/>
              <a:t>Show Slide #1. Let’s take a short time to discuss how the information from the video can be applied to our own organization.</a:t>
            </a:r>
          </a:p>
        </p:txBody>
      </p:sp>
      <p:sp>
        <p:nvSpPr>
          <p:cNvPr id="4" name="Slide Number Placeholder 3"/>
          <p:cNvSpPr>
            <a:spLocks noGrp="1"/>
          </p:cNvSpPr>
          <p:nvPr>
            <p:ph type="sldNum" sz="quarter" idx="10"/>
          </p:nvPr>
        </p:nvSpPr>
        <p:spPr/>
        <p:txBody>
          <a:bodyPr/>
          <a:lstStyle/>
          <a:p>
            <a:fld id="{E7D8B7CC-2E2F-B147-BBAE-5A53B669B317}" type="slidenum">
              <a:rPr lang="en-US" smtClean="0"/>
              <a:t>1</a:t>
            </a:fld>
            <a:endParaRPr lang="en-US"/>
          </a:p>
        </p:txBody>
      </p:sp>
    </p:spTree>
    <p:extLst>
      <p:ext uri="{BB962C8B-B14F-4D97-AF65-F5344CB8AC3E}">
        <p14:creationId xmlns:p14="http://schemas.microsoft.com/office/powerpoint/2010/main" val="4757543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1" dirty="0"/>
              <a:t>Slide 2: Context: The Board’s Three Primary Responsibilities </a:t>
            </a:r>
          </a:p>
          <a:p>
            <a:endParaRPr lang="en-US" sz="1100" b="1" dirty="0"/>
          </a:p>
          <a:p>
            <a:r>
              <a:rPr lang="en-US" sz="1100" b="1" dirty="0"/>
              <a:t>Procedural Directions:</a:t>
            </a:r>
          </a:p>
          <a:p>
            <a:pPr marL="176131" indent="-176131">
              <a:buFont typeface="Arial" panose="020B0604020202020204" pitchFamily="34" charset="0"/>
              <a:buChar char="•"/>
            </a:pPr>
            <a:r>
              <a:rPr lang="en-US" sz="1100" dirty="0"/>
              <a:t>Show slide # 2</a:t>
            </a:r>
          </a:p>
          <a:p>
            <a:pPr marL="176131" indent="-176131">
              <a:buFont typeface="Arial" panose="020B0604020202020204" pitchFamily="34" charset="0"/>
              <a:buChar char="•"/>
            </a:pPr>
            <a:r>
              <a:rPr lang="en-US" sz="1100" dirty="0"/>
              <a:t>Read the presenter notes.</a:t>
            </a:r>
          </a:p>
          <a:p>
            <a:endParaRPr lang="en-US" sz="1100" b="1" dirty="0"/>
          </a:p>
          <a:p>
            <a:r>
              <a:rPr lang="en-US" sz="1100" b="1" dirty="0"/>
              <a:t>Presenter Notes: </a:t>
            </a:r>
          </a:p>
          <a:p>
            <a:pPr marL="645812" lvl="1" indent="-176131">
              <a:buFont typeface="Arial" panose="020B0604020202020204" pitchFamily="34" charset="0"/>
              <a:buChar char="•"/>
            </a:pPr>
            <a:r>
              <a:rPr lang="en-US" sz="1100" dirty="0"/>
              <a:t>Throughout this Board Tool Kit series, we have talked about the three primary responsibilities of Boards: setting direction, ensuring resources, and proving oversight. </a:t>
            </a:r>
          </a:p>
          <a:p>
            <a:pPr marL="645812" lvl="1" indent="-176131">
              <a:buFont typeface="Arial" panose="020B0604020202020204" pitchFamily="34" charset="0"/>
              <a:buChar char="•"/>
            </a:pPr>
            <a:endParaRPr lang="en-US" sz="1100" dirty="0"/>
          </a:p>
          <a:p>
            <a:pPr marL="645812" lvl="1" indent="-176131">
              <a:buFont typeface="Arial" panose="020B0604020202020204" pitchFamily="34" charset="0"/>
              <a:buChar char="•"/>
            </a:pPr>
            <a:r>
              <a:rPr lang="en-US" sz="1100" dirty="0"/>
              <a:t>Strategic planning corresponds with the first responsibility, setting direction. It is a fundamental responsibility for Parent Center Boards. </a:t>
            </a:r>
          </a:p>
          <a:p>
            <a:pPr marL="1115494" lvl="2" indent="-176131">
              <a:buFont typeface="Arial" panose="020B0604020202020204" pitchFamily="34" charset="0"/>
              <a:buChar char="•"/>
            </a:pPr>
            <a:r>
              <a:rPr lang="en-US" sz="1100" dirty="0"/>
              <a:t>It is an opportunity to reassess or reconfirm the mission of the organization, which may have “drifted” due to changes in funding or need.</a:t>
            </a:r>
          </a:p>
          <a:p>
            <a:pPr marL="1115494" lvl="2" indent="-176131">
              <a:buFont typeface="Arial" panose="020B0604020202020204" pitchFamily="34" charset="0"/>
              <a:buChar char="•"/>
            </a:pPr>
            <a:r>
              <a:rPr lang="en-US" sz="1100" dirty="0"/>
              <a:t>It’s a framework for making decisions about programs, services, and resources.</a:t>
            </a:r>
          </a:p>
          <a:p>
            <a:pPr marL="1115494" lvl="2" indent="-176131">
              <a:buFont typeface="Arial" panose="020B0604020202020204" pitchFamily="34" charset="0"/>
              <a:buChar char="•"/>
            </a:pPr>
            <a:r>
              <a:rPr lang="en-US" sz="1100" dirty="0"/>
              <a:t>It allows us to think about how our world is changing, and how we can operate most effectively in that changing world. </a:t>
            </a:r>
          </a:p>
          <a:p>
            <a:pPr marL="1115494" lvl="2" indent="-176131">
              <a:buFont typeface="Arial" panose="020B0604020202020204" pitchFamily="34" charset="0"/>
              <a:buChar char="•"/>
            </a:pPr>
            <a:r>
              <a:rPr lang="en-US" sz="1100" dirty="0"/>
              <a:t>It enables the Board to take a big picture view of the organization and set a roadmap for the future.</a:t>
            </a:r>
          </a:p>
          <a:p>
            <a:pPr marL="1115494" lvl="2" indent="-176131">
              <a:buFont typeface="Arial" panose="020B0604020202020204" pitchFamily="34" charset="0"/>
              <a:buChar char="•"/>
            </a:pPr>
            <a:r>
              <a:rPr lang="en-US" sz="1100" dirty="0"/>
              <a:t>For Parent Center Boards, this process usually includes participation of management and staff as well as the Board.</a:t>
            </a:r>
            <a:endParaRPr lang="en-US" dirty="0"/>
          </a:p>
        </p:txBody>
      </p:sp>
      <p:sp>
        <p:nvSpPr>
          <p:cNvPr id="4" name="Slide Number Placeholder 3"/>
          <p:cNvSpPr>
            <a:spLocks noGrp="1"/>
          </p:cNvSpPr>
          <p:nvPr>
            <p:ph type="sldNum" sz="quarter" idx="10"/>
          </p:nvPr>
        </p:nvSpPr>
        <p:spPr/>
        <p:txBody>
          <a:bodyPr/>
          <a:lstStyle/>
          <a:p>
            <a:fld id="{E7D8B7CC-2E2F-B147-BBAE-5A53B669B317}" type="slidenum">
              <a:rPr lang="en-US" smtClean="0"/>
              <a:t>2</a:t>
            </a:fld>
            <a:endParaRPr lang="en-US"/>
          </a:p>
        </p:txBody>
      </p:sp>
    </p:spTree>
    <p:extLst>
      <p:ext uri="{BB962C8B-B14F-4D97-AF65-F5344CB8AC3E}">
        <p14:creationId xmlns:p14="http://schemas.microsoft.com/office/powerpoint/2010/main" val="15335134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33537" y="261937"/>
            <a:ext cx="4039564" cy="3028989"/>
          </a:xfrm>
        </p:spPr>
      </p:sp>
      <p:sp>
        <p:nvSpPr>
          <p:cNvPr id="3" name="Notes Placeholder 2"/>
          <p:cNvSpPr>
            <a:spLocks noGrp="1"/>
          </p:cNvSpPr>
          <p:nvPr>
            <p:ph type="body" idx="1"/>
          </p:nvPr>
        </p:nvSpPr>
        <p:spPr>
          <a:xfrm>
            <a:off x="708189" y="3462337"/>
            <a:ext cx="5661660" cy="5715000"/>
          </a:xfrm>
        </p:spPr>
        <p:txBody>
          <a:bodyPr/>
          <a:lstStyle/>
          <a:p>
            <a:r>
              <a:rPr lang="en-US" sz="1100" b="1" dirty="0"/>
              <a:t>Slide 3: What is a strategic plan? </a:t>
            </a:r>
          </a:p>
          <a:p>
            <a:endParaRPr lang="en-US" sz="1100" b="1" dirty="0"/>
          </a:p>
          <a:p>
            <a:r>
              <a:rPr lang="en-US" sz="1100" b="1" dirty="0"/>
              <a:t>Procedural Directions:</a:t>
            </a:r>
          </a:p>
          <a:p>
            <a:endParaRPr lang="en-US" sz="1100" dirty="0"/>
          </a:p>
          <a:p>
            <a:pPr marL="176131" indent="-176131">
              <a:buFont typeface="Arial" panose="020B0604020202020204" pitchFamily="34" charset="0"/>
              <a:buChar char="•"/>
            </a:pPr>
            <a:r>
              <a:rPr lang="en-US" sz="1100" dirty="0"/>
              <a:t>Show slide #3</a:t>
            </a:r>
          </a:p>
          <a:p>
            <a:pPr marL="176131" indent="-176131">
              <a:buFont typeface="Arial" panose="020B0604020202020204" pitchFamily="34" charset="0"/>
              <a:buChar char="•"/>
            </a:pPr>
            <a:r>
              <a:rPr lang="en-US" sz="1100" dirty="0"/>
              <a:t>Read the presenter notes</a:t>
            </a:r>
          </a:p>
          <a:p>
            <a:pPr marL="176131" indent="-176131">
              <a:buFont typeface="Arial" panose="020B0604020202020204" pitchFamily="34" charset="0"/>
              <a:buChar char="•"/>
            </a:pPr>
            <a:r>
              <a:rPr lang="en-US" sz="1100" dirty="0"/>
              <a:t>Handout copy of your organization’s Strategic Plan if you have one.</a:t>
            </a:r>
          </a:p>
          <a:p>
            <a:pPr marL="176131" indent="-176131">
              <a:buFont typeface="Arial" panose="020B0604020202020204" pitchFamily="34" charset="0"/>
              <a:buChar char="•"/>
            </a:pPr>
            <a:endParaRPr lang="en-US" sz="1100" b="1" dirty="0"/>
          </a:p>
          <a:p>
            <a:r>
              <a:rPr lang="en-US" sz="1100" b="1" dirty="0"/>
              <a:t>Presenter Notes: </a:t>
            </a:r>
          </a:p>
          <a:p>
            <a:pPr marL="645812" lvl="1" indent="-176131">
              <a:buFont typeface="Arial" panose="020B0604020202020204" pitchFamily="34" charset="0"/>
              <a:buChar char="•"/>
            </a:pPr>
            <a:r>
              <a:rPr lang="en-US" sz="1100" b="1" dirty="0"/>
              <a:t>A strategic plan is like a map. </a:t>
            </a:r>
            <a:r>
              <a:rPr lang="en-US" sz="1100" dirty="0"/>
              <a:t>It tells you where you are going (goals), how you will get there (activities), when you know you have accomplished goal (metrics), and who will lead the efforts (responsible parties).</a:t>
            </a:r>
          </a:p>
          <a:p>
            <a:pPr marL="645812" lvl="1" indent="-176131">
              <a:buFont typeface="Arial" panose="020B0604020202020204" pitchFamily="34" charset="0"/>
              <a:buChar char="•"/>
            </a:pPr>
            <a:endParaRPr lang="en-US" sz="1100" dirty="0"/>
          </a:p>
          <a:p>
            <a:pPr marL="645812" lvl="1" indent="-176131">
              <a:buFont typeface="Arial" panose="020B0604020202020204" pitchFamily="34" charset="0"/>
              <a:buChar char="•"/>
            </a:pPr>
            <a:r>
              <a:rPr lang="en-US" sz="1100" dirty="0"/>
              <a:t>Lots of people think that developing a plan is daunting, and may worry that it might take too long, use too many resources, or bog down the Board. This does not need to be the case. The other modules in this Tool Kit, “</a:t>
            </a:r>
            <a:r>
              <a:rPr lang="en-US" sz="1100" i="1" dirty="0"/>
              <a:t>How to Prepare a Strategic Plan</a:t>
            </a:r>
            <a:r>
              <a:rPr lang="en-US" sz="1100" dirty="0"/>
              <a:t>” and “</a:t>
            </a:r>
            <a:r>
              <a:rPr lang="en-US" sz="1100" i="1" dirty="0"/>
              <a:t>Implementing a Strategic Plan</a:t>
            </a:r>
            <a:r>
              <a:rPr lang="en-US" sz="1100" dirty="0"/>
              <a:t>”, will help you approach strategic planning in a in a straightforward way that fits your organization’s needs and circumstances.</a:t>
            </a:r>
          </a:p>
          <a:p>
            <a:pPr marL="645812" lvl="1" indent="-176131">
              <a:buFont typeface="Arial" panose="020B0604020202020204" pitchFamily="34" charset="0"/>
              <a:buChar char="•"/>
            </a:pPr>
            <a:endParaRPr lang="en-US" sz="1100" dirty="0"/>
          </a:p>
          <a:p>
            <a:pPr marL="645812" lvl="1" indent="-176131">
              <a:buFont typeface="Arial" panose="020B0604020202020204" pitchFamily="34" charset="0"/>
              <a:buChar char="•"/>
            </a:pPr>
            <a:r>
              <a:rPr lang="en-US" sz="1100" dirty="0"/>
              <a:t>Your annual OSEP Parent Center’s grant deliverables are not your Strategic Plan, although the grant goals should be considered to see how they may fit into your planning. A Strategic Plan usually has a 3 – 5 year horizon. A Strategic Plan will help you develop your organization’s annual goals and objectives. And it has the benefit of tying those shorter term objectives to a longer term vision of the work you plan and the resources, processes, and structure needed to get there. </a:t>
            </a:r>
          </a:p>
          <a:p>
            <a:pPr marL="645812" lvl="1" indent="-176131">
              <a:buFont typeface="Arial" panose="020B0604020202020204" pitchFamily="34" charset="0"/>
              <a:buChar char="•"/>
            </a:pPr>
            <a:endParaRPr lang="en-US" sz="1100" dirty="0"/>
          </a:p>
          <a:p>
            <a:pPr marL="645812" lvl="1" indent="-176131">
              <a:buFont typeface="Arial" panose="020B0604020202020204" pitchFamily="34" charset="0"/>
              <a:buChar char="•"/>
            </a:pPr>
            <a:r>
              <a:rPr lang="en-US" sz="1100" b="1" dirty="0"/>
              <a:t>Engage participants in the following discussion</a:t>
            </a:r>
            <a:r>
              <a:rPr lang="en-US" sz="1100" dirty="0"/>
              <a:t>:</a:t>
            </a:r>
          </a:p>
          <a:p>
            <a:pPr marL="1115494" lvl="2" indent="-176131">
              <a:buFont typeface="Arial" panose="020B0604020202020204" pitchFamily="34" charset="0"/>
              <a:buChar char="•"/>
            </a:pPr>
            <a:r>
              <a:rPr lang="en-US" sz="1100" dirty="0"/>
              <a:t>When did your organization last develop a strategic plan?</a:t>
            </a:r>
          </a:p>
          <a:p>
            <a:pPr marL="1115494" lvl="2" indent="-176131">
              <a:buFont typeface="Arial" panose="020B0604020202020204" pitchFamily="34" charset="0"/>
              <a:buChar char="•"/>
            </a:pPr>
            <a:r>
              <a:rPr lang="en-US" sz="1100" dirty="0"/>
              <a:t>What was most helpful/beneficial about the process? </a:t>
            </a:r>
          </a:p>
          <a:p>
            <a:pPr marL="1115494" lvl="2" indent="-176131">
              <a:buFont typeface="Arial" panose="020B0604020202020204" pitchFamily="34" charset="0"/>
              <a:buChar char="•"/>
            </a:pPr>
            <a:r>
              <a:rPr lang="en-US" sz="1100" dirty="0"/>
              <a:t>What were the challenges? </a:t>
            </a:r>
          </a:p>
          <a:p>
            <a:pPr marL="645812" lvl="1" indent="-176131">
              <a:buFont typeface="Arial" panose="020B0604020202020204" pitchFamily="34" charset="0"/>
              <a:buChar char="•"/>
            </a:pPr>
            <a:endParaRPr lang="en-US" sz="1100" dirty="0"/>
          </a:p>
          <a:p>
            <a:pPr lvl="1"/>
            <a:r>
              <a:rPr lang="en-US" sz="1100" b="1" dirty="0"/>
              <a:t>Optional Activity:</a:t>
            </a:r>
          </a:p>
          <a:p>
            <a:pPr marL="645812" lvl="1" indent="-176131">
              <a:buFont typeface="Arial" panose="020B0604020202020204" pitchFamily="34" charset="0"/>
              <a:buChar char="•"/>
            </a:pPr>
            <a:r>
              <a:rPr lang="en-US" sz="1100" dirty="0"/>
              <a:t>Use your organization’s Strategic Plan for the discussion above. </a:t>
            </a:r>
          </a:p>
        </p:txBody>
      </p:sp>
      <p:sp>
        <p:nvSpPr>
          <p:cNvPr id="4" name="Slide Number Placeholder 3"/>
          <p:cNvSpPr>
            <a:spLocks noGrp="1"/>
          </p:cNvSpPr>
          <p:nvPr>
            <p:ph type="sldNum" sz="quarter" idx="10"/>
          </p:nvPr>
        </p:nvSpPr>
        <p:spPr/>
        <p:txBody>
          <a:bodyPr/>
          <a:lstStyle/>
          <a:p>
            <a:fld id="{E7D8B7CC-2E2F-B147-BBAE-5A53B669B317}" type="slidenum">
              <a:rPr lang="en-US" smtClean="0"/>
              <a:t>3</a:t>
            </a:fld>
            <a:endParaRPr lang="en-US"/>
          </a:p>
        </p:txBody>
      </p:sp>
    </p:spTree>
    <p:extLst>
      <p:ext uri="{BB962C8B-B14F-4D97-AF65-F5344CB8AC3E}">
        <p14:creationId xmlns:p14="http://schemas.microsoft.com/office/powerpoint/2010/main" val="1916324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01293" y="261937"/>
            <a:ext cx="4141187" cy="3105189"/>
          </a:xfrm>
        </p:spPr>
      </p:sp>
      <p:sp>
        <p:nvSpPr>
          <p:cNvPr id="3" name="Notes Placeholder 2"/>
          <p:cNvSpPr>
            <a:spLocks noGrp="1"/>
          </p:cNvSpPr>
          <p:nvPr>
            <p:ph type="body" idx="1"/>
          </p:nvPr>
        </p:nvSpPr>
        <p:spPr>
          <a:xfrm>
            <a:off x="641056" y="3462337"/>
            <a:ext cx="5661660" cy="5791200"/>
          </a:xfrm>
        </p:spPr>
        <p:txBody>
          <a:bodyPr/>
          <a:lstStyle/>
          <a:p>
            <a:r>
              <a:rPr lang="en-US" b="1" dirty="0"/>
              <a:t>Slide 4: Benefits of Planning</a:t>
            </a:r>
          </a:p>
          <a:p>
            <a:endParaRPr lang="en-US" b="1" dirty="0"/>
          </a:p>
          <a:p>
            <a:r>
              <a:rPr lang="en-US" b="1" dirty="0"/>
              <a:t>Procedural Directions:</a:t>
            </a:r>
          </a:p>
          <a:p>
            <a:pPr marL="176131" indent="-176131">
              <a:buFont typeface="Arial" panose="020B0604020202020204" pitchFamily="34" charset="0"/>
              <a:buChar char="•"/>
            </a:pPr>
            <a:r>
              <a:rPr lang="en-US" dirty="0"/>
              <a:t>Show slide #4</a:t>
            </a:r>
          </a:p>
          <a:p>
            <a:pPr marL="176131" indent="-176131">
              <a:buFont typeface="Arial" panose="020B0604020202020204" pitchFamily="34" charset="0"/>
              <a:buChar char="•"/>
            </a:pPr>
            <a:r>
              <a:rPr lang="en-US" dirty="0"/>
              <a:t>Read the presenter notes.</a:t>
            </a:r>
          </a:p>
          <a:p>
            <a:endParaRPr lang="en-US" b="1" dirty="0"/>
          </a:p>
          <a:p>
            <a:r>
              <a:rPr lang="en-US" b="1" dirty="0"/>
              <a:t>Presenter Notes: </a:t>
            </a:r>
          </a:p>
          <a:p>
            <a:pPr marL="176131" indent="-176131">
              <a:buFont typeface="Arial" panose="020B0604020202020204" pitchFamily="34" charset="0"/>
              <a:buChar char="•"/>
            </a:pPr>
            <a:r>
              <a:rPr lang="en-US" dirty="0"/>
              <a:t>Whether you want to grow, or to stay the size you are and provide services that are as effective as possible, a Strategic Plan will help.</a:t>
            </a:r>
          </a:p>
          <a:p>
            <a:pPr marL="176131" indent="-176131">
              <a:buFont typeface="Arial" panose="020B0604020202020204" pitchFamily="34" charset="0"/>
              <a:buChar char="•"/>
            </a:pPr>
            <a:endParaRPr lang="en-US" dirty="0"/>
          </a:p>
          <a:p>
            <a:pPr marL="176131" indent="-176131">
              <a:buFont typeface="Arial" panose="020B0604020202020204" pitchFamily="34" charset="0"/>
              <a:buChar char="•"/>
            </a:pPr>
            <a:r>
              <a:rPr lang="en-US" dirty="0">
                <a:solidFill>
                  <a:prstClr val="black"/>
                </a:solidFill>
              </a:rPr>
              <a:t>A Strategic Plan</a:t>
            </a:r>
            <a:r>
              <a:rPr lang="en-US" dirty="0"/>
              <a:t> enables the Board to look at the big picture rather than getting bogged down in the day-to-day, anticipating proactively what will be needed down the road. It helps the Board consider policy and funding changes, changing community needs and resources, understand the potential for collaborations, and anticipate the need for infrastructure like space or equipment, or build staff capacity and new skills.</a:t>
            </a:r>
          </a:p>
          <a:p>
            <a:pPr marL="176131" indent="-176131">
              <a:buFont typeface="Arial" panose="020B0604020202020204" pitchFamily="34" charset="0"/>
              <a:buChar char="•"/>
            </a:pPr>
            <a:endParaRPr lang="en-US" dirty="0"/>
          </a:p>
          <a:p>
            <a:pPr marL="176131" indent="-176131">
              <a:buFont typeface="Arial" panose="020B0604020202020204" pitchFamily="34" charset="0"/>
              <a:buChar char="•"/>
            </a:pPr>
            <a:r>
              <a:rPr lang="en-US" dirty="0"/>
              <a:t>A Strategic Plan helps you stay on course. It helps you keep your focus, and guides when you can – and should – say “no” to opportunities or activities that do not further your mission. </a:t>
            </a:r>
          </a:p>
          <a:p>
            <a:pPr marL="176131" indent="-176131">
              <a:buFont typeface="Arial" panose="020B0604020202020204" pitchFamily="34" charset="0"/>
              <a:buChar char="•"/>
            </a:pPr>
            <a:endParaRPr lang="en-US" dirty="0"/>
          </a:p>
          <a:p>
            <a:pPr marL="176131" indent="-176131">
              <a:buFont typeface="Arial" panose="020B0604020202020204" pitchFamily="34" charset="0"/>
              <a:buChar char="•"/>
            </a:pPr>
            <a:r>
              <a:rPr lang="en-US" dirty="0"/>
              <a:t>A Strategic Plan is often requested by foundations and other funders. </a:t>
            </a:r>
          </a:p>
          <a:p>
            <a:pPr marL="176131" indent="-176131">
              <a:buFont typeface="Arial" panose="020B0604020202020204" pitchFamily="34" charset="0"/>
              <a:buChar char="•"/>
            </a:pPr>
            <a:endParaRPr lang="en-US" dirty="0"/>
          </a:p>
          <a:p>
            <a:pPr marL="176131" indent="-176131">
              <a:buFont typeface="Arial" panose="020B0604020202020204" pitchFamily="34" charset="0"/>
              <a:buChar char="•"/>
            </a:pPr>
            <a:r>
              <a:rPr lang="en-US" dirty="0"/>
              <a:t>If the need you first served changes from when your organization was founded, then the Strategic Planning process enables you to reexamine your mission.</a:t>
            </a:r>
          </a:p>
          <a:p>
            <a:pPr marL="176131" indent="-176131">
              <a:buFont typeface="Arial" panose="020B0604020202020204" pitchFamily="34" charset="0"/>
              <a:buChar char="•"/>
            </a:pPr>
            <a:endParaRPr lang="en-US" dirty="0"/>
          </a:p>
          <a:p>
            <a:pPr marL="176131" indent="-176131">
              <a:buFont typeface="Arial" panose="020B0604020202020204" pitchFamily="34" charset="0"/>
              <a:buChar char="•"/>
            </a:pPr>
            <a:r>
              <a:rPr lang="en-US" dirty="0"/>
              <a:t>A Strategic Plan helps you develop your annual operating plan and provides the basis of the evaluation of the Executive Director. It can be used for setting the organization’s goals and for reporting to the Board. See the sample Board agenda distributed to all. </a:t>
            </a:r>
          </a:p>
        </p:txBody>
      </p:sp>
      <p:sp>
        <p:nvSpPr>
          <p:cNvPr id="4" name="Slide Number Placeholder 3"/>
          <p:cNvSpPr>
            <a:spLocks noGrp="1"/>
          </p:cNvSpPr>
          <p:nvPr>
            <p:ph type="sldNum" sz="quarter" idx="10"/>
          </p:nvPr>
        </p:nvSpPr>
        <p:spPr/>
        <p:txBody>
          <a:bodyPr/>
          <a:lstStyle/>
          <a:p>
            <a:fld id="{E7D8B7CC-2E2F-B147-BBAE-5A53B669B317}" type="slidenum">
              <a:rPr lang="en-US" smtClean="0"/>
              <a:t>4</a:t>
            </a:fld>
            <a:endParaRPr lang="en-US"/>
          </a:p>
        </p:txBody>
      </p:sp>
    </p:spTree>
    <p:extLst>
      <p:ext uri="{BB962C8B-B14F-4D97-AF65-F5344CB8AC3E}">
        <p14:creationId xmlns:p14="http://schemas.microsoft.com/office/powerpoint/2010/main" val="42668686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#5: Wrap Up &amp; Module Credits</a:t>
            </a:r>
          </a:p>
          <a:p>
            <a:endParaRPr lang="en-US" dirty="0"/>
          </a:p>
          <a:p>
            <a:r>
              <a:rPr lang="en-US" b="1" dirty="0"/>
              <a:t>Procedural Directions:</a:t>
            </a:r>
          </a:p>
          <a:p>
            <a:pPr marL="180939" indent="-180939">
              <a:buFont typeface="Arial" panose="020B0604020202020204" pitchFamily="34" charset="0"/>
              <a:buChar char="•"/>
            </a:pPr>
            <a:r>
              <a:rPr lang="en-US" dirty="0"/>
              <a:t>Handout the FAQ, Resource List, and Evaluation for this part.</a:t>
            </a:r>
          </a:p>
          <a:p>
            <a:pPr marL="180939" indent="-180939">
              <a:buFont typeface="Arial" panose="020B0604020202020204" pitchFamily="34" charset="0"/>
              <a:buChar char="•"/>
            </a:pPr>
            <a:r>
              <a:rPr lang="en-US" dirty="0"/>
              <a:t>If time permits, you can review the FAQ. You can also select 1-2 resources from the Resource List that speak to you and provide copies of them for additional discussion.  </a:t>
            </a:r>
          </a:p>
          <a:p>
            <a:pPr marL="180939" indent="-180939">
              <a:buFont typeface="Arial" panose="020B0604020202020204" pitchFamily="34" charset="0"/>
              <a:buChar char="•"/>
            </a:pPr>
            <a:r>
              <a:rPr lang="en-US" dirty="0"/>
              <a:t>Show slide #5.</a:t>
            </a:r>
          </a:p>
          <a:p>
            <a:pPr marL="180939" indent="-180939">
              <a:buFont typeface="Arial" panose="020B0604020202020204" pitchFamily="34" charset="0"/>
              <a:buChar char="•"/>
            </a:pPr>
            <a:r>
              <a:rPr lang="en-US" dirty="0"/>
              <a:t>Read Presenter Notes</a:t>
            </a:r>
          </a:p>
          <a:p>
            <a:endParaRPr lang="en-US" dirty="0"/>
          </a:p>
          <a:p>
            <a:r>
              <a:rPr lang="en-US" b="1" dirty="0"/>
              <a:t>Presenter Notes:</a:t>
            </a:r>
          </a:p>
          <a:p>
            <a:pPr marL="180939" indent="-180939">
              <a:buFont typeface="Arial" panose="020B0604020202020204" pitchFamily="34" charset="0"/>
              <a:buChar char="•"/>
            </a:pPr>
            <a:r>
              <a:rPr lang="en-US" dirty="0"/>
              <a:t>You have in the materials for this module an FAQ sheet and a Resource list. These are intended as a “take home” for you of key points and important supplementary materials to review at your leisure. </a:t>
            </a:r>
          </a:p>
          <a:p>
            <a:pPr marL="180939" indent="-180939">
              <a:buFont typeface="Arial" panose="020B0604020202020204" pitchFamily="34" charset="0"/>
              <a:buChar char="•"/>
            </a:pPr>
            <a:r>
              <a:rPr lang="en-US" dirty="0"/>
              <a:t>The materials for these modules were developed by a Development Team and by the 6 Regional Parent TA Centers and the National Center for Parent Information and Referral. There are 6 Tool Kits with 18 videos available for Boards.</a:t>
            </a:r>
          </a:p>
          <a:p>
            <a:pPr marL="180939" indent="-180939">
              <a:buFont typeface="Arial" panose="020B0604020202020204" pitchFamily="34" charset="0"/>
              <a:buChar char="•"/>
            </a:pPr>
            <a:r>
              <a:rPr lang="en-US" dirty="0"/>
              <a:t>Please complete the evaluation form. The developers are very interested in your evaluation of these resources. </a:t>
            </a:r>
          </a:p>
        </p:txBody>
      </p:sp>
      <p:sp>
        <p:nvSpPr>
          <p:cNvPr id="4" name="Slide Number Placeholder 3"/>
          <p:cNvSpPr>
            <a:spLocks noGrp="1"/>
          </p:cNvSpPr>
          <p:nvPr>
            <p:ph type="sldNum" sz="quarter" idx="10"/>
          </p:nvPr>
        </p:nvSpPr>
        <p:spPr/>
        <p:txBody>
          <a:bodyPr/>
          <a:lstStyle/>
          <a:p>
            <a:fld id="{E7D8B7CC-2E2F-B147-BBAE-5A53B669B317}" type="slidenum">
              <a:rPr lang="en-US" smtClean="0"/>
              <a:t>5</a:t>
            </a:fld>
            <a:endParaRPr lang="en-US"/>
          </a:p>
        </p:txBody>
      </p:sp>
    </p:spTree>
    <p:extLst>
      <p:ext uri="{BB962C8B-B14F-4D97-AF65-F5344CB8AC3E}">
        <p14:creationId xmlns:p14="http://schemas.microsoft.com/office/powerpoint/2010/main" val="29689372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2000" b="1" i="0">
                <a:solidFill>
                  <a:srgbClr val="C0E7F9"/>
                </a:solidFill>
                <a:latin typeface="Calibri"/>
                <a:cs typeface="Calibri"/>
              </a:defRPr>
            </a:lvl1p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12/4/2017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100" b="1" i="0">
                <a:solidFill>
                  <a:srgbClr val="231F20"/>
                </a:solidFill>
                <a:latin typeface="Georgia"/>
                <a:cs typeface="Georgia"/>
              </a:defRPr>
            </a:lvl1pPr>
          </a:lstStyle>
          <a:p>
            <a:endParaRPr/>
          </a:p>
        </p:txBody>
      </p:sp>
      <p:sp>
        <p:nvSpPr>
          <p:cNvPr id="3" name="Holder 3"/>
          <p:cNvSpPr>
            <a:spLocks noGrp="1"/>
          </p:cNvSpPr>
          <p:nvPr>
            <p:ph type="body" idx="1"/>
          </p:nvPr>
        </p:nvSpPr>
        <p:spPr/>
        <p:txBody>
          <a:bodyPr lIns="0" tIns="0" rIns="0" bIns="0"/>
          <a:lstStyle>
            <a:lvl1pPr>
              <a:defRPr sz="2200" b="1" i="0">
                <a:solidFill>
                  <a:srgbClr val="231F20"/>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defRPr sz="2000" b="1" i="0">
                <a:solidFill>
                  <a:srgbClr val="C0E7F9"/>
                </a:solidFill>
                <a:latin typeface="Calibri"/>
                <a:cs typeface="Calibri"/>
              </a:defRPr>
            </a:lvl1p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12/4/2017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100" b="1" i="0">
                <a:solidFill>
                  <a:srgbClr val="231F20"/>
                </a:solidFill>
                <a:latin typeface="Georgia"/>
                <a:cs typeface="Georgia"/>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2000" b="1" i="0">
                <a:solidFill>
                  <a:srgbClr val="C0E7F9"/>
                </a:solidFill>
                <a:latin typeface="Calibri"/>
                <a:cs typeface="Calibri"/>
              </a:defRPr>
            </a:lvl1p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12/4/2017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100" b="1" i="0">
                <a:solidFill>
                  <a:srgbClr val="231F20"/>
                </a:solidFill>
                <a:latin typeface="Georgia"/>
                <a:cs typeface="Georgia"/>
              </a:defRPr>
            </a:lvl1pPr>
          </a:lstStyle>
          <a:p>
            <a:endParaRPr/>
          </a:p>
        </p:txBody>
      </p:sp>
      <p:sp>
        <p:nvSpPr>
          <p:cNvPr id="3" name="Holder 3"/>
          <p:cNvSpPr>
            <a:spLocks noGrp="1"/>
          </p:cNvSpPr>
          <p:nvPr>
            <p:ph type="ftr" sz="quarter" idx="5"/>
          </p:nvPr>
        </p:nvSpPr>
        <p:spPr/>
        <p:txBody>
          <a:bodyPr lIns="0" tIns="0" rIns="0" bIns="0"/>
          <a:lstStyle>
            <a:lvl1pPr>
              <a:defRPr sz="2000" b="1" i="0">
                <a:solidFill>
                  <a:srgbClr val="C0E7F9"/>
                </a:solidFill>
                <a:latin typeface="Calibri"/>
                <a:cs typeface="Calibri"/>
              </a:defRPr>
            </a:lvl1p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12/4/2017</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2000" b="1" i="0">
                <a:solidFill>
                  <a:srgbClr val="C0E7F9"/>
                </a:solidFill>
                <a:latin typeface="Calibri"/>
                <a:cs typeface="Calibri"/>
              </a:defRPr>
            </a:lvl1p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12/4/2017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1639570" cy="6858000"/>
          </a:xfrm>
          <a:prstGeom prst="rect">
            <a:avLst/>
          </a:prstGeom>
          <a:blipFill>
            <a:blip r:embed="rId7" cstate="print"/>
            <a:stretch>
              <a:fillRect/>
            </a:stretch>
          </a:blipFill>
        </p:spPr>
        <p:txBody>
          <a:bodyPr wrap="square" lIns="0" tIns="0" rIns="0" bIns="0" rtlCol="0"/>
          <a:lstStyle/>
          <a:p>
            <a:endParaRPr/>
          </a:p>
        </p:txBody>
      </p:sp>
      <p:sp>
        <p:nvSpPr>
          <p:cNvPr id="17" name="bk object 17"/>
          <p:cNvSpPr/>
          <p:nvPr/>
        </p:nvSpPr>
        <p:spPr>
          <a:xfrm>
            <a:off x="244093" y="253836"/>
            <a:ext cx="1185545" cy="1185545"/>
          </a:xfrm>
          <a:custGeom>
            <a:avLst/>
            <a:gdLst/>
            <a:ahLst/>
            <a:cxnLst/>
            <a:rect l="l" t="t" r="r" b="b"/>
            <a:pathLst>
              <a:path w="1185545" h="1185545">
                <a:moveTo>
                  <a:pt x="592582" y="0"/>
                </a:moveTo>
                <a:lnTo>
                  <a:pt x="543980" y="1964"/>
                </a:lnTo>
                <a:lnTo>
                  <a:pt x="496460" y="7755"/>
                </a:lnTo>
                <a:lnTo>
                  <a:pt x="450176" y="17221"/>
                </a:lnTo>
                <a:lnTo>
                  <a:pt x="405278" y="30209"/>
                </a:lnTo>
                <a:lnTo>
                  <a:pt x="361920" y="46567"/>
                </a:lnTo>
                <a:lnTo>
                  <a:pt x="320254" y="66141"/>
                </a:lnTo>
                <a:lnTo>
                  <a:pt x="280432" y="88781"/>
                </a:lnTo>
                <a:lnTo>
                  <a:pt x="242608" y="114332"/>
                </a:lnTo>
                <a:lnTo>
                  <a:pt x="206933" y="142643"/>
                </a:lnTo>
                <a:lnTo>
                  <a:pt x="173561" y="173561"/>
                </a:lnTo>
                <a:lnTo>
                  <a:pt x="142643" y="206933"/>
                </a:lnTo>
                <a:lnTo>
                  <a:pt x="114332" y="242608"/>
                </a:lnTo>
                <a:lnTo>
                  <a:pt x="88781" y="280432"/>
                </a:lnTo>
                <a:lnTo>
                  <a:pt x="66141" y="320254"/>
                </a:lnTo>
                <a:lnTo>
                  <a:pt x="46567" y="361920"/>
                </a:lnTo>
                <a:lnTo>
                  <a:pt x="30209" y="405278"/>
                </a:lnTo>
                <a:lnTo>
                  <a:pt x="17221" y="450176"/>
                </a:lnTo>
                <a:lnTo>
                  <a:pt x="7755" y="496460"/>
                </a:lnTo>
                <a:lnTo>
                  <a:pt x="1964" y="543980"/>
                </a:lnTo>
                <a:lnTo>
                  <a:pt x="0" y="592581"/>
                </a:lnTo>
                <a:lnTo>
                  <a:pt x="1964" y="641183"/>
                </a:lnTo>
                <a:lnTo>
                  <a:pt x="7755" y="688703"/>
                </a:lnTo>
                <a:lnTo>
                  <a:pt x="17221" y="734987"/>
                </a:lnTo>
                <a:lnTo>
                  <a:pt x="30209" y="779885"/>
                </a:lnTo>
                <a:lnTo>
                  <a:pt x="46567" y="823243"/>
                </a:lnTo>
                <a:lnTo>
                  <a:pt x="66141" y="864909"/>
                </a:lnTo>
                <a:lnTo>
                  <a:pt x="88781" y="904731"/>
                </a:lnTo>
                <a:lnTo>
                  <a:pt x="114332" y="942555"/>
                </a:lnTo>
                <a:lnTo>
                  <a:pt x="142643" y="978230"/>
                </a:lnTo>
                <a:lnTo>
                  <a:pt x="173561" y="1011602"/>
                </a:lnTo>
                <a:lnTo>
                  <a:pt x="206933" y="1042520"/>
                </a:lnTo>
                <a:lnTo>
                  <a:pt x="242608" y="1070831"/>
                </a:lnTo>
                <a:lnTo>
                  <a:pt x="280432" y="1096382"/>
                </a:lnTo>
                <a:lnTo>
                  <a:pt x="320254" y="1119022"/>
                </a:lnTo>
                <a:lnTo>
                  <a:pt x="361920" y="1138596"/>
                </a:lnTo>
                <a:lnTo>
                  <a:pt x="405278" y="1154954"/>
                </a:lnTo>
                <a:lnTo>
                  <a:pt x="450176" y="1167942"/>
                </a:lnTo>
                <a:lnTo>
                  <a:pt x="496460" y="1177408"/>
                </a:lnTo>
                <a:lnTo>
                  <a:pt x="543980" y="1183199"/>
                </a:lnTo>
                <a:lnTo>
                  <a:pt x="592582" y="1185163"/>
                </a:lnTo>
                <a:lnTo>
                  <a:pt x="641183" y="1183199"/>
                </a:lnTo>
                <a:lnTo>
                  <a:pt x="688703" y="1177408"/>
                </a:lnTo>
                <a:lnTo>
                  <a:pt x="734987" y="1167942"/>
                </a:lnTo>
                <a:lnTo>
                  <a:pt x="779885" y="1154954"/>
                </a:lnTo>
                <a:lnTo>
                  <a:pt x="823243" y="1138596"/>
                </a:lnTo>
                <a:lnTo>
                  <a:pt x="864909" y="1119022"/>
                </a:lnTo>
                <a:lnTo>
                  <a:pt x="904731" y="1096382"/>
                </a:lnTo>
                <a:lnTo>
                  <a:pt x="942555" y="1070831"/>
                </a:lnTo>
                <a:lnTo>
                  <a:pt x="978230" y="1042520"/>
                </a:lnTo>
                <a:lnTo>
                  <a:pt x="1011602" y="1011602"/>
                </a:lnTo>
                <a:lnTo>
                  <a:pt x="1042520" y="978230"/>
                </a:lnTo>
                <a:lnTo>
                  <a:pt x="1070831" y="942555"/>
                </a:lnTo>
                <a:lnTo>
                  <a:pt x="1096382" y="904731"/>
                </a:lnTo>
                <a:lnTo>
                  <a:pt x="1119022" y="864909"/>
                </a:lnTo>
                <a:lnTo>
                  <a:pt x="1138596" y="823243"/>
                </a:lnTo>
                <a:lnTo>
                  <a:pt x="1154954" y="779885"/>
                </a:lnTo>
                <a:lnTo>
                  <a:pt x="1167942" y="734987"/>
                </a:lnTo>
                <a:lnTo>
                  <a:pt x="1177408" y="688703"/>
                </a:lnTo>
                <a:lnTo>
                  <a:pt x="1183199" y="641183"/>
                </a:lnTo>
                <a:lnTo>
                  <a:pt x="1185164" y="592581"/>
                </a:lnTo>
                <a:lnTo>
                  <a:pt x="1183199" y="543980"/>
                </a:lnTo>
                <a:lnTo>
                  <a:pt x="1177408" y="496460"/>
                </a:lnTo>
                <a:lnTo>
                  <a:pt x="1167942" y="450176"/>
                </a:lnTo>
                <a:lnTo>
                  <a:pt x="1154954" y="405278"/>
                </a:lnTo>
                <a:lnTo>
                  <a:pt x="1138596" y="361920"/>
                </a:lnTo>
                <a:lnTo>
                  <a:pt x="1119022" y="320254"/>
                </a:lnTo>
                <a:lnTo>
                  <a:pt x="1096382" y="280432"/>
                </a:lnTo>
                <a:lnTo>
                  <a:pt x="1070831" y="242608"/>
                </a:lnTo>
                <a:lnTo>
                  <a:pt x="1042520" y="206933"/>
                </a:lnTo>
                <a:lnTo>
                  <a:pt x="1011602" y="173561"/>
                </a:lnTo>
                <a:lnTo>
                  <a:pt x="978230" y="142643"/>
                </a:lnTo>
                <a:lnTo>
                  <a:pt x="942555" y="114332"/>
                </a:lnTo>
                <a:lnTo>
                  <a:pt x="904731" y="88781"/>
                </a:lnTo>
                <a:lnTo>
                  <a:pt x="864909" y="66141"/>
                </a:lnTo>
                <a:lnTo>
                  <a:pt x="823243" y="46567"/>
                </a:lnTo>
                <a:lnTo>
                  <a:pt x="779885" y="30209"/>
                </a:lnTo>
                <a:lnTo>
                  <a:pt x="734987" y="17221"/>
                </a:lnTo>
                <a:lnTo>
                  <a:pt x="688703" y="7755"/>
                </a:lnTo>
                <a:lnTo>
                  <a:pt x="641183" y="1964"/>
                </a:lnTo>
                <a:lnTo>
                  <a:pt x="592582" y="0"/>
                </a:lnTo>
                <a:close/>
              </a:path>
            </a:pathLst>
          </a:custGeom>
          <a:solidFill>
            <a:srgbClr val="FFFFFF"/>
          </a:solidFill>
        </p:spPr>
        <p:txBody>
          <a:bodyPr wrap="square" lIns="0" tIns="0" rIns="0" bIns="0" rtlCol="0"/>
          <a:lstStyle/>
          <a:p>
            <a:endParaRPr/>
          </a:p>
        </p:txBody>
      </p:sp>
      <p:sp>
        <p:nvSpPr>
          <p:cNvPr id="18" name="bk object 18"/>
          <p:cNvSpPr/>
          <p:nvPr/>
        </p:nvSpPr>
        <p:spPr>
          <a:xfrm>
            <a:off x="286727" y="296468"/>
            <a:ext cx="1099908" cy="1099896"/>
          </a:xfrm>
          <a:prstGeom prst="rect">
            <a:avLst/>
          </a:prstGeom>
          <a:blipFill>
            <a:blip r:embed="rId8" cstate="print"/>
            <a:stretch>
              <a:fillRect/>
            </a:stretch>
          </a:blipFill>
        </p:spPr>
        <p:txBody>
          <a:bodyPr wrap="square" lIns="0" tIns="0" rIns="0" bIns="0" rtlCol="0"/>
          <a:lstStyle/>
          <a:p>
            <a:endParaRPr/>
          </a:p>
        </p:txBody>
      </p:sp>
      <p:sp>
        <p:nvSpPr>
          <p:cNvPr id="19" name="bk object 19"/>
          <p:cNvSpPr/>
          <p:nvPr/>
        </p:nvSpPr>
        <p:spPr>
          <a:xfrm>
            <a:off x="1639570" y="6527800"/>
            <a:ext cx="7504430" cy="330200"/>
          </a:xfrm>
          <a:custGeom>
            <a:avLst/>
            <a:gdLst/>
            <a:ahLst/>
            <a:cxnLst/>
            <a:rect l="l" t="t" r="r" b="b"/>
            <a:pathLst>
              <a:path w="7504430" h="330200">
                <a:moveTo>
                  <a:pt x="0" y="330200"/>
                </a:moveTo>
                <a:lnTo>
                  <a:pt x="7504430" y="330200"/>
                </a:lnTo>
                <a:lnTo>
                  <a:pt x="7504430" y="0"/>
                </a:lnTo>
                <a:lnTo>
                  <a:pt x="0" y="0"/>
                </a:lnTo>
                <a:lnTo>
                  <a:pt x="0" y="330200"/>
                </a:lnTo>
                <a:close/>
              </a:path>
            </a:pathLst>
          </a:custGeom>
          <a:solidFill>
            <a:srgbClr val="8DDEF8"/>
          </a:solidFill>
        </p:spPr>
        <p:txBody>
          <a:bodyPr wrap="square" lIns="0" tIns="0" rIns="0" bIns="0" rtlCol="0"/>
          <a:lstStyle/>
          <a:p>
            <a:endParaRPr/>
          </a:p>
        </p:txBody>
      </p:sp>
      <p:sp>
        <p:nvSpPr>
          <p:cNvPr id="2" name="Holder 2"/>
          <p:cNvSpPr>
            <a:spLocks noGrp="1"/>
          </p:cNvSpPr>
          <p:nvPr>
            <p:ph type="title"/>
          </p:nvPr>
        </p:nvSpPr>
        <p:spPr>
          <a:xfrm>
            <a:off x="2006218" y="424654"/>
            <a:ext cx="5131562" cy="345440"/>
          </a:xfrm>
          <a:prstGeom prst="rect">
            <a:avLst/>
          </a:prstGeom>
        </p:spPr>
        <p:txBody>
          <a:bodyPr wrap="square" lIns="0" tIns="0" rIns="0" bIns="0">
            <a:spAutoFit/>
          </a:bodyPr>
          <a:lstStyle>
            <a:lvl1pPr>
              <a:defRPr sz="2100" b="1" i="0">
                <a:solidFill>
                  <a:srgbClr val="231F20"/>
                </a:solidFill>
                <a:latin typeface="Georgia"/>
                <a:cs typeface="Georgia"/>
              </a:defRPr>
            </a:lvl1pPr>
          </a:lstStyle>
          <a:p>
            <a:endParaRPr/>
          </a:p>
        </p:txBody>
      </p:sp>
      <p:sp>
        <p:nvSpPr>
          <p:cNvPr id="3" name="Holder 3"/>
          <p:cNvSpPr>
            <a:spLocks noGrp="1"/>
          </p:cNvSpPr>
          <p:nvPr>
            <p:ph type="body" idx="1"/>
          </p:nvPr>
        </p:nvSpPr>
        <p:spPr>
          <a:xfrm>
            <a:off x="1830958" y="1640303"/>
            <a:ext cx="5482082" cy="2592070"/>
          </a:xfrm>
          <a:prstGeom prst="rect">
            <a:avLst/>
          </a:prstGeom>
        </p:spPr>
        <p:txBody>
          <a:bodyPr wrap="square" lIns="0" tIns="0" rIns="0" bIns="0">
            <a:spAutoFit/>
          </a:bodyPr>
          <a:lstStyle>
            <a:lvl1pPr>
              <a:defRPr sz="2200" b="1" i="0">
                <a:solidFill>
                  <a:srgbClr val="231F20"/>
                </a:solidFill>
                <a:latin typeface="Calibri"/>
                <a:cs typeface="Calibri"/>
              </a:defRPr>
            </a:lvl1pPr>
          </a:lstStyle>
          <a:p>
            <a:endParaRPr/>
          </a:p>
        </p:txBody>
      </p:sp>
      <p:sp>
        <p:nvSpPr>
          <p:cNvPr id="4" name="Holder 4"/>
          <p:cNvSpPr>
            <a:spLocks noGrp="1"/>
          </p:cNvSpPr>
          <p:nvPr>
            <p:ph type="ftr" sz="quarter" idx="5"/>
          </p:nvPr>
        </p:nvSpPr>
        <p:spPr>
          <a:xfrm>
            <a:off x="3043111" y="6520654"/>
            <a:ext cx="4694555" cy="336550"/>
          </a:xfrm>
          <a:prstGeom prst="rect">
            <a:avLst/>
          </a:prstGeom>
        </p:spPr>
        <p:txBody>
          <a:bodyPr wrap="square" lIns="0" tIns="0" rIns="0" bIns="0">
            <a:spAutoFit/>
          </a:bodyPr>
          <a:lstStyle>
            <a:lvl1pPr>
              <a:defRPr sz="2000" b="1" i="0">
                <a:solidFill>
                  <a:srgbClr val="C0E7F9"/>
                </a:solidFill>
                <a:latin typeface="Calibri"/>
                <a:cs typeface="Calibri"/>
              </a:defRPr>
            </a:lvl1p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12/4/2017</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527800"/>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0" y="6527800"/>
            <a:ext cx="9144000" cy="330200"/>
          </a:xfrm>
          <a:custGeom>
            <a:avLst/>
            <a:gdLst/>
            <a:ahLst/>
            <a:cxnLst/>
            <a:rect l="l" t="t" r="r" b="b"/>
            <a:pathLst>
              <a:path w="9144000" h="330200">
                <a:moveTo>
                  <a:pt x="0" y="330200"/>
                </a:moveTo>
                <a:lnTo>
                  <a:pt x="9144000" y="330200"/>
                </a:lnTo>
                <a:lnTo>
                  <a:pt x="9144000" y="0"/>
                </a:lnTo>
                <a:lnTo>
                  <a:pt x="0" y="0"/>
                </a:lnTo>
                <a:lnTo>
                  <a:pt x="0" y="330200"/>
                </a:lnTo>
                <a:close/>
              </a:path>
            </a:pathLst>
          </a:custGeom>
          <a:solidFill>
            <a:srgbClr val="8DDEF8"/>
          </a:solidFill>
        </p:spPr>
        <p:txBody>
          <a:bodyPr wrap="square" lIns="0" tIns="0" rIns="0" bIns="0" rtlCol="0"/>
          <a:lstStyle/>
          <a:p>
            <a:endParaRPr/>
          </a:p>
        </p:txBody>
      </p:sp>
      <p:sp>
        <p:nvSpPr>
          <p:cNvPr id="4" name="object 4"/>
          <p:cNvSpPr txBox="1"/>
          <p:nvPr/>
        </p:nvSpPr>
        <p:spPr>
          <a:xfrm>
            <a:off x="2223326" y="6508479"/>
            <a:ext cx="4694555" cy="330835"/>
          </a:xfrm>
          <a:prstGeom prst="rect">
            <a:avLst/>
          </a:prstGeom>
        </p:spPr>
        <p:txBody>
          <a:bodyPr vert="horz" wrap="square" lIns="0" tIns="12700" rIns="0" bIns="0" rtlCol="0">
            <a:spAutoFit/>
          </a:bodyPr>
          <a:lstStyle/>
          <a:p>
            <a:pPr marL="12700">
              <a:lnSpc>
                <a:spcPct val="100000"/>
              </a:lnSpc>
              <a:spcBef>
                <a:spcPts val="100"/>
              </a:spcBef>
            </a:pPr>
            <a:r>
              <a:rPr sz="2000" b="1" spc="-10" dirty="0">
                <a:solidFill>
                  <a:srgbClr val="D1EDFB"/>
                </a:solidFill>
                <a:latin typeface="Calibri"/>
                <a:cs typeface="Calibri"/>
              </a:rPr>
              <a:t>STRENGTHENING </a:t>
            </a:r>
            <a:r>
              <a:rPr sz="2000" b="1" spc="-25" dirty="0">
                <a:solidFill>
                  <a:srgbClr val="D1EDFB"/>
                </a:solidFill>
                <a:latin typeface="Calibri"/>
                <a:cs typeface="Calibri"/>
              </a:rPr>
              <a:t>PARENT </a:t>
            </a:r>
            <a:r>
              <a:rPr sz="2000" b="1" spc="-5" dirty="0">
                <a:solidFill>
                  <a:srgbClr val="D1EDFB"/>
                </a:solidFill>
                <a:latin typeface="Calibri"/>
                <a:cs typeface="Calibri"/>
              </a:rPr>
              <a:t>CENTER</a:t>
            </a:r>
            <a:r>
              <a:rPr sz="2000" b="1" spc="40" dirty="0">
                <a:solidFill>
                  <a:srgbClr val="D1EDFB"/>
                </a:solidFill>
                <a:latin typeface="Calibri"/>
                <a:cs typeface="Calibri"/>
              </a:rPr>
              <a:t> </a:t>
            </a:r>
            <a:r>
              <a:rPr sz="2000" b="1" spc="-10" dirty="0">
                <a:solidFill>
                  <a:srgbClr val="D1EDFB"/>
                </a:solidFill>
                <a:latin typeface="Calibri"/>
                <a:cs typeface="Calibri"/>
              </a:rPr>
              <a:t>CAPACITY</a:t>
            </a:r>
            <a:endParaRPr sz="2000">
              <a:latin typeface="Calibri"/>
              <a:cs typeface="Calibri"/>
            </a:endParaRPr>
          </a:p>
        </p:txBody>
      </p:sp>
      <p:sp>
        <p:nvSpPr>
          <p:cNvPr id="5" name="object 5"/>
          <p:cNvSpPr/>
          <p:nvPr/>
        </p:nvSpPr>
        <p:spPr>
          <a:xfrm>
            <a:off x="1773935" y="2066544"/>
            <a:ext cx="7370445" cy="2432685"/>
          </a:xfrm>
          <a:custGeom>
            <a:avLst/>
            <a:gdLst/>
            <a:ahLst/>
            <a:cxnLst/>
            <a:rect l="l" t="t" r="r" b="b"/>
            <a:pathLst>
              <a:path w="7370445" h="2432685">
                <a:moveTo>
                  <a:pt x="0" y="2432304"/>
                </a:moveTo>
                <a:lnTo>
                  <a:pt x="7370063" y="2432304"/>
                </a:lnTo>
                <a:lnTo>
                  <a:pt x="7370063" y="0"/>
                </a:lnTo>
                <a:lnTo>
                  <a:pt x="0" y="0"/>
                </a:lnTo>
                <a:lnTo>
                  <a:pt x="0" y="2432304"/>
                </a:lnTo>
                <a:close/>
              </a:path>
            </a:pathLst>
          </a:custGeom>
          <a:solidFill>
            <a:srgbClr val="FFFFFF"/>
          </a:solidFill>
        </p:spPr>
        <p:txBody>
          <a:bodyPr wrap="square" lIns="0" tIns="0" rIns="0" bIns="0" rtlCol="0"/>
          <a:lstStyle/>
          <a:p>
            <a:endParaRPr/>
          </a:p>
        </p:txBody>
      </p:sp>
      <p:sp>
        <p:nvSpPr>
          <p:cNvPr id="6" name="object 6"/>
          <p:cNvSpPr/>
          <p:nvPr/>
        </p:nvSpPr>
        <p:spPr>
          <a:xfrm>
            <a:off x="566930" y="1829856"/>
            <a:ext cx="2868295" cy="2868295"/>
          </a:xfrm>
          <a:custGeom>
            <a:avLst/>
            <a:gdLst/>
            <a:ahLst/>
            <a:cxnLst/>
            <a:rect l="l" t="t" r="r" b="b"/>
            <a:pathLst>
              <a:path w="2868295" h="2868295">
                <a:moveTo>
                  <a:pt x="1434045" y="0"/>
                </a:moveTo>
                <a:lnTo>
                  <a:pt x="1385747" y="798"/>
                </a:lnTo>
                <a:lnTo>
                  <a:pt x="1337849" y="3175"/>
                </a:lnTo>
                <a:lnTo>
                  <a:pt x="1290376" y="7106"/>
                </a:lnTo>
                <a:lnTo>
                  <a:pt x="1243352" y="12567"/>
                </a:lnTo>
                <a:lnTo>
                  <a:pt x="1196804" y="19532"/>
                </a:lnTo>
                <a:lnTo>
                  <a:pt x="1150756" y="27976"/>
                </a:lnTo>
                <a:lnTo>
                  <a:pt x="1105233" y="37873"/>
                </a:lnTo>
                <a:lnTo>
                  <a:pt x="1060261" y="49200"/>
                </a:lnTo>
                <a:lnTo>
                  <a:pt x="1015864" y="61930"/>
                </a:lnTo>
                <a:lnTo>
                  <a:pt x="972068" y="76038"/>
                </a:lnTo>
                <a:lnTo>
                  <a:pt x="928897" y="91500"/>
                </a:lnTo>
                <a:lnTo>
                  <a:pt x="886377" y="108291"/>
                </a:lnTo>
                <a:lnTo>
                  <a:pt x="844533" y="126384"/>
                </a:lnTo>
                <a:lnTo>
                  <a:pt x="803390" y="145756"/>
                </a:lnTo>
                <a:lnTo>
                  <a:pt x="762973" y="166381"/>
                </a:lnTo>
                <a:lnTo>
                  <a:pt x="723308" y="188234"/>
                </a:lnTo>
                <a:lnTo>
                  <a:pt x="684418" y="211290"/>
                </a:lnTo>
                <a:lnTo>
                  <a:pt x="646330" y="235524"/>
                </a:lnTo>
                <a:lnTo>
                  <a:pt x="609068" y="260910"/>
                </a:lnTo>
                <a:lnTo>
                  <a:pt x="572658" y="287424"/>
                </a:lnTo>
                <a:lnTo>
                  <a:pt x="537125" y="315041"/>
                </a:lnTo>
                <a:lnTo>
                  <a:pt x="502493" y="343735"/>
                </a:lnTo>
                <a:lnTo>
                  <a:pt x="468788" y="373481"/>
                </a:lnTo>
                <a:lnTo>
                  <a:pt x="436035" y="404255"/>
                </a:lnTo>
                <a:lnTo>
                  <a:pt x="404259" y="436030"/>
                </a:lnTo>
                <a:lnTo>
                  <a:pt x="373485" y="468783"/>
                </a:lnTo>
                <a:lnTo>
                  <a:pt x="343739" y="502488"/>
                </a:lnTo>
                <a:lnTo>
                  <a:pt x="315045" y="537119"/>
                </a:lnTo>
                <a:lnTo>
                  <a:pt x="287428" y="572653"/>
                </a:lnTo>
                <a:lnTo>
                  <a:pt x="260914" y="609063"/>
                </a:lnTo>
                <a:lnTo>
                  <a:pt x="235527" y="646324"/>
                </a:lnTo>
                <a:lnTo>
                  <a:pt x="211293" y="684412"/>
                </a:lnTo>
                <a:lnTo>
                  <a:pt x="188237" y="723302"/>
                </a:lnTo>
                <a:lnTo>
                  <a:pt x="166384" y="762968"/>
                </a:lnTo>
                <a:lnTo>
                  <a:pt x="145758" y="803385"/>
                </a:lnTo>
                <a:lnTo>
                  <a:pt x="126386" y="844528"/>
                </a:lnTo>
                <a:lnTo>
                  <a:pt x="108292" y="886372"/>
                </a:lnTo>
                <a:lnTo>
                  <a:pt x="91502" y="928892"/>
                </a:lnTo>
                <a:lnTo>
                  <a:pt x="76039" y="972063"/>
                </a:lnTo>
                <a:lnTo>
                  <a:pt x="61931" y="1015859"/>
                </a:lnTo>
                <a:lnTo>
                  <a:pt x="49200" y="1060256"/>
                </a:lnTo>
                <a:lnTo>
                  <a:pt x="37874" y="1105229"/>
                </a:lnTo>
                <a:lnTo>
                  <a:pt x="27976" y="1150752"/>
                </a:lnTo>
                <a:lnTo>
                  <a:pt x="19532" y="1196801"/>
                </a:lnTo>
                <a:lnTo>
                  <a:pt x="12567" y="1243350"/>
                </a:lnTo>
                <a:lnTo>
                  <a:pt x="7107" y="1290374"/>
                </a:lnTo>
                <a:lnTo>
                  <a:pt x="3175" y="1337848"/>
                </a:lnTo>
                <a:lnTo>
                  <a:pt x="798" y="1385747"/>
                </a:lnTo>
                <a:lnTo>
                  <a:pt x="0" y="1434045"/>
                </a:lnTo>
                <a:lnTo>
                  <a:pt x="798" y="1482343"/>
                </a:lnTo>
                <a:lnTo>
                  <a:pt x="3175" y="1530242"/>
                </a:lnTo>
                <a:lnTo>
                  <a:pt x="7107" y="1577715"/>
                </a:lnTo>
                <a:lnTo>
                  <a:pt x="12567" y="1624739"/>
                </a:lnTo>
                <a:lnTo>
                  <a:pt x="19532" y="1671287"/>
                </a:lnTo>
                <a:lnTo>
                  <a:pt x="27976" y="1717335"/>
                </a:lnTo>
                <a:lnTo>
                  <a:pt x="37874" y="1762858"/>
                </a:lnTo>
                <a:lnTo>
                  <a:pt x="49200" y="1807830"/>
                </a:lnTo>
                <a:lnTo>
                  <a:pt x="61931" y="1852227"/>
                </a:lnTo>
                <a:lnTo>
                  <a:pt x="76039" y="1896023"/>
                </a:lnTo>
                <a:lnTo>
                  <a:pt x="91502" y="1939194"/>
                </a:lnTo>
                <a:lnTo>
                  <a:pt x="108292" y="1981714"/>
                </a:lnTo>
                <a:lnTo>
                  <a:pt x="126386" y="2023558"/>
                </a:lnTo>
                <a:lnTo>
                  <a:pt x="145758" y="2064701"/>
                </a:lnTo>
                <a:lnTo>
                  <a:pt x="166384" y="2105118"/>
                </a:lnTo>
                <a:lnTo>
                  <a:pt x="188237" y="2144783"/>
                </a:lnTo>
                <a:lnTo>
                  <a:pt x="211293" y="2183673"/>
                </a:lnTo>
                <a:lnTo>
                  <a:pt x="235527" y="2221761"/>
                </a:lnTo>
                <a:lnTo>
                  <a:pt x="260914" y="2259023"/>
                </a:lnTo>
                <a:lnTo>
                  <a:pt x="287428" y="2295433"/>
                </a:lnTo>
                <a:lnTo>
                  <a:pt x="315045" y="2330966"/>
                </a:lnTo>
                <a:lnTo>
                  <a:pt x="343739" y="2365598"/>
                </a:lnTo>
                <a:lnTo>
                  <a:pt x="373485" y="2399303"/>
                </a:lnTo>
                <a:lnTo>
                  <a:pt x="404259" y="2432056"/>
                </a:lnTo>
                <a:lnTo>
                  <a:pt x="436035" y="2463832"/>
                </a:lnTo>
                <a:lnTo>
                  <a:pt x="468788" y="2494605"/>
                </a:lnTo>
                <a:lnTo>
                  <a:pt x="502493" y="2524352"/>
                </a:lnTo>
                <a:lnTo>
                  <a:pt x="537125" y="2553046"/>
                </a:lnTo>
                <a:lnTo>
                  <a:pt x="572658" y="2580663"/>
                </a:lnTo>
                <a:lnTo>
                  <a:pt x="609068" y="2607177"/>
                </a:lnTo>
                <a:lnTo>
                  <a:pt x="646330" y="2632564"/>
                </a:lnTo>
                <a:lnTo>
                  <a:pt x="684418" y="2656798"/>
                </a:lnTo>
                <a:lnTo>
                  <a:pt x="723308" y="2679854"/>
                </a:lnTo>
                <a:lnTo>
                  <a:pt x="762973" y="2701707"/>
                </a:lnTo>
                <a:lnTo>
                  <a:pt x="803390" y="2722332"/>
                </a:lnTo>
                <a:lnTo>
                  <a:pt x="844533" y="2741705"/>
                </a:lnTo>
                <a:lnTo>
                  <a:pt x="886377" y="2759799"/>
                </a:lnTo>
                <a:lnTo>
                  <a:pt x="928897" y="2776589"/>
                </a:lnTo>
                <a:lnTo>
                  <a:pt x="972068" y="2792051"/>
                </a:lnTo>
                <a:lnTo>
                  <a:pt x="1015864" y="2806160"/>
                </a:lnTo>
                <a:lnTo>
                  <a:pt x="1060261" y="2818890"/>
                </a:lnTo>
                <a:lnTo>
                  <a:pt x="1105233" y="2830217"/>
                </a:lnTo>
                <a:lnTo>
                  <a:pt x="1150756" y="2840115"/>
                </a:lnTo>
                <a:lnTo>
                  <a:pt x="1196804" y="2848558"/>
                </a:lnTo>
                <a:lnTo>
                  <a:pt x="1243352" y="2855523"/>
                </a:lnTo>
                <a:lnTo>
                  <a:pt x="1290376" y="2860984"/>
                </a:lnTo>
                <a:lnTo>
                  <a:pt x="1337849" y="2864916"/>
                </a:lnTo>
                <a:lnTo>
                  <a:pt x="1385747" y="2867293"/>
                </a:lnTo>
                <a:lnTo>
                  <a:pt x="1434045" y="2868091"/>
                </a:lnTo>
                <a:lnTo>
                  <a:pt x="1482343" y="2867293"/>
                </a:lnTo>
                <a:lnTo>
                  <a:pt x="1530242" y="2864916"/>
                </a:lnTo>
                <a:lnTo>
                  <a:pt x="1577715" y="2860984"/>
                </a:lnTo>
                <a:lnTo>
                  <a:pt x="1624739" y="2855523"/>
                </a:lnTo>
                <a:lnTo>
                  <a:pt x="1671287" y="2848558"/>
                </a:lnTo>
                <a:lnTo>
                  <a:pt x="1717335" y="2840115"/>
                </a:lnTo>
                <a:lnTo>
                  <a:pt x="1762858" y="2830217"/>
                </a:lnTo>
                <a:lnTo>
                  <a:pt x="1807830" y="2818890"/>
                </a:lnTo>
                <a:lnTo>
                  <a:pt x="1852227" y="2806160"/>
                </a:lnTo>
                <a:lnTo>
                  <a:pt x="1896023" y="2792051"/>
                </a:lnTo>
                <a:lnTo>
                  <a:pt x="1939194" y="2776589"/>
                </a:lnTo>
                <a:lnTo>
                  <a:pt x="1981714" y="2759799"/>
                </a:lnTo>
                <a:lnTo>
                  <a:pt x="2023558" y="2741705"/>
                </a:lnTo>
                <a:lnTo>
                  <a:pt x="2064701" y="2722332"/>
                </a:lnTo>
                <a:lnTo>
                  <a:pt x="2105118" y="2701707"/>
                </a:lnTo>
                <a:lnTo>
                  <a:pt x="2144783" y="2679854"/>
                </a:lnTo>
                <a:lnTo>
                  <a:pt x="2183673" y="2656798"/>
                </a:lnTo>
                <a:lnTo>
                  <a:pt x="2221761" y="2632564"/>
                </a:lnTo>
                <a:lnTo>
                  <a:pt x="2259023" y="2607177"/>
                </a:lnTo>
                <a:lnTo>
                  <a:pt x="2295433" y="2580663"/>
                </a:lnTo>
                <a:lnTo>
                  <a:pt x="2330966" y="2553046"/>
                </a:lnTo>
                <a:lnTo>
                  <a:pt x="2365598" y="2524352"/>
                </a:lnTo>
                <a:lnTo>
                  <a:pt x="2399303" y="2494605"/>
                </a:lnTo>
                <a:lnTo>
                  <a:pt x="2432056" y="2463832"/>
                </a:lnTo>
                <a:lnTo>
                  <a:pt x="2463832" y="2432056"/>
                </a:lnTo>
                <a:lnTo>
                  <a:pt x="2494605" y="2399303"/>
                </a:lnTo>
                <a:lnTo>
                  <a:pt x="2524352" y="2365598"/>
                </a:lnTo>
                <a:lnTo>
                  <a:pt x="2553046" y="2330966"/>
                </a:lnTo>
                <a:lnTo>
                  <a:pt x="2580663" y="2295433"/>
                </a:lnTo>
                <a:lnTo>
                  <a:pt x="2607177" y="2259023"/>
                </a:lnTo>
                <a:lnTo>
                  <a:pt x="2632564" y="2221761"/>
                </a:lnTo>
                <a:lnTo>
                  <a:pt x="2656798" y="2183673"/>
                </a:lnTo>
                <a:lnTo>
                  <a:pt x="2679854" y="2144783"/>
                </a:lnTo>
                <a:lnTo>
                  <a:pt x="2701707" y="2105118"/>
                </a:lnTo>
                <a:lnTo>
                  <a:pt x="2722332" y="2064701"/>
                </a:lnTo>
                <a:lnTo>
                  <a:pt x="2741705" y="2023558"/>
                </a:lnTo>
                <a:lnTo>
                  <a:pt x="2759799" y="1981714"/>
                </a:lnTo>
                <a:lnTo>
                  <a:pt x="2776589" y="1939194"/>
                </a:lnTo>
                <a:lnTo>
                  <a:pt x="2792051" y="1896023"/>
                </a:lnTo>
                <a:lnTo>
                  <a:pt x="2806160" y="1852227"/>
                </a:lnTo>
                <a:lnTo>
                  <a:pt x="2818890" y="1807830"/>
                </a:lnTo>
                <a:lnTo>
                  <a:pt x="2830217" y="1762858"/>
                </a:lnTo>
                <a:lnTo>
                  <a:pt x="2840115" y="1717335"/>
                </a:lnTo>
                <a:lnTo>
                  <a:pt x="2848558" y="1671287"/>
                </a:lnTo>
                <a:lnTo>
                  <a:pt x="2855523" y="1624739"/>
                </a:lnTo>
                <a:lnTo>
                  <a:pt x="2860984" y="1577715"/>
                </a:lnTo>
                <a:lnTo>
                  <a:pt x="2864916" y="1530242"/>
                </a:lnTo>
                <a:lnTo>
                  <a:pt x="2867293" y="1482343"/>
                </a:lnTo>
                <a:lnTo>
                  <a:pt x="2868091" y="1434045"/>
                </a:lnTo>
                <a:lnTo>
                  <a:pt x="2867293" y="1385747"/>
                </a:lnTo>
                <a:lnTo>
                  <a:pt x="2864916" y="1337848"/>
                </a:lnTo>
                <a:lnTo>
                  <a:pt x="2860984" y="1290374"/>
                </a:lnTo>
                <a:lnTo>
                  <a:pt x="2855523" y="1243350"/>
                </a:lnTo>
                <a:lnTo>
                  <a:pt x="2848558" y="1196801"/>
                </a:lnTo>
                <a:lnTo>
                  <a:pt x="2840115" y="1150752"/>
                </a:lnTo>
                <a:lnTo>
                  <a:pt x="2830217" y="1105229"/>
                </a:lnTo>
                <a:lnTo>
                  <a:pt x="2818890" y="1060256"/>
                </a:lnTo>
                <a:lnTo>
                  <a:pt x="2806160" y="1015859"/>
                </a:lnTo>
                <a:lnTo>
                  <a:pt x="2792051" y="972063"/>
                </a:lnTo>
                <a:lnTo>
                  <a:pt x="2776589" y="928892"/>
                </a:lnTo>
                <a:lnTo>
                  <a:pt x="2759799" y="886372"/>
                </a:lnTo>
                <a:lnTo>
                  <a:pt x="2741705" y="844528"/>
                </a:lnTo>
                <a:lnTo>
                  <a:pt x="2722332" y="803385"/>
                </a:lnTo>
                <a:lnTo>
                  <a:pt x="2701707" y="762968"/>
                </a:lnTo>
                <a:lnTo>
                  <a:pt x="2679854" y="723302"/>
                </a:lnTo>
                <a:lnTo>
                  <a:pt x="2656798" y="684412"/>
                </a:lnTo>
                <a:lnTo>
                  <a:pt x="2632564" y="646324"/>
                </a:lnTo>
                <a:lnTo>
                  <a:pt x="2607177" y="609063"/>
                </a:lnTo>
                <a:lnTo>
                  <a:pt x="2580663" y="572653"/>
                </a:lnTo>
                <a:lnTo>
                  <a:pt x="2553046" y="537119"/>
                </a:lnTo>
                <a:lnTo>
                  <a:pt x="2524352" y="502488"/>
                </a:lnTo>
                <a:lnTo>
                  <a:pt x="2494605" y="468783"/>
                </a:lnTo>
                <a:lnTo>
                  <a:pt x="2463832" y="436030"/>
                </a:lnTo>
                <a:lnTo>
                  <a:pt x="2432056" y="404255"/>
                </a:lnTo>
                <a:lnTo>
                  <a:pt x="2399303" y="373481"/>
                </a:lnTo>
                <a:lnTo>
                  <a:pt x="2365598" y="343735"/>
                </a:lnTo>
                <a:lnTo>
                  <a:pt x="2330966" y="315041"/>
                </a:lnTo>
                <a:lnTo>
                  <a:pt x="2295433" y="287424"/>
                </a:lnTo>
                <a:lnTo>
                  <a:pt x="2259023" y="260910"/>
                </a:lnTo>
                <a:lnTo>
                  <a:pt x="2221761" y="235524"/>
                </a:lnTo>
                <a:lnTo>
                  <a:pt x="2183673" y="211290"/>
                </a:lnTo>
                <a:lnTo>
                  <a:pt x="2144783" y="188234"/>
                </a:lnTo>
                <a:lnTo>
                  <a:pt x="2105118" y="166381"/>
                </a:lnTo>
                <a:lnTo>
                  <a:pt x="2064701" y="145756"/>
                </a:lnTo>
                <a:lnTo>
                  <a:pt x="2023558" y="126384"/>
                </a:lnTo>
                <a:lnTo>
                  <a:pt x="1981714" y="108291"/>
                </a:lnTo>
                <a:lnTo>
                  <a:pt x="1939194" y="91500"/>
                </a:lnTo>
                <a:lnTo>
                  <a:pt x="1896023" y="76038"/>
                </a:lnTo>
                <a:lnTo>
                  <a:pt x="1852227" y="61930"/>
                </a:lnTo>
                <a:lnTo>
                  <a:pt x="1807830" y="49200"/>
                </a:lnTo>
                <a:lnTo>
                  <a:pt x="1762858" y="37873"/>
                </a:lnTo>
                <a:lnTo>
                  <a:pt x="1717335" y="27976"/>
                </a:lnTo>
                <a:lnTo>
                  <a:pt x="1671287" y="19532"/>
                </a:lnTo>
                <a:lnTo>
                  <a:pt x="1624739" y="12567"/>
                </a:lnTo>
                <a:lnTo>
                  <a:pt x="1577715" y="7106"/>
                </a:lnTo>
                <a:lnTo>
                  <a:pt x="1530242" y="3175"/>
                </a:lnTo>
                <a:lnTo>
                  <a:pt x="1482343" y="798"/>
                </a:lnTo>
                <a:lnTo>
                  <a:pt x="1434045" y="0"/>
                </a:lnTo>
                <a:close/>
              </a:path>
            </a:pathLst>
          </a:custGeom>
          <a:solidFill>
            <a:srgbClr val="FFFFFF"/>
          </a:solidFill>
        </p:spPr>
        <p:txBody>
          <a:bodyPr wrap="square" lIns="0" tIns="0" rIns="0" bIns="0" rtlCol="0"/>
          <a:lstStyle/>
          <a:p>
            <a:endParaRPr/>
          </a:p>
        </p:txBody>
      </p:sp>
      <p:sp>
        <p:nvSpPr>
          <p:cNvPr id="7" name="object 7"/>
          <p:cNvSpPr/>
          <p:nvPr/>
        </p:nvSpPr>
        <p:spPr>
          <a:xfrm>
            <a:off x="619302" y="1933016"/>
            <a:ext cx="2661754" cy="2661767"/>
          </a:xfrm>
          <a:prstGeom prst="rect">
            <a:avLst/>
          </a:prstGeom>
          <a:blipFill>
            <a:blip r:embed="rId4" cstate="print"/>
            <a:stretch>
              <a:fillRect/>
            </a:stretch>
          </a:blipFill>
        </p:spPr>
        <p:txBody>
          <a:bodyPr wrap="square" lIns="0" tIns="0" rIns="0" bIns="0" rtlCol="0"/>
          <a:lstStyle/>
          <a:p>
            <a:endParaRPr/>
          </a:p>
        </p:txBody>
      </p:sp>
      <p:sp>
        <p:nvSpPr>
          <p:cNvPr id="8" name="object 8"/>
          <p:cNvSpPr txBox="1"/>
          <p:nvPr/>
        </p:nvSpPr>
        <p:spPr>
          <a:xfrm>
            <a:off x="3499715" y="4543297"/>
            <a:ext cx="3686810" cy="299720"/>
          </a:xfrm>
          <a:prstGeom prst="rect">
            <a:avLst/>
          </a:prstGeom>
        </p:spPr>
        <p:txBody>
          <a:bodyPr vert="horz" wrap="square" lIns="0" tIns="12700" rIns="0" bIns="0" rtlCol="0">
            <a:spAutoFit/>
          </a:bodyPr>
          <a:lstStyle/>
          <a:p>
            <a:pPr marL="12700">
              <a:lnSpc>
                <a:spcPct val="100000"/>
              </a:lnSpc>
              <a:spcBef>
                <a:spcPts val="100"/>
              </a:spcBef>
            </a:pPr>
            <a:r>
              <a:rPr sz="1800" spc="-10" dirty="0">
                <a:solidFill>
                  <a:srgbClr val="231F20"/>
                </a:solidFill>
                <a:latin typeface="Calibri"/>
                <a:cs typeface="Calibri"/>
              </a:rPr>
              <a:t>Board </a:t>
            </a:r>
            <a:r>
              <a:rPr sz="1800" spc="-30" dirty="0">
                <a:solidFill>
                  <a:srgbClr val="231F20"/>
                </a:solidFill>
                <a:latin typeface="Calibri"/>
                <a:cs typeface="Calibri"/>
              </a:rPr>
              <a:t>Training </a:t>
            </a:r>
            <a:r>
              <a:rPr sz="1800" spc="-15" dirty="0">
                <a:solidFill>
                  <a:srgbClr val="231F20"/>
                </a:solidFill>
                <a:latin typeface="Calibri"/>
                <a:cs typeface="Calibri"/>
              </a:rPr>
              <a:t>Series </a:t>
            </a:r>
            <a:r>
              <a:rPr sz="1800" spc="-10" dirty="0">
                <a:solidFill>
                  <a:srgbClr val="231F20"/>
                </a:solidFill>
                <a:latin typeface="Calibri"/>
                <a:cs typeface="Calibri"/>
              </a:rPr>
              <a:t>for </a:t>
            </a:r>
            <a:r>
              <a:rPr sz="1800" spc="-20" dirty="0">
                <a:solidFill>
                  <a:srgbClr val="231F20"/>
                </a:solidFill>
                <a:latin typeface="Calibri"/>
                <a:cs typeface="Calibri"/>
              </a:rPr>
              <a:t>Parent</a:t>
            </a:r>
            <a:r>
              <a:rPr sz="1800" spc="25" dirty="0">
                <a:solidFill>
                  <a:srgbClr val="231F20"/>
                </a:solidFill>
                <a:latin typeface="Calibri"/>
                <a:cs typeface="Calibri"/>
              </a:rPr>
              <a:t> </a:t>
            </a:r>
            <a:r>
              <a:rPr sz="1800" spc="-15" dirty="0">
                <a:solidFill>
                  <a:srgbClr val="231F20"/>
                </a:solidFill>
                <a:latin typeface="Calibri"/>
                <a:cs typeface="Calibri"/>
              </a:rPr>
              <a:t>Centers</a:t>
            </a:r>
            <a:endParaRPr sz="1800" dirty="0">
              <a:latin typeface="Calibri"/>
              <a:cs typeface="Calibri"/>
            </a:endParaRPr>
          </a:p>
        </p:txBody>
      </p:sp>
      <p:sp>
        <p:nvSpPr>
          <p:cNvPr id="9" name="object 9"/>
          <p:cNvSpPr txBox="1">
            <a:spLocks noGrp="1"/>
          </p:cNvSpPr>
          <p:nvPr>
            <p:ph type="title"/>
          </p:nvPr>
        </p:nvSpPr>
        <p:spPr>
          <a:xfrm>
            <a:off x="3499715" y="2474904"/>
            <a:ext cx="5144770" cy="1574165"/>
          </a:xfrm>
          <a:prstGeom prst="rect">
            <a:avLst/>
          </a:prstGeom>
        </p:spPr>
        <p:txBody>
          <a:bodyPr vert="horz" wrap="square" lIns="0" tIns="94615" rIns="0" bIns="0" rtlCol="0">
            <a:spAutoFit/>
          </a:bodyPr>
          <a:lstStyle/>
          <a:p>
            <a:pPr marL="12700" marR="5080">
              <a:lnSpc>
                <a:spcPts val="4220"/>
              </a:lnSpc>
              <a:spcBef>
                <a:spcPts val="745"/>
              </a:spcBef>
            </a:pPr>
            <a:r>
              <a:rPr sz="4000" spc="10" dirty="0">
                <a:latin typeface="Cambria"/>
                <a:cs typeface="Cambria"/>
              </a:rPr>
              <a:t>Why </a:t>
            </a:r>
            <a:r>
              <a:rPr sz="4000" spc="-10" dirty="0">
                <a:latin typeface="Cambria"/>
                <a:cs typeface="Cambria"/>
              </a:rPr>
              <a:t>Strategic  Planning </a:t>
            </a:r>
            <a:r>
              <a:rPr sz="4000" dirty="0">
                <a:latin typeface="Cambria"/>
                <a:cs typeface="Cambria"/>
              </a:rPr>
              <a:t>Is</a:t>
            </a:r>
            <a:r>
              <a:rPr sz="4000" spc="-15" dirty="0">
                <a:latin typeface="Cambria"/>
                <a:cs typeface="Cambria"/>
              </a:rPr>
              <a:t> </a:t>
            </a:r>
            <a:r>
              <a:rPr sz="4000" spc="-10" dirty="0">
                <a:latin typeface="Cambria"/>
                <a:cs typeface="Cambria"/>
              </a:rPr>
              <a:t>Important</a:t>
            </a:r>
            <a:endParaRPr sz="4000" dirty="0">
              <a:latin typeface="Cambria"/>
              <a:cs typeface="Cambria"/>
            </a:endParaRPr>
          </a:p>
          <a:p>
            <a:pPr marL="12700">
              <a:lnSpc>
                <a:spcPts val="3100"/>
              </a:lnSpc>
            </a:pPr>
            <a:r>
              <a:rPr sz="2800" dirty="0">
                <a:latin typeface="Cambria"/>
                <a:cs typeface="Cambria"/>
              </a:rPr>
              <a:t>Dialogue</a:t>
            </a:r>
            <a:r>
              <a:rPr sz="2800" spc="-40" dirty="0">
                <a:latin typeface="Cambria"/>
                <a:cs typeface="Cambria"/>
              </a:rPr>
              <a:t> </a:t>
            </a:r>
            <a:r>
              <a:rPr sz="2800" spc="-25" dirty="0">
                <a:latin typeface="Cambria"/>
                <a:cs typeface="Cambria"/>
              </a:rPr>
              <a:t>Guide</a:t>
            </a:r>
            <a:endParaRPr sz="2800" dirty="0">
              <a:latin typeface="Cambria"/>
              <a:cs typeface="Cambri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083816" y="852766"/>
            <a:ext cx="6655434" cy="0"/>
          </a:xfrm>
          <a:custGeom>
            <a:avLst/>
            <a:gdLst/>
            <a:ahLst/>
            <a:cxnLst/>
            <a:rect l="l" t="t" r="r" b="b"/>
            <a:pathLst>
              <a:path w="6655434">
                <a:moveTo>
                  <a:pt x="0" y="0"/>
                </a:moveTo>
                <a:lnTo>
                  <a:pt x="6655054" y="0"/>
                </a:lnTo>
              </a:path>
            </a:pathLst>
          </a:custGeom>
          <a:ln w="12700">
            <a:solidFill>
              <a:srgbClr val="4BD9F8"/>
            </a:solidFill>
          </a:ln>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12700" rIns="0" bIns="0" rtlCol="0">
            <a:spAutoFit/>
          </a:bodyPr>
          <a:lstStyle/>
          <a:p>
            <a:pPr marL="77470">
              <a:lnSpc>
                <a:spcPct val="100000"/>
              </a:lnSpc>
              <a:spcBef>
                <a:spcPts val="100"/>
              </a:spcBef>
            </a:pPr>
            <a:r>
              <a:rPr spc="-5" dirty="0"/>
              <a:t>Why </a:t>
            </a:r>
            <a:r>
              <a:rPr spc="-10" dirty="0"/>
              <a:t>Strategic </a:t>
            </a:r>
            <a:r>
              <a:rPr spc="-5" dirty="0"/>
              <a:t>Planning Is</a:t>
            </a:r>
            <a:r>
              <a:rPr spc="-15" dirty="0"/>
              <a:t> </a:t>
            </a:r>
            <a:r>
              <a:rPr spc="-5" dirty="0"/>
              <a:t>Important</a:t>
            </a:r>
          </a:p>
        </p:txBody>
      </p:sp>
      <p:sp>
        <p:nvSpPr>
          <p:cNvPr id="5" name="object 5"/>
          <p:cNvSpPr txBox="1">
            <a:spLocks noGrp="1"/>
          </p:cNvSpPr>
          <p:nvPr>
            <p:ph type="ftr" sz="quarter" idx="5"/>
          </p:nvPr>
        </p:nvSpPr>
        <p:spPr>
          <a:prstGeom prst="rect">
            <a:avLst/>
          </a:prstGeom>
        </p:spPr>
        <p:txBody>
          <a:bodyPr vert="horz" wrap="square" lIns="0" tIns="635" rIns="0" bIns="0" rtlCol="0">
            <a:spAutoFit/>
          </a:body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4" name="object 4"/>
          <p:cNvSpPr txBox="1"/>
          <p:nvPr/>
        </p:nvSpPr>
        <p:spPr>
          <a:xfrm>
            <a:off x="2071116" y="1640303"/>
            <a:ext cx="5454015" cy="1759585"/>
          </a:xfrm>
          <a:prstGeom prst="rect">
            <a:avLst/>
          </a:prstGeom>
        </p:spPr>
        <p:txBody>
          <a:bodyPr vert="horz" wrap="square" lIns="0" tIns="173355" rIns="0" bIns="0" rtlCol="0">
            <a:spAutoFit/>
          </a:bodyPr>
          <a:lstStyle/>
          <a:p>
            <a:pPr marL="12700">
              <a:lnSpc>
                <a:spcPct val="100000"/>
              </a:lnSpc>
              <a:spcBef>
                <a:spcPts val="1365"/>
              </a:spcBef>
            </a:pPr>
            <a:r>
              <a:rPr sz="2200" b="1" spc="-15" dirty="0">
                <a:solidFill>
                  <a:srgbClr val="231F20"/>
                </a:solidFill>
                <a:latin typeface="Calibri"/>
                <a:cs typeface="Calibri"/>
              </a:rPr>
              <a:t>Context: </a:t>
            </a:r>
            <a:r>
              <a:rPr sz="2200" b="1" spc="-5" dirty="0">
                <a:solidFill>
                  <a:srgbClr val="231F20"/>
                </a:solidFill>
                <a:latin typeface="Calibri"/>
                <a:cs typeface="Calibri"/>
              </a:rPr>
              <a:t>The </a:t>
            </a:r>
            <a:r>
              <a:rPr sz="2200" b="1" spc="-25" dirty="0">
                <a:solidFill>
                  <a:srgbClr val="231F20"/>
                </a:solidFill>
                <a:latin typeface="Calibri"/>
                <a:cs typeface="Calibri"/>
              </a:rPr>
              <a:t>Board’s </a:t>
            </a:r>
            <a:r>
              <a:rPr sz="2200" b="1" dirty="0">
                <a:solidFill>
                  <a:srgbClr val="231F20"/>
                </a:solidFill>
                <a:latin typeface="Calibri"/>
                <a:cs typeface="Calibri"/>
              </a:rPr>
              <a:t>3 </a:t>
            </a:r>
            <a:r>
              <a:rPr sz="2200" b="1" spc="-10" dirty="0">
                <a:solidFill>
                  <a:srgbClr val="231F20"/>
                </a:solidFill>
                <a:latin typeface="Calibri"/>
                <a:cs typeface="Calibri"/>
              </a:rPr>
              <a:t>Primary</a:t>
            </a:r>
            <a:r>
              <a:rPr sz="2200" b="1" spc="80" dirty="0">
                <a:solidFill>
                  <a:srgbClr val="231F20"/>
                </a:solidFill>
                <a:latin typeface="Calibri"/>
                <a:cs typeface="Calibri"/>
              </a:rPr>
              <a:t> </a:t>
            </a:r>
            <a:r>
              <a:rPr sz="2200" b="1" spc="-15" dirty="0">
                <a:solidFill>
                  <a:srgbClr val="231F20"/>
                </a:solidFill>
                <a:latin typeface="Calibri"/>
                <a:cs typeface="Calibri"/>
              </a:rPr>
              <a:t>Responsibilities</a:t>
            </a:r>
            <a:endParaRPr sz="2200">
              <a:latin typeface="Calibri"/>
              <a:cs typeface="Calibri"/>
            </a:endParaRPr>
          </a:p>
          <a:p>
            <a:pPr marL="241300" indent="-228600">
              <a:lnSpc>
                <a:spcPct val="100000"/>
              </a:lnSpc>
              <a:spcBef>
                <a:spcPts val="1035"/>
              </a:spcBef>
              <a:buAutoNum type="arabicPeriod"/>
              <a:tabLst>
                <a:tab pos="241300" algn="l"/>
              </a:tabLst>
            </a:pPr>
            <a:r>
              <a:rPr sz="1800" b="1" dirty="0">
                <a:solidFill>
                  <a:srgbClr val="231F20"/>
                </a:solidFill>
                <a:latin typeface="Calibri"/>
                <a:cs typeface="Calibri"/>
              </a:rPr>
              <a:t>SET</a:t>
            </a:r>
            <a:r>
              <a:rPr sz="1800" b="1" spc="-90" dirty="0">
                <a:solidFill>
                  <a:srgbClr val="231F20"/>
                </a:solidFill>
                <a:latin typeface="Calibri"/>
                <a:cs typeface="Calibri"/>
              </a:rPr>
              <a:t> </a:t>
            </a:r>
            <a:r>
              <a:rPr sz="1800" b="1" spc="-5" dirty="0">
                <a:solidFill>
                  <a:srgbClr val="231F20"/>
                </a:solidFill>
                <a:latin typeface="Calibri"/>
                <a:cs typeface="Calibri"/>
              </a:rPr>
              <a:t>DIRECTION</a:t>
            </a:r>
            <a:endParaRPr sz="1800">
              <a:latin typeface="Calibri"/>
              <a:cs typeface="Calibri"/>
            </a:endParaRPr>
          </a:p>
          <a:p>
            <a:pPr marL="241300" indent="-228600">
              <a:lnSpc>
                <a:spcPct val="100000"/>
              </a:lnSpc>
              <a:spcBef>
                <a:spcPts val="1115"/>
              </a:spcBef>
              <a:buAutoNum type="arabicPeriod"/>
              <a:tabLst>
                <a:tab pos="241300" algn="l"/>
              </a:tabLst>
            </a:pPr>
            <a:r>
              <a:rPr sz="1800" spc="-20" dirty="0">
                <a:solidFill>
                  <a:srgbClr val="231F20"/>
                </a:solidFill>
                <a:latin typeface="Calibri"/>
                <a:cs typeface="Calibri"/>
              </a:rPr>
              <a:t>Ensure</a:t>
            </a:r>
            <a:r>
              <a:rPr sz="1800" spc="-85" dirty="0">
                <a:solidFill>
                  <a:srgbClr val="231F20"/>
                </a:solidFill>
                <a:latin typeface="Calibri"/>
                <a:cs typeface="Calibri"/>
              </a:rPr>
              <a:t> </a:t>
            </a:r>
            <a:r>
              <a:rPr sz="1800" spc="-20" dirty="0">
                <a:solidFill>
                  <a:srgbClr val="231F20"/>
                </a:solidFill>
                <a:latin typeface="Calibri"/>
                <a:cs typeface="Calibri"/>
              </a:rPr>
              <a:t>Resources</a:t>
            </a:r>
            <a:endParaRPr sz="1800">
              <a:latin typeface="Calibri"/>
              <a:cs typeface="Calibri"/>
            </a:endParaRPr>
          </a:p>
          <a:p>
            <a:pPr marL="241300" indent="-228600">
              <a:lnSpc>
                <a:spcPct val="100000"/>
              </a:lnSpc>
              <a:spcBef>
                <a:spcPts val="1115"/>
              </a:spcBef>
              <a:buAutoNum type="arabicPeriod"/>
              <a:tabLst>
                <a:tab pos="241300" algn="l"/>
              </a:tabLst>
            </a:pPr>
            <a:r>
              <a:rPr sz="1800" spc="-20" dirty="0">
                <a:solidFill>
                  <a:srgbClr val="231F20"/>
                </a:solidFill>
                <a:latin typeface="Calibri"/>
                <a:cs typeface="Calibri"/>
              </a:rPr>
              <a:t>Provide</a:t>
            </a:r>
            <a:r>
              <a:rPr sz="1800" spc="-45" dirty="0">
                <a:solidFill>
                  <a:srgbClr val="231F20"/>
                </a:solidFill>
                <a:latin typeface="Calibri"/>
                <a:cs typeface="Calibri"/>
              </a:rPr>
              <a:t> </a:t>
            </a:r>
            <a:r>
              <a:rPr sz="1800" spc="-15" dirty="0">
                <a:solidFill>
                  <a:srgbClr val="231F20"/>
                </a:solidFill>
                <a:latin typeface="Calibri"/>
                <a:cs typeface="Calibri"/>
              </a:rPr>
              <a:t>Oversight</a:t>
            </a:r>
            <a:endParaRPr sz="1800">
              <a:latin typeface="Calibri"/>
              <a:cs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083816" y="852766"/>
            <a:ext cx="6655434" cy="0"/>
          </a:xfrm>
          <a:custGeom>
            <a:avLst/>
            <a:gdLst/>
            <a:ahLst/>
            <a:cxnLst/>
            <a:rect l="l" t="t" r="r" b="b"/>
            <a:pathLst>
              <a:path w="6655434">
                <a:moveTo>
                  <a:pt x="0" y="0"/>
                </a:moveTo>
                <a:lnTo>
                  <a:pt x="6655054" y="0"/>
                </a:lnTo>
              </a:path>
            </a:pathLst>
          </a:custGeom>
          <a:ln w="12700">
            <a:solidFill>
              <a:srgbClr val="4BD9F8"/>
            </a:solidFill>
          </a:ln>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12700" rIns="0" bIns="0" rtlCol="0">
            <a:spAutoFit/>
          </a:bodyPr>
          <a:lstStyle/>
          <a:p>
            <a:pPr marL="77470">
              <a:lnSpc>
                <a:spcPct val="100000"/>
              </a:lnSpc>
              <a:spcBef>
                <a:spcPts val="100"/>
              </a:spcBef>
            </a:pPr>
            <a:r>
              <a:rPr spc="-5" dirty="0"/>
              <a:t>Why </a:t>
            </a:r>
            <a:r>
              <a:rPr spc="-10" dirty="0"/>
              <a:t>Strategic </a:t>
            </a:r>
            <a:r>
              <a:rPr spc="-5" dirty="0"/>
              <a:t>Planning Is</a:t>
            </a:r>
            <a:r>
              <a:rPr spc="-15" dirty="0"/>
              <a:t> </a:t>
            </a:r>
            <a:r>
              <a:rPr spc="-5" dirty="0"/>
              <a:t>Important</a:t>
            </a:r>
          </a:p>
        </p:txBody>
      </p:sp>
      <p:sp>
        <p:nvSpPr>
          <p:cNvPr id="5" name="object 5"/>
          <p:cNvSpPr txBox="1">
            <a:spLocks noGrp="1"/>
          </p:cNvSpPr>
          <p:nvPr>
            <p:ph type="ftr" sz="quarter" idx="5"/>
          </p:nvPr>
        </p:nvSpPr>
        <p:spPr>
          <a:prstGeom prst="rect">
            <a:avLst/>
          </a:prstGeom>
        </p:spPr>
        <p:txBody>
          <a:bodyPr vert="horz" wrap="square" lIns="0" tIns="635" rIns="0" bIns="0" rtlCol="0">
            <a:spAutoFit/>
          </a:body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4" name="object 4"/>
          <p:cNvSpPr txBox="1">
            <a:spLocks noGrp="1"/>
          </p:cNvSpPr>
          <p:nvPr>
            <p:ph type="body" idx="1"/>
          </p:nvPr>
        </p:nvSpPr>
        <p:spPr>
          <a:prstGeom prst="rect">
            <a:avLst/>
          </a:prstGeom>
        </p:spPr>
        <p:txBody>
          <a:bodyPr vert="horz" wrap="square" lIns="0" tIns="173355" rIns="0" bIns="0" rtlCol="0">
            <a:spAutoFit/>
          </a:bodyPr>
          <a:lstStyle/>
          <a:p>
            <a:pPr marL="252729">
              <a:lnSpc>
                <a:spcPct val="100000"/>
              </a:lnSpc>
              <a:spcBef>
                <a:spcPts val="1365"/>
              </a:spcBef>
            </a:pPr>
            <a:r>
              <a:rPr spc="-15" dirty="0"/>
              <a:t>What </a:t>
            </a:r>
            <a:r>
              <a:rPr spc="-5" dirty="0"/>
              <a:t>is </a:t>
            </a:r>
            <a:r>
              <a:rPr dirty="0"/>
              <a:t>a </a:t>
            </a:r>
            <a:r>
              <a:rPr spc="-15" dirty="0"/>
              <a:t>strategic</a:t>
            </a:r>
            <a:r>
              <a:rPr spc="-55" dirty="0"/>
              <a:t> </a:t>
            </a:r>
            <a:r>
              <a:rPr spc="-35" dirty="0"/>
              <a:t>plan?</a:t>
            </a:r>
          </a:p>
          <a:p>
            <a:pPr marL="252729">
              <a:lnSpc>
                <a:spcPct val="100000"/>
              </a:lnSpc>
              <a:spcBef>
                <a:spcPts val="1035"/>
              </a:spcBef>
            </a:pPr>
            <a:r>
              <a:rPr sz="1800" b="0" dirty="0">
                <a:latin typeface="Calibri"/>
                <a:cs typeface="Calibri"/>
              </a:rPr>
              <a:t>A </a:t>
            </a:r>
            <a:r>
              <a:rPr sz="1800" b="0" spc="-15" dirty="0">
                <a:latin typeface="Calibri"/>
                <a:cs typeface="Calibri"/>
              </a:rPr>
              <a:t>strategic plan </a:t>
            </a:r>
            <a:r>
              <a:rPr sz="1800" b="0" spc="-20" dirty="0">
                <a:latin typeface="Calibri"/>
                <a:cs typeface="Calibri"/>
              </a:rPr>
              <a:t>tells</a:t>
            </a:r>
            <a:r>
              <a:rPr sz="1800" b="0" spc="-25" dirty="0">
                <a:latin typeface="Calibri"/>
                <a:cs typeface="Calibri"/>
              </a:rPr>
              <a:t> you:</a:t>
            </a:r>
            <a:endParaRPr sz="1800">
              <a:latin typeface="Calibri"/>
              <a:cs typeface="Calibri"/>
            </a:endParaRPr>
          </a:p>
          <a:p>
            <a:pPr marL="481330" indent="-228600">
              <a:lnSpc>
                <a:spcPct val="100000"/>
              </a:lnSpc>
              <a:spcBef>
                <a:spcPts val="1115"/>
              </a:spcBef>
              <a:buAutoNum type="arabicPeriod"/>
              <a:tabLst>
                <a:tab pos="481330" algn="l"/>
              </a:tabLst>
            </a:pPr>
            <a:r>
              <a:rPr sz="1800" b="0" spc="-15" dirty="0">
                <a:latin typeface="Calibri"/>
                <a:cs typeface="Calibri"/>
              </a:rPr>
              <a:t>where you are </a:t>
            </a:r>
            <a:r>
              <a:rPr sz="1800" b="0" spc="-20" dirty="0">
                <a:latin typeface="Calibri"/>
                <a:cs typeface="Calibri"/>
              </a:rPr>
              <a:t>going</a:t>
            </a:r>
            <a:r>
              <a:rPr sz="1800" b="0" spc="0" dirty="0">
                <a:latin typeface="Calibri"/>
                <a:cs typeface="Calibri"/>
              </a:rPr>
              <a:t> </a:t>
            </a:r>
            <a:r>
              <a:rPr sz="1800" b="0" spc="-30" dirty="0">
                <a:latin typeface="Calibri"/>
                <a:cs typeface="Calibri"/>
              </a:rPr>
              <a:t>(goals),</a:t>
            </a:r>
            <a:endParaRPr sz="1800">
              <a:latin typeface="Calibri"/>
              <a:cs typeface="Calibri"/>
            </a:endParaRPr>
          </a:p>
          <a:p>
            <a:pPr marL="481330" indent="-228600">
              <a:lnSpc>
                <a:spcPct val="100000"/>
              </a:lnSpc>
              <a:spcBef>
                <a:spcPts val="1115"/>
              </a:spcBef>
              <a:buAutoNum type="arabicPeriod"/>
              <a:tabLst>
                <a:tab pos="481330" algn="l"/>
              </a:tabLst>
            </a:pPr>
            <a:r>
              <a:rPr sz="1800" b="0" spc="-15" dirty="0">
                <a:latin typeface="Calibri"/>
                <a:cs typeface="Calibri"/>
              </a:rPr>
              <a:t>how you will get there</a:t>
            </a:r>
            <a:r>
              <a:rPr sz="1800" b="0" spc="10" dirty="0">
                <a:latin typeface="Calibri"/>
                <a:cs typeface="Calibri"/>
              </a:rPr>
              <a:t> </a:t>
            </a:r>
            <a:r>
              <a:rPr sz="1800" b="0" spc="-25" dirty="0">
                <a:latin typeface="Calibri"/>
                <a:cs typeface="Calibri"/>
              </a:rPr>
              <a:t>(activities),</a:t>
            </a:r>
            <a:endParaRPr sz="1800">
              <a:latin typeface="Calibri"/>
              <a:cs typeface="Calibri"/>
            </a:endParaRPr>
          </a:p>
          <a:p>
            <a:pPr marL="481330" indent="-228600">
              <a:lnSpc>
                <a:spcPct val="100000"/>
              </a:lnSpc>
              <a:spcBef>
                <a:spcPts val="1115"/>
              </a:spcBef>
              <a:buAutoNum type="arabicPeriod"/>
              <a:tabLst>
                <a:tab pos="481330" algn="l"/>
              </a:tabLst>
            </a:pPr>
            <a:r>
              <a:rPr sz="1800" b="0" spc="-15" dirty="0">
                <a:latin typeface="Calibri"/>
                <a:cs typeface="Calibri"/>
              </a:rPr>
              <a:t>when you know you </a:t>
            </a:r>
            <a:r>
              <a:rPr sz="1800" b="0" spc="-20" dirty="0">
                <a:latin typeface="Calibri"/>
                <a:cs typeface="Calibri"/>
              </a:rPr>
              <a:t>have </a:t>
            </a:r>
            <a:r>
              <a:rPr sz="1800" b="0" spc="-15" dirty="0">
                <a:latin typeface="Calibri"/>
                <a:cs typeface="Calibri"/>
              </a:rPr>
              <a:t>accomplished </a:t>
            </a:r>
            <a:r>
              <a:rPr sz="1800" b="0" spc="-20" dirty="0">
                <a:latin typeface="Calibri"/>
                <a:cs typeface="Calibri"/>
              </a:rPr>
              <a:t>goal</a:t>
            </a:r>
            <a:r>
              <a:rPr sz="1800" b="0" spc="55" dirty="0">
                <a:latin typeface="Calibri"/>
                <a:cs typeface="Calibri"/>
              </a:rPr>
              <a:t> </a:t>
            </a:r>
            <a:r>
              <a:rPr sz="1800" b="0" spc="-30" dirty="0">
                <a:latin typeface="Calibri"/>
                <a:cs typeface="Calibri"/>
              </a:rPr>
              <a:t>(metrics),</a:t>
            </a:r>
            <a:endParaRPr sz="1800">
              <a:latin typeface="Calibri"/>
              <a:cs typeface="Calibri"/>
            </a:endParaRPr>
          </a:p>
          <a:p>
            <a:pPr marL="481330" indent="-228600">
              <a:lnSpc>
                <a:spcPct val="100000"/>
              </a:lnSpc>
              <a:spcBef>
                <a:spcPts val="1115"/>
              </a:spcBef>
              <a:buAutoNum type="arabicPeriod"/>
              <a:tabLst>
                <a:tab pos="481330" algn="l"/>
              </a:tabLst>
            </a:pPr>
            <a:r>
              <a:rPr sz="1800" b="0" spc="-10" dirty="0">
                <a:latin typeface="Calibri"/>
                <a:cs typeface="Calibri"/>
              </a:rPr>
              <a:t>who </a:t>
            </a:r>
            <a:r>
              <a:rPr sz="1800" b="0" spc="-15" dirty="0">
                <a:latin typeface="Calibri"/>
                <a:cs typeface="Calibri"/>
              </a:rPr>
              <a:t>will lead the </a:t>
            </a:r>
            <a:r>
              <a:rPr sz="1800" b="0" spc="-10" dirty="0">
                <a:latin typeface="Calibri"/>
                <a:cs typeface="Calibri"/>
              </a:rPr>
              <a:t>efforts </a:t>
            </a:r>
            <a:r>
              <a:rPr sz="1800" b="0" spc="-20" dirty="0">
                <a:latin typeface="Calibri"/>
                <a:cs typeface="Calibri"/>
              </a:rPr>
              <a:t>(responsible</a:t>
            </a:r>
            <a:r>
              <a:rPr sz="1800" b="0" spc="25" dirty="0">
                <a:latin typeface="Calibri"/>
                <a:cs typeface="Calibri"/>
              </a:rPr>
              <a:t> </a:t>
            </a:r>
            <a:r>
              <a:rPr sz="1800" b="0" spc="-20" dirty="0">
                <a:latin typeface="Calibri"/>
                <a:cs typeface="Calibri"/>
              </a:rPr>
              <a:t>parties).</a:t>
            </a:r>
            <a:endParaRPr sz="1800">
              <a:latin typeface="Calibri"/>
              <a:cs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083816" y="852766"/>
            <a:ext cx="6655434" cy="0"/>
          </a:xfrm>
          <a:custGeom>
            <a:avLst/>
            <a:gdLst/>
            <a:ahLst/>
            <a:cxnLst/>
            <a:rect l="l" t="t" r="r" b="b"/>
            <a:pathLst>
              <a:path w="6655434">
                <a:moveTo>
                  <a:pt x="0" y="0"/>
                </a:moveTo>
                <a:lnTo>
                  <a:pt x="6655054" y="0"/>
                </a:lnTo>
              </a:path>
            </a:pathLst>
          </a:custGeom>
          <a:ln w="12700">
            <a:solidFill>
              <a:srgbClr val="4BD9F8"/>
            </a:solidFill>
          </a:ln>
        </p:spPr>
        <p:txBody>
          <a:bodyPr wrap="square" lIns="0" tIns="0" rIns="0" bIns="0" rtlCol="0"/>
          <a:lstStyle/>
          <a:p>
            <a:endParaRPr/>
          </a:p>
        </p:txBody>
      </p:sp>
      <p:sp>
        <p:nvSpPr>
          <p:cNvPr id="3" name="object 3"/>
          <p:cNvSpPr txBox="1"/>
          <p:nvPr/>
        </p:nvSpPr>
        <p:spPr>
          <a:xfrm>
            <a:off x="2071116" y="1640303"/>
            <a:ext cx="6233795" cy="927735"/>
          </a:xfrm>
          <a:prstGeom prst="rect">
            <a:avLst/>
          </a:prstGeom>
        </p:spPr>
        <p:txBody>
          <a:bodyPr vert="horz" wrap="square" lIns="0" tIns="173355" rIns="0" bIns="0" rtlCol="0">
            <a:spAutoFit/>
          </a:bodyPr>
          <a:lstStyle/>
          <a:p>
            <a:pPr marL="12700">
              <a:lnSpc>
                <a:spcPct val="100000"/>
              </a:lnSpc>
              <a:spcBef>
                <a:spcPts val="1365"/>
              </a:spcBef>
            </a:pPr>
            <a:r>
              <a:rPr sz="2200" b="1" spc="-10" dirty="0">
                <a:solidFill>
                  <a:srgbClr val="231F20"/>
                </a:solidFill>
                <a:latin typeface="Calibri"/>
                <a:cs typeface="Calibri"/>
              </a:rPr>
              <a:t>Benefits </a:t>
            </a:r>
            <a:r>
              <a:rPr sz="2200" b="1" spc="-5" dirty="0">
                <a:solidFill>
                  <a:srgbClr val="231F20"/>
                </a:solidFill>
                <a:latin typeface="Calibri"/>
                <a:cs typeface="Calibri"/>
              </a:rPr>
              <a:t>of</a:t>
            </a:r>
            <a:r>
              <a:rPr sz="2200" b="1" spc="-75" dirty="0">
                <a:solidFill>
                  <a:srgbClr val="231F20"/>
                </a:solidFill>
                <a:latin typeface="Calibri"/>
                <a:cs typeface="Calibri"/>
              </a:rPr>
              <a:t> </a:t>
            </a:r>
            <a:r>
              <a:rPr sz="2200" b="1" spc="-15" dirty="0">
                <a:solidFill>
                  <a:srgbClr val="231F20"/>
                </a:solidFill>
                <a:latin typeface="Calibri"/>
                <a:cs typeface="Calibri"/>
              </a:rPr>
              <a:t>Planning</a:t>
            </a:r>
            <a:endParaRPr sz="2200">
              <a:latin typeface="Calibri"/>
              <a:cs typeface="Calibri"/>
            </a:endParaRPr>
          </a:p>
          <a:p>
            <a:pPr marL="12700">
              <a:lnSpc>
                <a:spcPct val="100000"/>
              </a:lnSpc>
              <a:spcBef>
                <a:spcPts val="1035"/>
              </a:spcBef>
            </a:pPr>
            <a:r>
              <a:rPr sz="1800" spc="-20" dirty="0">
                <a:solidFill>
                  <a:srgbClr val="231F20"/>
                </a:solidFill>
                <a:latin typeface="Calibri"/>
                <a:cs typeface="Calibri"/>
              </a:rPr>
              <a:t>Strategic planning </a:t>
            </a:r>
            <a:r>
              <a:rPr sz="1800" spc="-10" dirty="0">
                <a:solidFill>
                  <a:srgbClr val="231F20"/>
                </a:solidFill>
                <a:latin typeface="Calibri"/>
                <a:cs typeface="Calibri"/>
              </a:rPr>
              <a:t>is </a:t>
            </a:r>
            <a:r>
              <a:rPr sz="1800" dirty="0">
                <a:solidFill>
                  <a:srgbClr val="231F20"/>
                </a:solidFill>
                <a:latin typeface="Calibri"/>
                <a:cs typeface="Calibri"/>
              </a:rPr>
              <a:t>a </a:t>
            </a:r>
            <a:r>
              <a:rPr sz="1800" spc="-20" dirty="0">
                <a:solidFill>
                  <a:srgbClr val="231F20"/>
                </a:solidFill>
                <a:latin typeface="Calibri"/>
                <a:cs typeface="Calibri"/>
              </a:rPr>
              <a:t>“mission </a:t>
            </a:r>
            <a:r>
              <a:rPr sz="1800" spc="-5" dirty="0">
                <a:solidFill>
                  <a:srgbClr val="231F20"/>
                </a:solidFill>
                <a:latin typeface="Calibri"/>
                <a:cs typeface="Calibri"/>
              </a:rPr>
              <a:t>critical” </a:t>
            </a:r>
            <a:r>
              <a:rPr sz="1800" spc="-15" dirty="0">
                <a:solidFill>
                  <a:srgbClr val="231F20"/>
                </a:solidFill>
                <a:latin typeface="Calibri"/>
                <a:cs typeface="Calibri"/>
              </a:rPr>
              <a:t>component to</a:t>
            </a:r>
            <a:r>
              <a:rPr sz="1800" spc="125" dirty="0">
                <a:solidFill>
                  <a:srgbClr val="231F20"/>
                </a:solidFill>
                <a:latin typeface="Calibri"/>
                <a:cs typeface="Calibri"/>
              </a:rPr>
              <a:t> </a:t>
            </a:r>
            <a:r>
              <a:rPr sz="1800" spc="-15" dirty="0">
                <a:solidFill>
                  <a:srgbClr val="231F20"/>
                </a:solidFill>
                <a:latin typeface="Calibri"/>
                <a:cs typeface="Calibri"/>
              </a:rPr>
              <a:t>sustainability</a:t>
            </a:r>
            <a:endParaRPr sz="1800">
              <a:latin typeface="Calibri"/>
              <a:cs typeface="Calibri"/>
            </a:endParaRPr>
          </a:p>
        </p:txBody>
      </p:sp>
      <p:sp>
        <p:nvSpPr>
          <p:cNvPr id="5" name="object 5"/>
          <p:cNvSpPr txBox="1">
            <a:spLocks noGrp="1"/>
          </p:cNvSpPr>
          <p:nvPr>
            <p:ph type="ftr" sz="quarter" idx="5"/>
          </p:nvPr>
        </p:nvSpPr>
        <p:spPr>
          <a:prstGeom prst="rect">
            <a:avLst/>
          </a:prstGeom>
        </p:spPr>
        <p:txBody>
          <a:bodyPr vert="horz" wrap="square" lIns="0" tIns="635" rIns="0" bIns="0" rtlCol="0">
            <a:spAutoFit/>
          </a:body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4" name="object 4"/>
          <p:cNvSpPr txBox="1">
            <a:spLocks noGrp="1"/>
          </p:cNvSpPr>
          <p:nvPr>
            <p:ph type="title"/>
          </p:nvPr>
        </p:nvSpPr>
        <p:spPr>
          <a:prstGeom prst="rect">
            <a:avLst/>
          </a:prstGeom>
        </p:spPr>
        <p:txBody>
          <a:bodyPr vert="horz" wrap="square" lIns="0" tIns="12700" rIns="0" bIns="0" rtlCol="0">
            <a:spAutoFit/>
          </a:bodyPr>
          <a:lstStyle/>
          <a:p>
            <a:pPr marL="77470">
              <a:lnSpc>
                <a:spcPct val="100000"/>
              </a:lnSpc>
              <a:spcBef>
                <a:spcPts val="100"/>
              </a:spcBef>
            </a:pPr>
            <a:r>
              <a:rPr spc="-5" dirty="0"/>
              <a:t>Why </a:t>
            </a:r>
            <a:r>
              <a:rPr spc="-10" dirty="0"/>
              <a:t>Strategic </a:t>
            </a:r>
            <a:r>
              <a:rPr spc="-5" dirty="0"/>
              <a:t>Planning Is</a:t>
            </a:r>
            <a:r>
              <a:rPr spc="-15" dirty="0"/>
              <a:t> </a:t>
            </a:r>
            <a:r>
              <a:rPr spc="-5" dirty="0"/>
              <a:t>Important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object 23"/>
          <p:cNvSpPr txBox="1">
            <a:spLocks noGrp="1"/>
          </p:cNvSpPr>
          <p:nvPr>
            <p:ph type="ftr" sz="quarter" idx="5"/>
          </p:nvPr>
        </p:nvSpPr>
        <p:spPr>
          <a:prstGeom prst="rect">
            <a:avLst/>
          </a:prstGeom>
        </p:spPr>
        <p:txBody>
          <a:bodyPr vert="horz" wrap="square" lIns="0" tIns="635" rIns="0" bIns="0" rtlCol="0">
            <a:spAutoFit/>
          </a:body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26" name="object 2"/>
          <p:cNvSpPr txBox="1"/>
          <p:nvPr/>
        </p:nvSpPr>
        <p:spPr>
          <a:xfrm>
            <a:off x="3366516" y="5010150"/>
            <a:ext cx="5625084" cy="1331134"/>
          </a:xfrm>
          <a:prstGeom prst="rect">
            <a:avLst/>
          </a:prstGeom>
        </p:spPr>
        <p:txBody>
          <a:bodyPr vert="horz" wrap="square" lIns="0" tIns="12700" rIns="0" bIns="0" rtlCol="0">
            <a:spAutoFit/>
          </a:bodyPr>
          <a:lstStyle/>
          <a:p>
            <a:pPr marL="12700">
              <a:lnSpc>
                <a:spcPct val="100000"/>
              </a:lnSpc>
              <a:spcBef>
                <a:spcPts val="100"/>
              </a:spcBef>
            </a:pPr>
            <a:r>
              <a:rPr lang="en-US" sz="1400" b="1" spc="-5" dirty="0">
                <a:solidFill>
                  <a:srgbClr val="231F20"/>
                </a:solidFill>
                <a:cs typeface="Calibri"/>
              </a:rPr>
              <a:t>The contents of this product were developed under a grant to WI FACETS from the U.S. Dept. of Education, #H328R130010. The contents do not necessarily represent  the policy of the U.S. Dept. of Education and you should not assume endorsement by  the federal government.</a:t>
            </a:r>
          </a:p>
          <a:p>
            <a:pPr marL="12700">
              <a:lnSpc>
                <a:spcPct val="100000"/>
              </a:lnSpc>
              <a:spcBef>
                <a:spcPts val="100"/>
              </a:spcBef>
            </a:pPr>
            <a:r>
              <a:rPr lang="en-US" sz="1400" b="1" spc="-5" dirty="0">
                <a:solidFill>
                  <a:srgbClr val="231F20"/>
                </a:solidFill>
                <a:cs typeface="Calibri"/>
              </a:rPr>
              <a:t>Project Officer: David </a:t>
            </a:r>
            <a:r>
              <a:rPr lang="en-US" sz="1400" b="1" spc="-5" dirty="0" err="1">
                <a:solidFill>
                  <a:srgbClr val="231F20"/>
                </a:solidFill>
                <a:cs typeface="Calibri"/>
              </a:rPr>
              <a:t>Emenheiser</a:t>
            </a:r>
            <a:r>
              <a:rPr lang="en-US" sz="1400" b="1" spc="-5" dirty="0">
                <a:solidFill>
                  <a:srgbClr val="231F20"/>
                </a:solidFill>
                <a:cs typeface="Calibri"/>
              </a:rPr>
              <a:t>. </a:t>
            </a:r>
          </a:p>
          <a:p>
            <a:pPr marL="12700">
              <a:lnSpc>
                <a:spcPct val="100000"/>
              </a:lnSpc>
              <a:spcBef>
                <a:spcPts val="100"/>
              </a:spcBef>
            </a:pPr>
            <a:r>
              <a:rPr lang="en-US" sz="1400" b="1" spc="-5" dirty="0">
                <a:solidFill>
                  <a:srgbClr val="231F20"/>
                </a:solidFill>
                <a:cs typeface="Calibri"/>
              </a:rPr>
              <a:t>© </a:t>
            </a:r>
            <a:r>
              <a:rPr lang="en-US" sz="1400" b="1" spc="-5" dirty="0" smtClean="0">
                <a:solidFill>
                  <a:srgbClr val="231F20"/>
                </a:solidFill>
                <a:cs typeface="Calibri"/>
              </a:rPr>
              <a:t>RPTACs. For </a:t>
            </a:r>
            <a:r>
              <a:rPr lang="en-US" sz="1400" b="1" spc="-5" dirty="0">
                <a:solidFill>
                  <a:srgbClr val="231F20"/>
                </a:solidFill>
                <a:cs typeface="Calibri"/>
              </a:rPr>
              <a:t>permission to use, please contact WI </a:t>
            </a:r>
            <a:r>
              <a:rPr lang="en-US" sz="1400" b="1" spc="-5" dirty="0" smtClean="0">
                <a:solidFill>
                  <a:srgbClr val="231F20"/>
                </a:solidFill>
                <a:cs typeface="Calibri"/>
              </a:rPr>
              <a:t>FACETS.</a:t>
            </a:r>
            <a:endParaRPr lang="en-US" sz="1400" b="1" spc="-5" dirty="0">
              <a:solidFill>
                <a:srgbClr val="231F20"/>
              </a:solidFill>
              <a:cs typeface="Calibri"/>
            </a:endParaRPr>
          </a:p>
        </p:txBody>
      </p:sp>
      <p:sp>
        <p:nvSpPr>
          <p:cNvPr id="27" name="object 3"/>
          <p:cNvSpPr/>
          <p:nvPr/>
        </p:nvSpPr>
        <p:spPr>
          <a:xfrm>
            <a:off x="1828800" y="5181600"/>
            <a:ext cx="1465669" cy="1114519"/>
          </a:xfrm>
          <a:prstGeom prst="rect">
            <a:avLst/>
          </a:prstGeom>
          <a:blipFill>
            <a:blip r:embed="rId3" cstate="print"/>
            <a:stretch>
              <a:fillRect/>
            </a:stretch>
          </a:blipFill>
        </p:spPr>
        <p:txBody>
          <a:bodyPr wrap="square" lIns="0" tIns="0" rIns="0" bIns="0" rtlCol="0"/>
          <a:lstStyle/>
          <a:p>
            <a:endParaRPr/>
          </a:p>
        </p:txBody>
      </p:sp>
      <p:sp>
        <p:nvSpPr>
          <p:cNvPr id="6" name="object 4"/>
          <p:cNvSpPr txBox="1"/>
          <p:nvPr/>
        </p:nvSpPr>
        <p:spPr>
          <a:xfrm>
            <a:off x="2071116" y="754692"/>
            <a:ext cx="5520690" cy="3540996"/>
          </a:xfrm>
          <a:prstGeom prst="rect">
            <a:avLst/>
          </a:prstGeom>
        </p:spPr>
        <p:txBody>
          <a:bodyPr vert="horz" wrap="none" lIns="0" tIns="44450" rIns="0" bIns="0" rtlCol="0">
            <a:noAutofit/>
          </a:bodyPr>
          <a:lstStyle/>
          <a:p>
            <a:pPr marL="12700">
              <a:lnSpc>
                <a:spcPct val="100000"/>
              </a:lnSpc>
              <a:spcBef>
                <a:spcPts val="350"/>
              </a:spcBef>
            </a:pPr>
            <a:r>
              <a:rPr sz="1600" b="1" spc="-10" dirty="0">
                <a:solidFill>
                  <a:srgbClr val="231F20"/>
                </a:solidFill>
                <a:latin typeface="Calibri"/>
                <a:cs typeface="Calibri"/>
              </a:rPr>
              <a:t>Development</a:t>
            </a:r>
            <a:r>
              <a:rPr sz="1600" b="1" spc="-75" dirty="0">
                <a:solidFill>
                  <a:srgbClr val="231F20"/>
                </a:solidFill>
                <a:latin typeface="Calibri"/>
                <a:cs typeface="Calibri"/>
              </a:rPr>
              <a:t> </a:t>
            </a:r>
            <a:r>
              <a:rPr sz="1600" b="1" spc="-35" dirty="0">
                <a:solidFill>
                  <a:srgbClr val="231F20"/>
                </a:solidFill>
                <a:latin typeface="Calibri"/>
                <a:cs typeface="Calibri"/>
              </a:rPr>
              <a:t>Team:</a:t>
            </a:r>
            <a:endParaRPr sz="1600" dirty="0">
              <a:latin typeface="Calibri"/>
              <a:cs typeface="Calibri"/>
            </a:endParaRPr>
          </a:p>
          <a:p>
            <a:pPr marL="12700" marR="2300605">
              <a:lnSpc>
                <a:spcPts val="1939"/>
              </a:lnSpc>
              <a:spcBef>
                <a:spcPts val="65"/>
              </a:spcBef>
            </a:pPr>
            <a:r>
              <a:rPr sz="1400" spc="-15" dirty="0">
                <a:solidFill>
                  <a:srgbClr val="231F20"/>
                </a:solidFill>
                <a:latin typeface="Calibri"/>
                <a:cs typeface="Calibri"/>
              </a:rPr>
              <a:t>David Blanchard, Region </a:t>
            </a:r>
            <a:r>
              <a:rPr sz="1400" dirty="0">
                <a:solidFill>
                  <a:srgbClr val="231F20"/>
                </a:solidFill>
                <a:latin typeface="Calibri"/>
                <a:cs typeface="Calibri"/>
              </a:rPr>
              <a:t>3 </a:t>
            </a:r>
            <a:r>
              <a:rPr sz="1400" spc="-30" dirty="0" smtClean="0">
                <a:solidFill>
                  <a:srgbClr val="231F20"/>
                </a:solidFill>
                <a:latin typeface="Calibri"/>
                <a:cs typeface="Calibri"/>
              </a:rPr>
              <a:t>PTAC</a:t>
            </a:r>
            <a:r>
              <a:rPr lang="en-US" sz="1400" spc="-30" dirty="0" smtClean="0">
                <a:solidFill>
                  <a:srgbClr val="231F20"/>
                </a:solidFill>
                <a:latin typeface="Calibri"/>
                <a:cs typeface="Calibri"/>
              </a:rPr>
              <a:t>,</a:t>
            </a:r>
            <a:r>
              <a:rPr sz="1400" spc="-30" dirty="0" smtClean="0">
                <a:solidFill>
                  <a:srgbClr val="231F20"/>
                </a:solidFill>
                <a:latin typeface="Calibri"/>
                <a:cs typeface="Calibri"/>
              </a:rPr>
              <a:t> </a:t>
            </a:r>
            <a:r>
              <a:rPr sz="1400" spc="-10" dirty="0">
                <a:solidFill>
                  <a:srgbClr val="231F20"/>
                </a:solidFill>
                <a:latin typeface="Calibri"/>
                <a:cs typeface="Calibri"/>
              </a:rPr>
              <a:t>at </a:t>
            </a:r>
            <a:r>
              <a:rPr sz="1400" spc="-20" dirty="0">
                <a:solidFill>
                  <a:srgbClr val="231F20"/>
                </a:solidFill>
                <a:latin typeface="Calibri"/>
                <a:cs typeface="Calibri"/>
              </a:rPr>
              <a:t>P2P </a:t>
            </a:r>
            <a:r>
              <a:rPr sz="1400" spc="-10" dirty="0">
                <a:solidFill>
                  <a:srgbClr val="231F20"/>
                </a:solidFill>
                <a:latin typeface="Calibri"/>
                <a:cs typeface="Calibri"/>
              </a:rPr>
              <a:t>of </a:t>
            </a:r>
            <a:r>
              <a:rPr sz="1400" spc="-5" dirty="0">
                <a:solidFill>
                  <a:srgbClr val="231F20"/>
                </a:solidFill>
                <a:latin typeface="Calibri"/>
                <a:cs typeface="Calibri"/>
              </a:rPr>
              <a:t>GA  </a:t>
            </a:r>
            <a:endParaRPr lang="en-US" sz="1400" spc="-5" dirty="0" smtClean="0">
              <a:solidFill>
                <a:srgbClr val="231F20"/>
              </a:solidFill>
              <a:latin typeface="Calibri"/>
              <a:cs typeface="Calibri"/>
            </a:endParaRPr>
          </a:p>
          <a:p>
            <a:pPr marL="12700" marR="2300605">
              <a:lnSpc>
                <a:spcPts val="1939"/>
              </a:lnSpc>
              <a:spcBef>
                <a:spcPts val="65"/>
              </a:spcBef>
            </a:pPr>
            <a:r>
              <a:rPr sz="1400" spc="-15" dirty="0" smtClean="0">
                <a:solidFill>
                  <a:srgbClr val="231F20"/>
                </a:solidFill>
                <a:latin typeface="Calibri"/>
                <a:cs typeface="Calibri"/>
              </a:rPr>
              <a:t>Glenda </a:t>
            </a:r>
            <a:r>
              <a:rPr sz="1400" spc="-10" dirty="0">
                <a:solidFill>
                  <a:srgbClr val="231F20"/>
                </a:solidFill>
                <a:latin typeface="Calibri"/>
                <a:cs typeface="Calibri"/>
              </a:rPr>
              <a:t>Hicks, </a:t>
            </a:r>
            <a:r>
              <a:rPr sz="1400" spc="-15" dirty="0">
                <a:solidFill>
                  <a:srgbClr val="231F20"/>
                </a:solidFill>
                <a:latin typeface="Calibri"/>
                <a:cs typeface="Calibri"/>
              </a:rPr>
              <a:t>Glenda </a:t>
            </a:r>
            <a:r>
              <a:rPr sz="1400" spc="-50" dirty="0">
                <a:solidFill>
                  <a:srgbClr val="231F20"/>
                </a:solidFill>
                <a:latin typeface="Calibri"/>
                <a:cs typeface="Calibri"/>
              </a:rPr>
              <a:t>Y. </a:t>
            </a:r>
            <a:r>
              <a:rPr sz="1400" spc="-10" dirty="0">
                <a:solidFill>
                  <a:srgbClr val="231F20"/>
                </a:solidFill>
                <a:latin typeface="Calibri"/>
                <a:cs typeface="Calibri"/>
              </a:rPr>
              <a:t>Hicks,</a:t>
            </a:r>
            <a:r>
              <a:rPr sz="1400" spc="100" dirty="0">
                <a:solidFill>
                  <a:srgbClr val="231F20"/>
                </a:solidFill>
                <a:latin typeface="Calibri"/>
                <a:cs typeface="Calibri"/>
              </a:rPr>
              <a:t> </a:t>
            </a:r>
            <a:r>
              <a:rPr sz="1400" spc="-30" dirty="0">
                <a:solidFill>
                  <a:srgbClr val="231F20"/>
                </a:solidFill>
                <a:latin typeface="Calibri"/>
                <a:cs typeface="Calibri"/>
              </a:rPr>
              <a:t>CPA</a:t>
            </a:r>
            <a:endParaRPr sz="1400" dirty="0">
              <a:latin typeface="Calibri"/>
              <a:cs typeface="Calibri"/>
            </a:endParaRPr>
          </a:p>
          <a:p>
            <a:pPr marL="12700" marR="2461260">
              <a:lnSpc>
                <a:spcPts val="1939"/>
              </a:lnSpc>
            </a:pPr>
            <a:r>
              <a:rPr sz="1400" spc="-10" dirty="0">
                <a:solidFill>
                  <a:srgbClr val="231F20"/>
                </a:solidFill>
                <a:latin typeface="Calibri"/>
                <a:cs typeface="Calibri"/>
              </a:rPr>
              <a:t>Rachel </a:t>
            </a:r>
            <a:r>
              <a:rPr sz="1400" spc="-15" dirty="0">
                <a:solidFill>
                  <a:srgbClr val="231F20"/>
                </a:solidFill>
                <a:latin typeface="Calibri"/>
                <a:cs typeface="Calibri"/>
              </a:rPr>
              <a:t>Howard, </a:t>
            </a:r>
            <a:r>
              <a:rPr sz="1400" spc="-10" dirty="0">
                <a:solidFill>
                  <a:srgbClr val="231F20"/>
                </a:solidFill>
                <a:latin typeface="Calibri"/>
                <a:cs typeface="Calibri"/>
              </a:rPr>
              <a:t>Rachel </a:t>
            </a:r>
            <a:r>
              <a:rPr sz="1400" spc="-15" dirty="0">
                <a:solidFill>
                  <a:srgbClr val="231F20"/>
                </a:solidFill>
                <a:latin typeface="Calibri"/>
                <a:cs typeface="Calibri"/>
              </a:rPr>
              <a:t>Howard </a:t>
            </a:r>
            <a:r>
              <a:rPr sz="1400" spc="-10" dirty="0">
                <a:solidFill>
                  <a:srgbClr val="231F20"/>
                </a:solidFill>
                <a:latin typeface="Calibri"/>
                <a:cs typeface="Calibri"/>
              </a:rPr>
              <a:t>Consulting  </a:t>
            </a:r>
            <a:endParaRPr lang="en-US" sz="1400" spc="-10" dirty="0" smtClean="0">
              <a:solidFill>
                <a:srgbClr val="231F20"/>
              </a:solidFill>
              <a:latin typeface="Calibri"/>
              <a:cs typeface="Calibri"/>
            </a:endParaRPr>
          </a:p>
          <a:p>
            <a:pPr marL="12700" marR="2461260">
              <a:lnSpc>
                <a:spcPts val="1939"/>
              </a:lnSpc>
            </a:pPr>
            <a:r>
              <a:rPr sz="1400" spc="-15" dirty="0" smtClean="0">
                <a:solidFill>
                  <a:srgbClr val="231F20"/>
                </a:solidFill>
                <a:latin typeface="Calibri"/>
                <a:cs typeface="Calibri"/>
              </a:rPr>
              <a:t>Jan </a:t>
            </a:r>
            <a:r>
              <a:rPr sz="1400" spc="-10" dirty="0">
                <a:solidFill>
                  <a:srgbClr val="231F20"/>
                </a:solidFill>
                <a:latin typeface="Calibri"/>
                <a:cs typeface="Calibri"/>
              </a:rPr>
              <a:t>Serak, </a:t>
            </a:r>
            <a:r>
              <a:rPr sz="1400" spc="-15" dirty="0">
                <a:solidFill>
                  <a:srgbClr val="231F20"/>
                </a:solidFill>
                <a:latin typeface="Calibri"/>
                <a:cs typeface="Calibri"/>
              </a:rPr>
              <a:t>Region </a:t>
            </a:r>
            <a:r>
              <a:rPr sz="1400" dirty="0">
                <a:solidFill>
                  <a:srgbClr val="231F20"/>
                </a:solidFill>
                <a:latin typeface="Calibri"/>
                <a:cs typeface="Calibri"/>
              </a:rPr>
              <a:t>4 </a:t>
            </a:r>
            <a:r>
              <a:rPr sz="1400" spc="-30" dirty="0" smtClean="0">
                <a:solidFill>
                  <a:srgbClr val="231F20"/>
                </a:solidFill>
                <a:latin typeface="Calibri"/>
                <a:cs typeface="Calibri"/>
              </a:rPr>
              <a:t>PTAC</a:t>
            </a:r>
            <a:r>
              <a:rPr lang="en-US" sz="1400" spc="-30" dirty="0" smtClean="0">
                <a:solidFill>
                  <a:srgbClr val="231F20"/>
                </a:solidFill>
                <a:latin typeface="Calibri"/>
                <a:cs typeface="Calibri"/>
              </a:rPr>
              <a:t>,</a:t>
            </a:r>
            <a:r>
              <a:rPr sz="1400" spc="-30" dirty="0" smtClean="0">
                <a:solidFill>
                  <a:srgbClr val="231F20"/>
                </a:solidFill>
                <a:latin typeface="Calibri"/>
                <a:cs typeface="Calibri"/>
              </a:rPr>
              <a:t> </a:t>
            </a:r>
            <a:r>
              <a:rPr sz="1400" spc="-10" dirty="0">
                <a:solidFill>
                  <a:srgbClr val="231F20"/>
                </a:solidFill>
                <a:latin typeface="Calibri"/>
                <a:cs typeface="Calibri"/>
              </a:rPr>
              <a:t>at WI</a:t>
            </a:r>
            <a:r>
              <a:rPr sz="1400" spc="75" dirty="0">
                <a:solidFill>
                  <a:srgbClr val="231F20"/>
                </a:solidFill>
                <a:latin typeface="Calibri"/>
                <a:cs typeface="Calibri"/>
              </a:rPr>
              <a:t> </a:t>
            </a:r>
            <a:r>
              <a:rPr sz="1400" spc="-15" dirty="0">
                <a:solidFill>
                  <a:srgbClr val="231F20"/>
                </a:solidFill>
                <a:latin typeface="Calibri"/>
                <a:cs typeface="Calibri"/>
              </a:rPr>
              <a:t>FACETS</a:t>
            </a:r>
            <a:endParaRPr sz="1400" dirty="0">
              <a:latin typeface="Calibri"/>
              <a:cs typeface="Calibri"/>
            </a:endParaRPr>
          </a:p>
          <a:p>
            <a:pPr marL="12700">
              <a:lnSpc>
                <a:spcPct val="100000"/>
              </a:lnSpc>
              <a:spcBef>
                <a:spcPts val="380"/>
              </a:spcBef>
            </a:pPr>
            <a:r>
              <a:rPr sz="1600" b="1" spc="-5" dirty="0">
                <a:solidFill>
                  <a:srgbClr val="231F20"/>
                </a:solidFill>
                <a:latin typeface="Calibri"/>
                <a:cs typeface="Calibri"/>
              </a:rPr>
              <a:t>Other</a:t>
            </a:r>
            <a:r>
              <a:rPr sz="1600" b="1" spc="-35" dirty="0">
                <a:solidFill>
                  <a:srgbClr val="231F20"/>
                </a:solidFill>
                <a:latin typeface="Calibri"/>
                <a:cs typeface="Calibri"/>
              </a:rPr>
              <a:t> </a:t>
            </a:r>
            <a:r>
              <a:rPr sz="1600" b="1" spc="-10" dirty="0">
                <a:solidFill>
                  <a:srgbClr val="231F20"/>
                </a:solidFill>
                <a:latin typeface="Calibri"/>
                <a:cs typeface="Calibri"/>
              </a:rPr>
              <a:t>Contributors:</a:t>
            </a:r>
            <a:endParaRPr sz="1600" dirty="0">
              <a:latin typeface="Calibri"/>
              <a:cs typeface="Calibri"/>
            </a:endParaRPr>
          </a:p>
          <a:p>
            <a:pPr marL="12700">
              <a:lnSpc>
                <a:spcPct val="100000"/>
              </a:lnSpc>
              <a:spcBef>
                <a:spcPts val="190"/>
              </a:spcBef>
            </a:pPr>
            <a:r>
              <a:rPr sz="1400" spc="-10" dirty="0">
                <a:solidFill>
                  <a:srgbClr val="231F20"/>
                </a:solidFill>
                <a:latin typeface="Calibri"/>
                <a:cs typeface="Calibri"/>
              </a:rPr>
              <a:t>Debra Jennings, CPIR, at</a:t>
            </a:r>
            <a:r>
              <a:rPr sz="1400" spc="-35" dirty="0">
                <a:solidFill>
                  <a:srgbClr val="231F20"/>
                </a:solidFill>
                <a:latin typeface="Calibri"/>
                <a:cs typeface="Calibri"/>
              </a:rPr>
              <a:t> </a:t>
            </a:r>
            <a:r>
              <a:rPr sz="1400" spc="-25" dirty="0">
                <a:solidFill>
                  <a:srgbClr val="231F20"/>
                </a:solidFill>
                <a:latin typeface="Calibri"/>
                <a:cs typeface="Calibri"/>
              </a:rPr>
              <a:t>SPAN</a:t>
            </a:r>
            <a:endParaRPr sz="1400" dirty="0">
              <a:latin typeface="Calibri"/>
              <a:cs typeface="Calibri"/>
            </a:endParaRPr>
          </a:p>
          <a:p>
            <a:pPr marL="12700">
              <a:lnSpc>
                <a:spcPct val="100000"/>
              </a:lnSpc>
              <a:spcBef>
                <a:spcPts val="229"/>
              </a:spcBef>
            </a:pPr>
            <a:r>
              <a:rPr sz="1400" spc="-15" dirty="0">
                <a:solidFill>
                  <a:srgbClr val="231F20"/>
                </a:solidFill>
                <a:latin typeface="Calibri"/>
                <a:cs typeface="Calibri"/>
              </a:rPr>
              <a:t>Diana </a:t>
            </a:r>
            <a:r>
              <a:rPr sz="1400" spc="-10" dirty="0">
                <a:solidFill>
                  <a:srgbClr val="231F20"/>
                </a:solidFill>
                <a:latin typeface="Calibri"/>
                <a:cs typeface="Calibri"/>
              </a:rPr>
              <a:t>Autin </a:t>
            </a:r>
            <a:r>
              <a:rPr sz="1400" dirty="0">
                <a:solidFill>
                  <a:srgbClr val="231F20"/>
                </a:solidFill>
                <a:latin typeface="Calibri"/>
                <a:cs typeface="Calibri"/>
              </a:rPr>
              <a:t>&amp; </a:t>
            </a:r>
            <a:r>
              <a:rPr sz="1400" spc="-10" dirty="0">
                <a:solidFill>
                  <a:srgbClr val="231F20"/>
                </a:solidFill>
                <a:latin typeface="Calibri"/>
                <a:cs typeface="Calibri"/>
              </a:rPr>
              <a:t>Carolyn </a:t>
            </a:r>
            <a:r>
              <a:rPr sz="1400" spc="-30" dirty="0">
                <a:solidFill>
                  <a:srgbClr val="231F20"/>
                </a:solidFill>
                <a:latin typeface="Calibri"/>
                <a:cs typeface="Calibri"/>
              </a:rPr>
              <a:t>Hayer, </a:t>
            </a:r>
            <a:r>
              <a:rPr sz="1400" spc="-25" dirty="0">
                <a:solidFill>
                  <a:srgbClr val="231F20"/>
                </a:solidFill>
                <a:latin typeface="Calibri"/>
                <a:cs typeface="Calibri"/>
              </a:rPr>
              <a:t>NE-PACT/Region </a:t>
            </a:r>
            <a:r>
              <a:rPr sz="1400" dirty="0">
                <a:solidFill>
                  <a:srgbClr val="231F20"/>
                </a:solidFill>
                <a:latin typeface="Calibri"/>
                <a:cs typeface="Calibri"/>
              </a:rPr>
              <a:t>1 </a:t>
            </a:r>
            <a:r>
              <a:rPr sz="1400" spc="-25" dirty="0">
                <a:solidFill>
                  <a:srgbClr val="231F20"/>
                </a:solidFill>
                <a:latin typeface="Calibri"/>
                <a:cs typeface="Calibri"/>
              </a:rPr>
              <a:t>PTAC, </a:t>
            </a:r>
            <a:r>
              <a:rPr sz="1400" spc="-10" dirty="0">
                <a:solidFill>
                  <a:srgbClr val="231F20"/>
                </a:solidFill>
                <a:latin typeface="Calibri"/>
                <a:cs typeface="Calibri"/>
              </a:rPr>
              <a:t>at</a:t>
            </a:r>
            <a:r>
              <a:rPr sz="1400" spc="155" dirty="0">
                <a:solidFill>
                  <a:srgbClr val="231F20"/>
                </a:solidFill>
                <a:latin typeface="Calibri"/>
                <a:cs typeface="Calibri"/>
              </a:rPr>
              <a:t> </a:t>
            </a:r>
            <a:r>
              <a:rPr sz="1400" spc="-25" dirty="0">
                <a:solidFill>
                  <a:srgbClr val="231F20"/>
                </a:solidFill>
                <a:latin typeface="Calibri"/>
                <a:cs typeface="Calibri"/>
              </a:rPr>
              <a:t>SPAN</a:t>
            </a:r>
            <a:endParaRPr sz="1400" dirty="0">
              <a:latin typeface="Calibri"/>
              <a:cs typeface="Calibri"/>
            </a:endParaRPr>
          </a:p>
          <a:p>
            <a:pPr marL="12700" marR="5080">
              <a:lnSpc>
                <a:spcPct val="113900"/>
              </a:lnSpc>
            </a:pPr>
            <a:r>
              <a:rPr sz="1400" spc="-10" dirty="0">
                <a:solidFill>
                  <a:srgbClr val="231F20"/>
                </a:solidFill>
                <a:latin typeface="Calibri"/>
                <a:cs typeface="Calibri"/>
              </a:rPr>
              <a:t>Connie </a:t>
            </a:r>
            <a:r>
              <a:rPr sz="1400" spc="-15" dirty="0">
                <a:solidFill>
                  <a:srgbClr val="231F20"/>
                </a:solidFill>
                <a:latin typeface="Calibri"/>
                <a:cs typeface="Calibri"/>
              </a:rPr>
              <a:t>Hawkins, Rene </a:t>
            </a:r>
            <a:r>
              <a:rPr sz="1400" spc="-20" dirty="0">
                <a:solidFill>
                  <a:srgbClr val="231F20"/>
                </a:solidFill>
                <a:latin typeface="Calibri"/>
                <a:cs typeface="Calibri"/>
              </a:rPr>
              <a:t>Averitt-Sanzone, </a:t>
            </a:r>
            <a:r>
              <a:rPr sz="1400" spc="-5" dirty="0">
                <a:solidFill>
                  <a:srgbClr val="231F20"/>
                </a:solidFill>
                <a:latin typeface="Calibri"/>
                <a:cs typeface="Calibri"/>
              </a:rPr>
              <a:t>Laura </a:t>
            </a:r>
            <a:r>
              <a:rPr sz="1400" spc="-35" dirty="0">
                <a:solidFill>
                  <a:srgbClr val="231F20"/>
                </a:solidFill>
                <a:latin typeface="Calibri"/>
                <a:cs typeface="Calibri"/>
              </a:rPr>
              <a:t>Weber, </a:t>
            </a:r>
            <a:r>
              <a:rPr sz="1400" spc="-10" dirty="0">
                <a:solidFill>
                  <a:srgbClr val="231F20"/>
                </a:solidFill>
                <a:latin typeface="Calibri"/>
                <a:cs typeface="Calibri"/>
              </a:rPr>
              <a:t>Region </a:t>
            </a:r>
            <a:r>
              <a:rPr sz="1400" dirty="0">
                <a:solidFill>
                  <a:srgbClr val="231F20"/>
                </a:solidFill>
                <a:latin typeface="Calibri"/>
                <a:cs typeface="Calibri"/>
              </a:rPr>
              <a:t>2 </a:t>
            </a:r>
            <a:r>
              <a:rPr sz="1400" spc="-25" dirty="0">
                <a:solidFill>
                  <a:srgbClr val="231F20"/>
                </a:solidFill>
                <a:latin typeface="Calibri"/>
                <a:cs typeface="Calibri"/>
              </a:rPr>
              <a:t>PTAC, </a:t>
            </a:r>
            <a:r>
              <a:rPr sz="1400" spc="-10" dirty="0">
                <a:solidFill>
                  <a:srgbClr val="231F20"/>
                </a:solidFill>
                <a:latin typeface="Calibri"/>
                <a:cs typeface="Calibri"/>
              </a:rPr>
              <a:t>at ECAC  </a:t>
            </a:r>
            <a:endParaRPr lang="en-US" sz="1400" spc="-10" dirty="0" smtClean="0">
              <a:solidFill>
                <a:srgbClr val="231F20"/>
              </a:solidFill>
              <a:latin typeface="Calibri"/>
              <a:cs typeface="Calibri"/>
            </a:endParaRPr>
          </a:p>
          <a:p>
            <a:pPr marL="12700" marR="5080">
              <a:lnSpc>
                <a:spcPct val="113900"/>
              </a:lnSpc>
            </a:pPr>
            <a:r>
              <a:rPr sz="1400" spc="-10" dirty="0" smtClean="0">
                <a:solidFill>
                  <a:srgbClr val="231F20"/>
                </a:solidFill>
                <a:latin typeface="Calibri"/>
                <a:cs typeface="Calibri"/>
              </a:rPr>
              <a:t>Debi </a:t>
            </a:r>
            <a:r>
              <a:rPr sz="1400" spc="-40" dirty="0">
                <a:solidFill>
                  <a:srgbClr val="231F20"/>
                </a:solidFill>
                <a:latin typeface="Calibri"/>
                <a:cs typeface="Calibri"/>
              </a:rPr>
              <a:t>Tucker, </a:t>
            </a:r>
            <a:r>
              <a:rPr sz="1400" spc="-15" dirty="0">
                <a:solidFill>
                  <a:srgbClr val="231F20"/>
                </a:solidFill>
                <a:latin typeface="Calibri"/>
                <a:cs typeface="Calibri"/>
              </a:rPr>
              <a:t>Stephanie </a:t>
            </a:r>
            <a:r>
              <a:rPr sz="1400" spc="-10" dirty="0">
                <a:solidFill>
                  <a:srgbClr val="231F20"/>
                </a:solidFill>
                <a:latin typeface="Calibri"/>
                <a:cs typeface="Calibri"/>
              </a:rPr>
              <a:t>Moss, Region </a:t>
            </a:r>
            <a:r>
              <a:rPr sz="1400" dirty="0">
                <a:solidFill>
                  <a:srgbClr val="231F20"/>
                </a:solidFill>
                <a:latin typeface="Calibri"/>
                <a:cs typeface="Calibri"/>
              </a:rPr>
              <a:t>3 </a:t>
            </a:r>
            <a:r>
              <a:rPr sz="1400" spc="-25" dirty="0">
                <a:solidFill>
                  <a:srgbClr val="231F20"/>
                </a:solidFill>
                <a:latin typeface="Calibri"/>
                <a:cs typeface="Calibri"/>
              </a:rPr>
              <a:t>PTAC, </a:t>
            </a:r>
            <a:r>
              <a:rPr sz="1400" spc="-10" dirty="0">
                <a:solidFill>
                  <a:srgbClr val="231F20"/>
                </a:solidFill>
                <a:latin typeface="Calibri"/>
                <a:cs typeface="Calibri"/>
              </a:rPr>
              <a:t>at </a:t>
            </a:r>
            <a:r>
              <a:rPr sz="1400" spc="-20" dirty="0">
                <a:solidFill>
                  <a:srgbClr val="231F20"/>
                </a:solidFill>
                <a:latin typeface="Calibri"/>
                <a:cs typeface="Calibri"/>
              </a:rPr>
              <a:t>P2P </a:t>
            </a:r>
            <a:r>
              <a:rPr sz="1400" spc="-10" dirty="0">
                <a:solidFill>
                  <a:srgbClr val="231F20"/>
                </a:solidFill>
                <a:latin typeface="Calibri"/>
                <a:cs typeface="Calibri"/>
              </a:rPr>
              <a:t>of</a:t>
            </a:r>
            <a:r>
              <a:rPr sz="1400" spc="114" dirty="0">
                <a:solidFill>
                  <a:srgbClr val="231F20"/>
                </a:solidFill>
                <a:latin typeface="Calibri"/>
                <a:cs typeface="Calibri"/>
              </a:rPr>
              <a:t> </a:t>
            </a:r>
            <a:r>
              <a:rPr sz="1400" spc="-5" dirty="0">
                <a:solidFill>
                  <a:srgbClr val="231F20"/>
                </a:solidFill>
                <a:latin typeface="Calibri"/>
                <a:cs typeface="Calibri"/>
              </a:rPr>
              <a:t>GA</a:t>
            </a:r>
            <a:endParaRPr sz="1400" dirty="0">
              <a:latin typeface="Calibri"/>
              <a:cs typeface="Calibri"/>
            </a:endParaRPr>
          </a:p>
          <a:p>
            <a:pPr marL="12700" marR="1905635">
              <a:lnSpc>
                <a:spcPct val="113900"/>
              </a:lnSpc>
            </a:pPr>
            <a:r>
              <a:rPr sz="1400" spc="-5" dirty="0">
                <a:solidFill>
                  <a:srgbClr val="231F20"/>
                </a:solidFill>
                <a:latin typeface="Calibri"/>
                <a:cs typeface="Calibri"/>
              </a:rPr>
              <a:t>Courtney </a:t>
            </a:r>
            <a:r>
              <a:rPr sz="1400" spc="-30" dirty="0">
                <a:solidFill>
                  <a:srgbClr val="231F20"/>
                </a:solidFill>
                <a:latin typeface="Calibri"/>
                <a:cs typeface="Calibri"/>
              </a:rPr>
              <a:t>Salzer, </a:t>
            </a:r>
            <a:r>
              <a:rPr sz="1400" spc="-15" dirty="0">
                <a:solidFill>
                  <a:srgbClr val="231F20"/>
                </a:solidFill>
                <a:latin typeface="Calibri"/>
                <a:cs typeface="Calibri"/>
              </a:rPr>
              <a:t>Region </a:t>
            </a:r>
            <a:r>
              <a:rPr sz="1400" dirty="0">
                <a:solidFill>
                  <a:srgbClr val="231F20"/>
                </a:solidFill>
                <a:latin typeface="Calibri"/>
                <a:cs typeface="Calibri"/>
              </a:rPr>
              <a:t>4 </a:t>
            </a:r>
            <a:r>
              <a:rPr sz="1400" spc="-25" dirty="0">
                <a:solidFill>
                  <a:srgbClr val="231F20"/>
                </a:solidFill>
                <a:latin typeface="Calibri"/>
                <a:cs typeface="Calibri"/>
              </a:rPr>
              <a:t>PTAC, </a:t>
            </a:r>
            <a:r>
              <a:rPr sz="1400" spc="-10" dirty="0">
                <a:solidFill>
                  <a:srgbClr val="231F20"/>
                </a:solidFill>
                <a:latin typeface="Calibri"/>
                <a:cs typeface="Calibri"/>
              </a:rPr>
              <a:t>at WI </a:t>
            </a:r>
            <a:r>
              <a:rPr sz="1400" spc="-15" dirty="0">
                <a:solidFill>
                  <a:srgbClr val="231F20"/>
                </a:solidFill>
                <a:latin typeface="Calibri"/>
                <a:cs typeface="Calibri"/>
              </a:rPr>
              <a:t>FACETS  </a:t>
            </a:r>
            <a:endParaRPr lang="en-US" sz="1400" spc="-15" dirty="0" smtClean="0">
              <a:solidFill>
                <a:srgbClr val="231F20"/>
              </a:solidFill>
              <a:latin typeface="Calibri"/>
              <a:cs typeface="Calibri"/>
            </a:endParaRPr>
          </a:p>
          <a:p>
            <a:pPr marL="12700" marR="1905635">
              <a:lnSpc>
                <a:spcPct val="113900"/>
              </a:lnSpc>
            </a:pPr>
            <a:r>
              <a:rPr sz="1400" spc="-5" dirty="0" smtClean="0">
                <a:solidFill>
                  <a:srgbClr val="231F20"/>
                </a:solidFill>
                <a:latin typeface="Calibri"/>
                <a:cs typeface="Calibri"/>
              </a:rPr>
              <a:t>Barb </a:t>
            </a:r>
            <a:r>
              <a:rPr sz="1400" spc="-15" dirty="0">
                <a:solidFill>
                  <a:srgbClr val="231F20"/>
                </a:solidFill>
                <a:latin typeface="Calibri"/>
                <a:cs typeface="Calibri"/>
              </a:rPr>
              <a:t>Buswell, Emily Rome, </a:t>
            </a:r>
            <a:r>
              <a:rPr lang="en-US" sz="1400" spc="-15" dirty="0" smtClean="0">
                <a:solidFill>
                  <a:srgbClr val="231F20"/>
                </a:solidFill>
                <a:latin typeface="Calibri"/>
                <a:cs typeface="Calibri"/>
              </a:rPr>
              <a:t>Jacey Tramutt, </a:t>
            </a:r>
            <a:r>
              <a:rPr sz="1400" spc="-15" dirty="0" smtClean="0">
                <a:solidFill>
                  <a:srgbClr val="231F20"/>
                </a:solidFill>
                <a:latin typeface="Calibri"/>
                <a:cs typeface="Calibri"/>
              </a:rPr>
              <a:t>Region </a:t>
            </a:r>
            <a:r>
              <a:rPr sz="1400" dirty="0" smtClean="0">
                <a:solidFill>
                  <a:srgbClr val="231F20"/>
                </a:solidFill>
                <a:latin typeface="Calibri"/>
                <a:cs typeface="Calibri"/>
              </a:rPr>
              <a:t>5</a:t>
            </a:r>
            <a:r>
              <a:rPr lang="en-US" sz="1400" dirty="0" smtClean="0">
                <a:solidFill>
                  <a:srgbClr val="231F20"/>
                </a:solidFill>
                <a:latin typeface="Calibri"/>
                <a:cs typeface="Calibri"/>
              </a:rPr>
              <a:t> </a:t>
            </a:r>
            <a:r>
              <a:rPr sz="1400" spc="-25" dirty="0" smtClean="0">
                <a:solidFill>
                  <a:srgbClr val="231F20"/>
                </a:solidFill>
                <a:latin typeface="Calibri"/>
                <a:cs typeface="Calibri"/>
              </a:rPr>
              <a:t>PTAC</a:t>
            </a:r>
            <a:r>
              <a:rPr sz="1400" spc="-25" dirty="0">
                <a:solidFill>
                  <a:srgbClr val="231F20"/>
                </a:solidFill>
                <a:latin typeface="Calibri"/>
                <a:cs typeface="Calibri"/>
              </a:rPr>
              <a:t>, </a:t>
            </a:r>
            <a:r>
              <a:rPr sz="1400" spc="-10" dirty="0">
                <a:solidFill>
                  <a:srgbClr val="231F20"/>
                </a:solidFill>
                <a:latin typeface="Calibri"/>
                <a:cs typeface="Calibri"/>
              </a:rPr>
              <a:t>at </a:t>
            </a:r>
            <a:r>
              <a:rPr sz="1400" spc="-5" dirty="0">
                <a:solidFill>
                  <a:srgbClr val="231F20"/>
                </a:solidFill>
                <a:latin typeface="Calibri"/>
                <a:cs typeface="Calibri"/>
              </a:rPr>
              <a:t>PEAK  </a:t>
            </a:r>
            <a:endParaRPr lang="en-US" sz="1400" spc="-5" dirty="0" smtClean="0">
              <a:solidFill>
                <a:srgbClr val="231F20"/>
              </a:solidFill>
              <a:latin typeface="Calibri"/>
              <a:cs typeface="Calibri"/>
            </a:endParaRPr>
          </a:p>
          <a:p>
            <a:pPr marL="12700" marR="1905635">
              <a:lnSpc>
                <a:spcPct val="113900"/>
              </a:lnSpc>
            </a:pPr>
            <a:r>
              <a:rPr sz="1400" spc="-5" dirty="0" smtClean="0">
                <a:solidFill>
                  <a:srgbClr val="231F20"/>
                </a:solidFill>
                <a:latin typeface="Calibri"/>
                <a:cs typeface="Calibri"/>
              </a:rPr>
              <a:t>Nora </a:t>
            </a:r>
            <a:r>
              <a:rPr sz="1400" spc="-10" dirty="0">
                <a:solidFill>
                  <a:srgbClr val="231F20"/>
                </a:solidFill>
                <a:latin typeface="Calibri"/>
                <a:cs typeface="Calibri"/>
              </a:rPr>
              <a:t>Thompson, </a:t>
            </a:r>
            <a:r>
              <a:rPr sz="1400" spc="-15" dirty="0">
                <a:solidFill>
                  <a:srgbClr val="231F20"/>
                </a:solidFill>
                <a:latin typeface="Calibri"/>
                <a:cs typeface="Calibri"/>
              </a:rPr>
              <a:t>Region </a:t>
            </a:r>
            <a:r>
              <a:rPr sz="1400" dirty="0">
                <a:solidFill>
                  <a:srgbClr val="231F20"/>
                </a:solidFill>
                <a:latin typeface="Calibri"/>
                <a:cs typeface="Calibri"/>
              </a:rPr>
              <a:t>6 </a:t>
            </a:r>
            <a:r>
              <a:rPr sz="1400" spc="-25" dirty="0">
                <a:solidFill>
                  <a:srgbClr val="231F20"/>
                </a:solidFill>
                <a:latin typeface="Calibri"/>
                <a:cs typeface="Calibri"/>
              </a:rPr>
              <a:t>PTAC, </a:t>
            </a:r>
            <a:r>
              <a:rPr sz="1400" spc="-10" dirty="0">
                <a:solidFill>
                  <a:srgbClr val="231F20"/>
                </a:solidFill>
                <a:latin typeface="Calibri"/>
                <a:cs typeface="Calibri"/>
              </a:rPr>
              <a:t>at</a:t>
            </a:r>
            <a:r>
              <a:rPr sz="1400" spc="0" dirty="0">
                <a:solidFill>
                  <a:srgbClr val="231F20"/>
                </a:solidFill>
                <a:latin typeface="Calibri"/>
                <a:cs typeface="Calibri"/>
              </a:rPr>
              <a:t> </a:t>
            </a:r>
            <a:r>
              <a:rPr sz="1400" spc="-10" dirty="0">
                <a:solidFill>
                  <a:srgbClr val="231F20"/>
                </a:solidFill>
                <a:latin typeface="Calibri"/>
                <a:cs typeface="Calibri"/>
              </a:rPr>
              <a:t>Matrix</a:t>
            </a:r>
            <a:endParaRPr sz="1400" dirty="0">
              <a:latin typeface="Calibri"/>
              <a:cs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18</TotalTime>
  <Words>1441</Words>
  <Application>Microsoft Office PowerPoint</Application>
  <PresentationFormat>On-screen Show (4:3)</PresentationFormat>
  <Paragraphs>132</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Cambria</vt:lpstr>
      <vt:lpstr>Georgia</vt:lpstr>
      <vt:lpstr>Office Theme</vt:lpstr>
      <vt:lpstr>Why Strategic  Planning Is Important Dialogue Guide</vt:lpstr>
      <vt:lpstr>Why Strategic Planning Is Important</vt:lpstr>
      <vt:lpstr>Why Strategic Planning Is Important</vt:lpstr>
      <vt:lpstr>Why Strategic Planning Is Important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Strategic  Planning Is Important Dialogue Guide</dc:title>
  <dc:creator>Jan Serak</dc:creator>
  <cp:lastModifiedBy>Jan Serak</cp:lastModifiedBy>
  <cp:revision>5</cp:revision>
  <cp:lastPrinted>2017-12-04T16:26:33Z</cp:lastPrinted>
  <dcterms:created xsi:type="dcterms:W3CDTF">2017-08-27T15:51:51Z</dcterms:created>
  <dcterms:modified xsi:type="dcterms:W3CDTF">2017-12-04T16:28:59Z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2017-08-27T00:00:00Z</vt:filetime>
  </property>
  <property fmtid="{D5CDD505-2E9C-101B-9397-08002B2CF9AE}" pid="3" name="Creator">
    <vt:lpwstr>Adobe InDesign CC 2017 (Macintosh)</vt:lpwstr>
  </property>
  <property fmtid="{D5CDD505-2E9C-101B-9397-08002B2CF9AE}" pid="4" name="LastSaved">
    <vt:filetime>2017-08-27T00:00:00Z</vt:filetime>
  </property>
</Properties>
</file>