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7" r:id="rId3"/>
    <p:sldId id="258" r:id="rId4"/>
    <p:sldId id="259" r:id="rId5"/>
    <p:sldId id="260" r:id="rId6"/>
    <p:sldId id="261" r:id="rId7"/>
  </p:sldIdLst>
  <p:sldSz cx="9144000" cy="6858000" type="screen4x3"/>
  <p:notesSz cx="7077075" cy="9363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notesView">
  <p:normalViewPr horzBarState="maximized">
    <p:restoredLeft sz="15620"/>
    <p:restoredTop sz="95039" autoAdjust="0"/>
  </p:normalViewPr>
  <p:slideViewPr>
    <p:cSldViewPr>
      <p:cViewPr varScale="1">
        <p:scale>
          <a:sx n="82" d="100"/>
          <a:sy n="82" d="100"/>
        </p:scale>
        <p:origin x="898" y="48"/>
      </p:cViewPr>
      <p:guideLst>
        <p:guide orient="horz" pos="2880"/>
        <p:guide pos="2160"/>
      </p:guideLst>
    </p:cSldViewPr>
  </p:slideViewPr>
  <p:notesTextViewPr>
    <p:cViewPr>
      <p:scale>
        <a:sx n="100" d="100"/>
        <a:sy n="100" d="100"/>
      </p:scale>
      <p:origin x="0" y="0"/>
    </p:cViewPr>
  </p:notesTextViewPr>
  <p:notesViewPr>
    <p:cSldViewPr>
      <p:cViewPr varScale="1">
        <p:scale>
          <a:sx n="61" d="100"/>
          <a:sy n="61" d="100"/>
        </p:scale>
        <p:origin x="2520" y="6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8154"/>
          </a:xfrm>
          <a:prstGeom prst="rect">
            <a:avLst/>
          </a:prstGeom>
        </p:spPr>
        <p:txBody>
          <a:bodyPr vert="horz" lIns="93936" tIns="46968" rIns="93936" bIns="46968" rtlCol="0"/>
          <a:lstStyle>
            <a:lvl1pPr algn="l">
              <a:defRPr sz="1200"/>
            </a:lvl1pPr>
          </a:lstStyle>
          <a:p>
            <a:endParaRPr lang="en-US"/>
          </a:p>
        </p:txBody>
      </p:sp>
      <p:sp>
        <p:nvSpPr>
          <p:cNvPr id="3" name="Date Placeholder 2"/>
          <p:cNvSpPr>
            <a:spLocks noGrp="1"/>
          </p:cNvSpPr>
          <p:nvPr>
            <p:ph type="dt" idx="1"/>
          </p:nvPr>
        </p:nvSpPr>
        <p:spPr>
          <a:xfrm>
            <a:off x="4009114" y="0"/>
            <a:ext cx="3066733" cy="468154"/>
          </a:xfrm>
          <a:prstGeom prst="rect">
            <a:avLst/>
          </a:prstGeom>
        </p:spPr>
        <p:txBody>
          <a:bodyPr vert="horz" lIns="93936" tIns="46968" rIns="93936" bIns="46968" rtlCol="0"/>
          <a:lstStyle>
            <a:lvl1pPr algn="r">
              <a:defRPr sz="1200"/>
            </a:lvl1pPr>
          </a:lstStyle>
          <a:p>
            <a:fld id="{F8A5B8DA-A05E-7C4D-A926-544949859D30}" type="datetimeFigureOut">
              <a:rPr lang="en-US" smtClean="0"/>
              <a:t>12/5/2017</a:t>
            </a:fld>
            <a:endParaRPr lang="en-US"/>
          </a:p>
        </p:txBody>
      </p:sp>
      <p:sp>
        <p:nvSpPr>
          <p:cNvPr id="4" name="Slide Image Placeholder 3"/>
          <p:cNvSpPr>
            <a:spLocks noGrp="1" noRot="1" noChangeAspect="1"/>
          </p:cNvSpPr>
          <p:nvPr>
            <p:ph type="sldImg" idx="2"/>
          </p:nvPr>
        </p:nvSpPr>
        <p:spPr>
          <a:xfrm>
            <a:off x="1196975" y="701675"/>
            <a:ext cx="4683125" cy="3511550"/>
          </a:xfrm>
          <a:prstGeom prst="rect">
            <a:avLst/>
          </a:prstGeom>
          <a:noFill/>
          <a:ln w="12700">
            <a:solidFill>
              <a:prstClr val="black"/>
            </a:solidFill>
          </a:ln>
        </p:spPr>
        <p:txBody>
          <a:bodyPr vert="horz" lIns="93936" tIns="46968" rIns="93936" bIns="46968" rtlCol="0" anchor="ctr"/>
          <a:lstStyle/>
          <a:p>
            <a:endParaRPr lang="en-US"/>
          </a:p>
        </p:txBody>
      </p:sp>
      <p:sp>
        <p:nvSpPr>
          <p:cNvPr id="5" name="Notes Placeholder 4"/>
          <p:cNvSpPr>
            <a:spLocks noGrp="1"/>
          </p:cNvSpPr>
          <p:nvPr>
            <p:ph type="body" sz="quarter" idx="3"/>
          </p:nvPr>
        </p:nvSpPr>
        <p:spPr>
          <a:xfrm>
            <a:off x="707708" y="4447461"/>
            <a:ext cx="5661660" cy="4213384"/>
          </a:xfrm>
          <a:prstGeom prst="rect">
            <a:avLst/>
          </a:prstGeom>
        </p:spPr>
        <p:txBody>
          <a:bodyPr vert="horz" lIns="93936" tIns="46968" rIns="93936" bIns="4696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92754"/>
            <a:ext cx="3066733" cy="468154"/>
          </a:xfrm>
          <a:prstGeom prst="rect">
            <a:avLst/>
          </a:prstGeom>
        </p:spPr>
        <p:txBody>
          <a:bodyPr vert="horz" lIns="93936" tIns="46968" rIns="93936" bIns="46968" rtlCol="0" anchor="b"/>
          <a:lstStyle>
            <a:lvl1pPr algn="l">
              <a:defRPr sz="1200"/>
            </a:lvl1pPr>
          </a:lstStyle>
          <a:p>
            <a:endParaRPr lang="en-US"/>
          </a:p>
        </p:txBody>
      </p:sp>
      <p:sp>
        <p:nvSpPr>
          <p:cNvPr id="7" name="Slide Number Placeholder 6"/>
          <p:cNvSpPr>
            <a:spLocks noGrp="1"/>
          </p:cNvSpPr>
          <p:nvPr>
            <p:ph type="sldNum" sz="quarter" idx="5"/>
          </p:nvPr>
        </p:nvSpPr>
        <p:spPr>
          <a:xfrm>
            <a:off x="4009114" y="8892754"/>
            <a:ext cx="3066733" cy="468154"/>
          </a:xfrm>
          <a:prstGeom prst="rect">
            <a:avLst/>
          </a:prstGeom>
        </p:spPr>
        <p:txBody>
          <a:bodyPr vert="horz" lIns="93936" tIns="46968" rIns="93936" bIns="46968" rtlCol="0" anchor="b"/>
          <a:lstStyle>
            <a:lvl1pPr algn="r">
              <a:defRPr sz="1200"/>
            </a:lvl1pPr>
          </a:lstStyle>
          <a:p>
            <a:fld id="{DA85EA4F-5A7F-3C43-9EDF-1C25E156A7B2}" type="slidenum">
              <a:rPr lang="en-US" smtClean="0"/>
              <a:t>‹#›</a:t>
            </a:fld>
            <a:endParaRPr lang="en-US"/>
          </a:p>
        </p:txBody>
      </p:sp>
    </p:spTree>
    <p:extLst>
      <p:ext uri="{BB962C8B-B14F-4D97-AF65-F5344CB8AC3E}">
        <p14:creationId xmlns:p14="http://schemas.microsoft.com/office/powerpoint/2010/main" val="266649680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youtu.be/N7wFDmwi5hw"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900" b="1" dirty="0"/>
              <a:t>Slide #1: Welcome and Introduction</a:t>
            </a:r>
          </a:p>
          <a:p>
            <a:endParaRPr lang="en-US" sz="900" b="1" dirty="0"/>
          </a:p>
          <a:p>
            <a:r>
              <a:rPr lang="en-US" sz="900" b="1" dirty="0"/>
              <a:t>Procedural Directions:</a:t>
            </a:r>
          </a:p>
          <a:p>
            <a:pPr marL="180939" indent="-180939">
              <a:buFont typeface="Arial" panose="020B0604020202020204" pitchFamily="34" charset="0"/>
              <a:buChar char="•"/>
            </a:pPr>
            <a:r>
              <a:rPr lang="en-US" sz="900" dirty="0"/>
              <a:t>What you will need for this module: </a:t>
            </a:r>
          </a:p>
          <a:p>
            <a:pPr marL="663443" lvl="1" indent="-180939">
              <a:buFont typeface="Arial" panose="020B0604020202020204" pitchFamily="34" charset="0"/>
              <a:buChar char="•"/>
            </a:pPr>
            <a:r>
              <a:rPr lang="en-US" sz="900" dirty="0"/>
              <a:t>Laptop computer (equipped with PowerPoint software)</a:t>
            </a:r>
          </a:p>
          <a:p>
            <a:pPr marL="663443" lvl="1" indent="-180939">
              <a:buFont typeface="Arial" panose="020B0604020202020204" pitchFamily="34" charset="0"/>
              <a:buChar char="•"/>
            </a:pPr>
            <a:r>
              <a:rPr lang="en-US" sz="900" dirty="0"/>
              <a:t>Speakers that are able to project the video sound adequately</a:t>
            </a:r>
          </a:p>
          <a:p>
            <a:pPr marL="663443" lvl="1" indent="-180939">
              <a:buFont typeface="Arial" panose="020B0604020202020204" pitchFamily="34" charset="0"/>
              <a:buChar char="•"/>
            </a:pPr>
            <a:r>
              <a:rPr lang="en-US" sz="900" dirty="0"/>
              <a:t>Projector </a:t>
            </a:r>
          </a:p>
          <a:p>
            <a:pPr marL="663443" lvl="1" indent="-180939">
              <a:buFont typeface="Arial" panose="020B0604020202020204" pitchFamily="34" charset="0"/>
              <a:buChar char="•"/>
            </a:pPr>
            <a:r>
              <a:rPr lang="en-US" sz="900" dirty="0"/>
              <a:t>Memory stick with the Emergency Succession Planning Dialogue Guide (PowerPoint) presentation &amp; video (in case you can’t get on the internet)</a:t>
            </a:r>
          </a:p>
          <a:p>
            <a:pPr marL="663443" lvl="1" indent="-180939">
              <a:buFont typeface="Arial" panose="020B0604020202020204" pitchFamily="34" charset="0"/>
              <a:buChar char="•"/>
            </a:pPr>
            <a:r>
              <a:rPr lang="en-US" sz="900" dirty="0"/>
              <a:t>White board or flip chart/easel, markers, paper, pens</a:t>
            </a:r>
          </a:p>
          <a:p>
            <a:pPr marL="663443" lvl="1" indent="-180939">
              <a:buFont typeface="Arial" panose="020B0604020202020204" pitchFamily="34" charset="0"/>
              <a:buChar char="•"/>
            </a:pPr>
            <a:r>
              <a:rPr lang="en-US" sz="900" dirty="0"/>
              <a:t>Printed version of the Emergency Planning Dialogue Guide speaker notes for your own use</a:t>
            </a:r>
          </a:p>
          <a:p>
            <a:pPr marL="663443" lvl="1" indent="-180939">
              <a:buFont typeface="Arial" panose="020B0604020202020204" pitchFamily="34" charset="0"/>
              <a:buChar char="•"/>
            </a:pPr>
            <a:r>
              <a:rPr lang="en-US" sz="900" dirty="0"/>
              <a:t>Handout copies of select handouts for participants (Emergency Planning Dialogue Guide 2/page; FAQ; Resource List, Evaluation forms)</a:t>
            </a:r>
          </a:p>
          <a:p>
            <a:pPr marL="180939" indent="-180939">
              <a:buFont typeface="Arial" panose="020B0604020202020204" pitchFamily="34" charset="0"/>
              <a:buChar char="•"/>
            </a:pPr>
            <a:r>
              <a:rPr lang="en-US" sz="900" dirty="0"/>
              <a:t>Plan 40-45 minutes on your Board agenda (video 10 min, Dialogue Guide 10-15 min), FAQ &amp; Resource List (5 min), Evaluation (5 min)</a:t>
            </a:r>
          </a:p>
          <a:p>
            <a:pPr marL="663443" lvl="1" indent="-180939">
              <a:buFont typeface="Arial" panose="020B0604020202020204" pitchFamily="34" charset="0"/>
              <a:buChar char="•"/>
            </a:pPr>
            <a:endParaRPr lang="en-US" sz="900" dirty="0"/>
          </a:p>
          <a:p>
            <a:r>
              <a:rPr lang="en-US" sz="900" b="1" dirty="0"/>
              <a:t>Presenter Notes:</a:t>
            </a:r>
          </a:p>
          <a:p>
            <a:pPr marL="180939" indent="-180939">
              <a:buFont typeface="Arial" panose="020B0604020202020204" pitchFamily="34" charset="0"/>
              <a:buChar char="•"/>
            </a:pPr>
            <a:r>
              <a:rPr lang="en-US" sz="900" dirty="0"/>
              <a:t>Hello and welcome to this professional development module on Emergency Succession Planning</a:t>
            </a:r>
          </a:p>
          <a:p>
            <a:pPr marL="180939" indent="-180939">
              <a:buFont typeface="Arial" panose="020B0604020202020204" pitchFamily="34" charset="0"/>
              <a:buChar char="•"/>
            </a:pPr>
            <a:r>
              <a:rPr lang="en-US" sz="900" dirty="0"/>
              <a:t>This module focuses on Emergency Succession Planning, although the ideas are useful for all kinds of emergencies that interrupt the normal follow of operations, such as a natural disaster. We will talk about the components of an Emergency Succession Plan, understand the roles of staff and Board members in implementing the plan, and provide tips for execution.</a:t>
            </a:r>
          </a:p>
          <a:p>
            <a:pPr marL="180939" indent="-180939">
              <a:buFont typeface="Arial" panose="020B0604020202020204" pitchFamily="34" charset="0"/>
              <a:buChar char="•"/>
            </a:pPr>
            <a:r>
              <a:rPr lang="en-US" sz="900" dirty="0"/>
              <a:t>We will first watch a 10 minute video that outlines this content</a:t>
            </a:r>
          </a:p>
          <a:p>
            <a:pPr marL="180939" indent="-180939">
              <a:buFont typeface="Arial" panose="020B0604020202020204" pitchFamily="34" charset="0"/>
              <a:buChar char="•"/>
            </a:pPr>
            <a:r>
              <a:rPr lang="en-US" sz="900" dirty="0"/>
              <a:t>Show the video (7:34 minutes): </a:t>
            </a:r>
            <a:r>
              <a:rPr lang="en-US" sz="900" b="1" u="sng" dirty="0">
                <a:hlinkClick r:id="rId3"/>
              </a:rPr>
              <a:t>https://youtu.be/N7wFDmwi5hw</a:t>
            </a:r>
            <a:endParaRPr lang="en-US" sz="900" b="1" u="sng" dirty="0"/>
          </a:p>
          <a:p>
            <a:pPr marL="180939" indent="-180939">
              <a:buFont typeface="Arial" panose="020B0604020202020204" pitchFamily="34" charset="0"/>
              <a:buChar char="•"/>
            </a:pPr>
            <a:r>
              <a:rPr lang="en-US" sz="900" dirty="0"/>
              <a:t>Show Slide #1. Let’s take a short time to discuss how the information from the video can be applied to our own organization.</a:t>
            </a:r>
            <a:endParaRPr lang="en-US" sz="900" dirty="0"/>
          </a:p>
        </p:txBody>
      </p:sp>
      <p:sp>
        <p:nvSpPr>
          <p:cNvPr id="4" name="Slide Number Placeholder 3"/>
          <p:cNvSpPr>
            <a:spLocks noGrp="1"/>
          </p:cNvSpPr>
          <p:nvPr>
            <p:ph type="sldNum" sz="quarter" idx="10"/>
          </p:nvPr>
        </p:nvSpPr>
        <p:spPr/>
        <p:txBody>
          <a:bodyPr/>
          <a:lstStyle/>
          <a:p>
            <a:fld id="{DA85EA4F-5A7F-3C43-9EDF-1C25E156A7B2}" type="slidenum">
              <a:rPr lang="en-US" smtClean="0"/>
              <a:t>1</a:t>
            </a:fld>
            <a:endParaRPr lang="en-US"/>
          </a:p>
        </p:txBody>
      </p:sp>
    </p:spTree>
    <p:extLst>
      <p:ext uri="{BB962C8B-B14F-4D97-AF65-F5344CB8AC3E}">
        <p14:creationId xmlns:p14="http://schemas.microsoft.com/office/powerpoint/2010/main" val="32885180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900" b="1" dirty="0"/>
              <a:t>Slide 2: What is an Emergency Succession Plan? </a:t>
            </a:r>
          </a:p>
          <a:p>
            <a:endParaRPr lang="en-US" sz="900" b="1" dirty="0"/>
          </a:p>
          <a:p>
            <a:r>
              <a:rPr lang="en-US" sz="900" b="1" dirty="0"/>
              <a:t>Procedural Directions:</a:t>
            </a:r>
          </a:p>
          <a:p>
            <a:endParaRPr lang="en-US" sz="900" b="1" dirty="0"/>
          </a:p>
          <a:p>
            <a:pPr marL="176131" indent="-176131">
              <a:buFont typeface="Arial" panose="020B0604020202020204" pitchFamily="34" charset="0"/>
              <a:buChar char="•"/>
            </a:pPr>
            <a:r>
              <a:rPr lang="en-US" sz="900" dirty="0"/>
              <a:t>Show slide # 2</a:t>
            </a:r>
          </a:p>
          <a:p>
            <a:pPr marL="176131" indent="-176131">
              <a:buFont typeface="Arial" panose="020B0604020202020204" pitchFamily="34" charset="0"/>
              <a:buChar char="•"/>
            </a:pPr>
            <a:r>
              <a:rPr lang="en-US" sz="900" dirty="0"/>
              <a:t>Read presenter notes</a:t>
            </a:r>
          </a:p>
          <a:p>
            <a:endParaRPr lang="en-US" sz="900" b="1" dirty="0"/>
          </a:p>
          <a:p>
            <a:r>
              <a:rPr lang="en-US" sz="900" b="1" dirty="0"/>
              <a:t>Presenter Notes: </a:t>
            </a:r>
          </a:p>
          <a:p>
            <a:endParaRPr lang="en-US" sz="900" b="1" dirty="0"/>
          </a:p>
          <a:p>
            <a:pPr marL="176131" indent="-176131">
              <a:buFont typeface="Arial" panose="020B0604020202020204" pitchFamily="34" charset="0"/>
              <a:buChar char="•"/>
            </a:pPr>
            <a:r>
              <a:rPr lang="en-US" sz="900" dirty="0"/>
              <a:t>If an organization’s CEO/Executive Director abruptly resigns, is fired, has a long-term medical or other emergency, or is otherwise unable to lead the organization, it is vital to have an Emergency Succession Plan in place. The staff and Board must be able to continue the daily tasks that keep the organization running, but cannot do so without clear leadership and a Plan. </a:t>
            </a:r>
          </a:p>
          <a:p>
            <a:pPr marL="176131" indent="-176131">
              <a:buFont typeface="Arial" panose="020B0604020202020204" pitchFamily="34" charset="0"/>
              <a:buChar char="•"/>
            </a:pPr>
            <a:endParaRPr lang="en-US" sz="900" dirty="0"/>
          </a:p>
          <a:p>
            <a:pPr marL="176131" indent="-176131">
              <a:buFont typeface="Arial" panose="020B0604020202020204" pitchFamily="34" charset="0"/>
              <a:buChar char="•"/>
            </a:pPr>
            <a:r>
              <a:rPr lang="en-US" sz="900" dirty="0"/>
              <a:t>Parent Training and Information Centers and Community Parent Resource Centers are strongly advised to have an Emergency Succession Plan. An Emergency Succession Plan allows the organization to carry on day-to-day operations during stressful times by clearly organizing key documents, outlining roles and responsibilities, and having written procedures to follow.</a:t>
            </a:r>
          </a:p>
          <a:p>
            <a:pPr marL="176131" indent="-176131">
              <a:buFont typeface="Arial" panose="020B0604020202020204" pitchFamily="34" charset="0"/>
              <a:buChar char="•"/>
            </a:pPr>
            <a:endParaRPr lang="en-US" sz="900" dirty="0"/>
          </a:p>
          <a:p>
            <a:pPr marL="176131" indent="-176131">
              <a:buFont typeface="Arial" panose="020B0604020202020204" pitchFamily="34" charset="0"/>
              <a:buChar char="•"/>
            </a:pPr>
            <a:r>
              <a:rPr lang="en-US" sz="900" dirty="0"/>
              <a:t>Emergency Succession Planning is one of the most typical issues for which the Regional Parent TA Centers are called to help parent centers. Following some of the simple steps here can help you make the best of a difficult situation through preparation.</a:t>
            </a:r>
            <a:endParaRPr lang="en-US" sz="900" dirty="0"/>
          </a:p>
        </p:txBody>
      </p:sp>
      <p:sp>
        <p:nvSpPr>
          <p:cNvPr id="4" name="Slide Number Placeholder 3"/>
          <p:cNvSpPr>
            <a:spLocks noGrp="1"/>
          </p:cNvSpPr>
          <p:nvPr>
            <p:ph type="sldNum" sz="quarter" idx="10"/>
          </p:nvPr>
        </p:nvSpPr>
        <p:spPr/>
        <p:txBody>
          <a:bodyPr/>
          <a:lstStyle/>
          <a:p>
            <a:fld id="{DA85EA4F-5A7F-3C43-9EDF-1C25E156A7B2}" type="slidenum">
              <a:rPr lang="en-US" smtClean="0"/>
              <a:t>2</a:t>
            </a:fld>
            <a:endParaRPr lang="en-US"/>
          </a:p>
        </p:txBody>
      </p:sp>
    </p:spTree>
    <p:extLst>
      <p:ext uri="{BB962C8B-B14F-4D97-AF65-F5344CB8AC3E}">
        <p14:creationId xmlns:p14="http://schemas.microsoft.com/office/powerpoint/2010/main" val="3979154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6975" y="233363"/>
            <a:ext cx="4683125" cy="3511550"/>
          </a:xfrm>
        </p:spPr>
      </p:sp>
      <p:sp>
        <p:nvSpPr>
          <p:cNvPr id="3" name="Notes Placeholder 2"/>
          <p:cNvSpPr>
            <a:spLocks noGrp="1"/>
          </p:cNvSpPr>
          <p:nvPr>
            <p:ph type="body" idx="1"/>
          </p:nvPr>
        </p:nvSpPr>
        <p:spPr>
          <a:xfrm>
            <a:off x="707708" y="3901281"/>
            <a:ext cx="5661660" cy="5227717"/>
          </a:xfrm>
        </p:spPr>
        <p:txBody>
          <a:bodyPr/>
          <a:lstStyle/>
          <a:p>
            <a:r>
              <a:rPr lang="en-US" sz="900" b="1" dirty="0"/>
              <a:t>Slide 3: The Four Components of an Emergency Succession Plan </a:t>
            </a:r>
          </a:p>
          <a:p>
            <a:endParaRPr lang="en-US" sz="900" b="1" dirty="0"/>
          </a:p>
          <a:p>
            <a:r>
              <a:rPr lang="en-US" sz="900" b="1" dirty="0"/>
              <a:t> Procedural Directions:</a:t>
            </a:r>
          </a:p>
          <a:p>
            <a:pPr marL="176131" indent="-176131">
              <a:buFont typeface="Arial" panose="020B0604020202020204" pitchFamily="34" charset="0"/>
              <a:buChar char="•"/>
            </a:pPr>
            <a:r>
              <a:rPr lang="en-US" sz="900" dirty="0"/>
              <a:t>Show slide # 3</a:t>
            </a:r>
          </a:p>
          <a:p>
            <a:pPr marL="176131" indent="-176131">
              <a:buFont typeface="Arial" panose="020B0604020202020204" pitchFamily="34" charset="0"/>
              <a:buChar char="•"/>
            </a:pPr>
            <a:r>
              <a:rPr lang="en-US" sz="900" dirty="0"/>
              <a:t>Read the presenter notes.</a:t>
            </a:r>
          </a:p>
          <a:p>
            <a:endParaRPr lang="en-US" sz="900" b="1" dirty="0"/>
          </a:p>
          <a:p>
            <a:r>
              <a:rPr lang="en-US" sz="900" b="1" dirty="0"/>
              <a:t>Presenter Notes: </a:t>
            </a:r>
          </a:p>
          <a:p>
            <a:endParaRPr lang="en-US" sz="900" b="1" dirty="0"/>
          </a:p>
          <a:p>
            <a:pPr marL="176131" indent="-176131">
              <a:buFont typeface="Arial" panose="020B0604020202020204" pitchFamily="34" charset="0"/>
              <a:buChar char="•"/>
            </a:pPr>
            <a:r>
              <a:rPr lang="en-US" sz="900" dirty="0"/>
              <a:t>A strong Emergency Succession Plan covers four key areas: financial oversight, communications, interim management, and executive search.</a:t>
            </a:r>
          </a:p>
          <a:p>
            <a:r>
              <a:rPr lang="en-US" sz="900" dirty="0"/>
              <a:t> </a:t>
            </a:r>
            <a:endParaRPr lang="en-US" sz="900" b="1" dirty="0"/>
          </a:p>
          <a:p>
            <a:pPr marL="176131" indent="-176131">
              <a:buFont typeface="Arial" panose="020B0604020202020204" pitchFamily="34" charset="0"/>
              <a:buChar char="•"/>
            </a:pPr>
            <a:r>
              <a:rPr lang="en-US" sz="900" u="sng" dirty="0"/>
              <a:t>Financial oversight </a:t>
            </a:r>
            <a:r>
              <a:rPr lang="en-US" sz="900" dirty="0"/>
              <a:t>is the top priority when there is an unplanned leadership change. There are a few things that help prevent crisis:</a:t>
            </a:r>
          </a:p>
          <a:p>
            <a:pPr marL="176131" indent="-176131">
              <a:buFont typeface="Arial" panose="020B0604020202020204" pitchFamily="34" charset="0"/>
              <a:buChar char="•"/>
            </a:pPr>
            <a:endParaRPr lang="en-US" sz="900" dirty="0"/>
          </a:p>
          <a:p>
            <a:pPr marL="645812" lvl="1" indent="-176131">
              <a:buFont typeface="Arial" panose="020B0604020202020204" pitchFamily="34" charset="0"/>
              <a:buChar char="•"/>
            </a:pPr>
            <a:r>
              <a:rPr lang="en-US" sz="900" dirty="0"/>
              <a:t>Having multiple signatories on the organization’s checking accounts, charge accounts, etc. enables business to continue in the chief executive’s absence. These signatories might include the Board Chair, Board Secretary or Treasurer, and several key administrative staff. A list of all financial accounts and passwords should be available.</a:t>
            </a:r>
          </a:p>
          <a:p>
            <a:pPr marL="645812" lvl="1" indent="-176131">
              <a:buFont typeface="Arial" panose="020B0604020202020204" pitchFamily="34" charset="0"/>
              <a:buChar char="•"/>
            </a:pPr>
            <a:endParaRPr lang="en-US" sz="900" dirty="0"/>
          </a:p>
          <a:p>
            <a:pPr marL="645812" lvl="1" indent="-176131">
              <a:buFont typeface="Arial" panose="020B0604020202020204" pitchFamily="34" charset="0"/>
              <a:buChar char="•"/>
            </a:pPr>
            <a:r>
              <a:rPr lang="en-US" sz="900" dirty="0"/>
              <a:t>Contact information for vendors (such as rent, insurance, supplies) should be available. Contact information should be available to ensure that timely employee payroll payments are continued. Other critical information and contact lists should be available to the Board Chair in the event of an emergency (e.g., contact information for key funders, and OSEP project officers, upcoming deadlines on important activities, such as the deadline for filing the IRS Form 990 or due date for the Parent Center Continuation Report). </a:t>
            </a:r>
          </a:p>
          <a:p>
            <a:pPr marL="645812" lvl="1" indent="-176131">
              <a:buFont typeface="Arial" panose="020B0604020202020204" pitchFamily="34" charset="0"/>
              <a:buChar char="•"/>
            </a:pPr>
            <a:endParaRPr lang="en-US" sz="900" dirty="0"/>
          </a:p>
          <a:p>
            <a:pPr marL="176131" indent="-176131">
              <a:buFont typeface="Arial" panose="020B0604020202020204" pitchFamily="34" charset="0"/>
              <a:buChar char="•"/>
            </a:pPr>
            <a:r>
              <a:rPr lang="en-US" sz="900" u="sng" dirty="0"/>
              <a:t>Communications</a:t>
            </a:r>
            <a:r>
              <a:rPr lang="en-US" sz="900" dirty="0"/>
              <a:t> is also key. </a:t>
            </a:r>
          </a:p>
          <a:p>
            <a:pPr marL="645812" lvl="1" indent="-176131">
              <a:buFont typeface="Arial" panose="020B0604020202020204" pitchFamily="34" charset="0"/>
              <a:buChar char="•"/>
            </a:pPr>
            <a:r>
              <a:rPr lang="en-US" sz="900" dirty="0"/>
              <a:t>Who is the first point of contact in the event of a change in the Executive Director’s situation? Typically, this is the Board Chair. This person should be prepared to notify all Board members and discuss next steps. Subsequent communication containing the circumstances and recommended plan of action should be sent to all Board members for approval and the staff for information. </a:t>
            </a:r>
          </a:p>
          <a:p>
            <a:pPr marL="645812" lvl="1" indent="-176131">
              <a:buFont typeface="Arial" panose="020B0604020202020204" pitchFamily="34" charset="0"/>
              <a:buChar char="•"/>
            </a:pPr>
            <a:r>
              <a:rPr lang="en-US" sz="900" dirty="0"/>
              <a:t>Once the plan of action has been determined, a message from the Board Chair should be sent to the organization’s key stakeholders detailing the plan for the leadership transition. </a:t>
            </a:r>
          </a:p>
        </p:txBody>
      </p:sp>
      <p:sp>
        <p:nvSpPr>
          <p:cNvPr id="4" name="Slide Number Placeholder 3"/>
          <p:cNvSpPr>
            <a:spLocks noGrp="1"/>
          </p:cNvSpPr>
          <p:nvPr>
            <p:ph type="sldNum" sz="quarter" idx="10"/>
          </p:nvPr>
        </p:nvSpPr>
        <p:spPr/>
        <p:txBody>
          <a:bodyPr/>
          <a:lstStyle/>
          <a:p>
            <a:fld id="{DA85EA4F-5A7F-3C43-9EDF-1C25E156A7B2}" type="slidenum">
              <a:rPr lang="en-US" smtClean="0"/>
              <a:t>3</a:t>
            </a:fld>
            <a:endParaRPr lang="en-US"/>
          </a:p>
        </p:txBody>
      </p:sp>
    </p:spTree>
    <p:extLst>
      <p:ext uri="{BB962C8B-B14F-4D97-AF65-F5344CB8AC3E}">
        <p14:creationId xmlns:p14="http://schemas.microsoft.com/office/powerpoint/2010/main" val="42260409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7708" y="4447460"/>
            <a:ext cx="5661660" cy="4913448"/>
          </a:xfrm>
        </p:spPr>
        <p:txBody>
          <a:bodyPr/>
          <a:lstStyle/>
          <a:p>
            <a:r>
              <a:rPr lang="en-US" sz="900" b="1" dirty="0"/>
              <a:t>Slide 4: Roles of Staff and Board in Executive Transition </a:t>
            </a:r>
          </a:p>
          <a:p>
            <a:endParaRPr lang="en-US" sz="900" b="1" dirty="0"/>
          </a:p>
          <a:p>
            <a:r>
              <a:rPr lang="en-US" sz="900" b="1" dirty="0"/>
              <a:t>Procedural Directions:</a:t>
            </a:r>
          </a:p>
          <a:p>
            <a:pPr marL="176131" indent="-176131">
              <a:buFont typeface="Arial" panose="020B0604020202020204" pitchFamily="34" charset="0"/>
              <a:buChar char="•"/>
            </a:pPr>
            <a:r>
              <a:rPr lang="en-US" sz="900" dirty="0"/>
              <a:t>Show slide # 4</a:t>
            </a:r>
          </a:p>
          <a:p>
            <a:pPr marL="176131" indent="-176131">
              <a:buFont typeface="Arial" panose="020B0604020202020204" pitchFamily="34" charset="0"/>
              <a:buChar char="•"/>
            </a:pPr>
            <a:r>
              <a:rPr lang="en-US" sz="900" dirty="0"/>
              <a:t>Read the presenter notes.</a:t>
            </a:r>
          </a:p>
          <a:p>
            <a:endParaRPr lang="en-US" sz="900" b="1" dirty="0"/>
          </a:p>
          <a:p>
            <a:r>
              <a:rPr lang="en-US" sz="900" b="1" dirty="0"/>
              <a:t>Presenter Notes: </a:t>
            </a:r>
          </a:p>
          <a:p>
            <a:pPr marL="176131" indent="-176131">
              <a:buFont typeface="Arial" panose="020B0604020202020204" pitchFamily="34" charset="0"/>
              <a:buChar char="•"/>
            </a:pPr>
            <a:r>
              <a:rPr lang="en-US" sz="900" dirty="0"/>
              <a:t>It is helpful to document a short list of go-to people for key functions . </a:t>
            </a:r>
          </a:p>
          <a:p>
            <a:pPr marL="645812" lvl="1" indent="-176131">
              <a:buFont typeface="Arial" panose="020B0604020202020204" pitchFamily="34" charset="0"/>
              <a:buChar char="•"/>
            </a:pPr>
            <a:r>
              <a:rPr lang="en-US" sz="900" dirty="0"/>
              <a:t>For example, the Board Treasurer could step in to assure that payroll, vendor relations, and other basic financial functions are carried on.</a:t>
            </a:r>
          </a:p>
          <a:p>
            <a:pPr marL="645812" lvl="1" indent="-176131">
              <a:buFont typeface="Arial" panose="020B0604020202020204" pitchFamily="34" charset="0"/>
              <a:buChar char="•"/>
            </a:pPr>
            <a:r>
              <a:rPr lang="en-US" sz="900" dirty="0"/>
              <a:t>Another Board member, such as the Secretary, should assure that contracts, agreements, and grants are in order. </a:t>
            </a:r>
          </a:p>
          <a:p>
            <a:pPr marL="176131" indent="-176131">
              <a:buFont typeface="Arial" panose="020B0604020202020204" pitchFamily="34" charset="0"/>
              <a:buChar char="•"/>
            </a:pPr>
            <a:endParaRPr lang="en-US" sz="900" dirty="0"/>
          </a:p>
          <a:p>
            <a:pPr marL="176131" indent="-176131">
              <a:buFont typeface="Arial" panose="020B0604020202020204" pitchFamily="34" charset="0"/>
              <a:buChar char="•"/>
            </a:pPr>
            <a:r>
              <a:rPr lang="en-US" sz="900" dirty="0"/>
              <a:t>The Board is responsible for search and appointment of the new permanent ED. Sometimes, there is a staff in a leadership role who has been groomed for this role. But this does not relieve the Board from the important responsibility of a thoughtful and deliberative search and appointment process. </a:t>
            </a:r>
          </a:p>
          <a:p>
            <a:pPr marL="176131" indent="-176131">
              <a:buFont typeface="Arial" panose="020B0604020202020204" pitchFamily="34" charset="0"/>
              <a:buChar char="•"/>
            </a:pPr>
            <a:endParaRPr lang="en-US" sz="900" dirty="0"/>
          </a:p>
          <a:p>
            <a:pPr marL="176131" indent="-176131">
              <a:buFont typeface="Arial" panose="020B0604020202020204" pitchFamily="34" charset="0"/>
              <a:buChar char="•"/>
            </a:pPr>
            <a:r>
              <a:rPr lang="en-US" sz="900" dirty="0"/>
              <a:t>The Board should designate someone to perform the ED’s essential duties before the new ED search and selection process has been completed. Here are some options:   </a:t>
            </a:r>
          </a:p>
          <a:p>
            <a:pPr marL="645812" lvl="1" indent="-176131">
              <a:buFont typeface="Arial" panose="020B0604020202020204" pitchFamily="34" charset="0"/>
              <a:buChar char="•"/>
            </a:pPr>
            <a:r>
              <a:rPr lang="en-US" sz="900" dirty="0"/>
              <a:t>Usually, there is a Deputy Director, Program Director, or other senior staff person to take on this role in the short term. This role should be part of the Emergency Succession Plan, as well as in the person’s position description (</a:t>
            </a:r>
            <a:r>
              <a:rPr lang="en-US" sz="900" dirty="0" err="1"/>
              <a:t>ie</a:t>
            </a:r>
            <a:r>
              <a:rPr lang="en-US" sz="900" dirty="0"/>
              <a:t>, “acts as the ED in the absence of the ED…”)</a:t>
            </a:r>
          </a:p>
          <a:p>
            <a:pPr lvl="1"/>
            <a:endParaRPr lang="en-US" sz="900" dirty="0"/>
          </a:p>
          <a:p>
            <a:pPr marL="645812" lvl="1" indent="-176131">
              <a:buFont typeface="Arial" panose="020B0604020202020204" pitchFamily="34" charset="0"/>
              <a:buChar char="•"/>
            </a:pPr>
            <a:r>
              <a:rPr lang="en-US" sz="900" dirty="0"/>
              <a:t>In some circumstances, the Board Chair may need to step in and assume this role. </a:t>
            </a:r>
          </a:p>
          <a:p>
            <a:pPr lvl="1"/>
            <a:endParaRPr lang="en-US" sz="900" dirty="0"/>
          </a:p>
          <a:p>
            <a:pPr marL="645812" lvl="1" indent="-176131">
              <a:buFont typeface="Arial" panose="020B0604020202020204" pitchFamily="34" charset="0"/>
              <a:buChar char="•"/>
            </a:pPr>
            <a:r>
              <a:rPr lang="en-US" sz="900" dirty="0"/>
              <a:t>Organizations may want to consider bringing on board an Interim ED. In this case, a job description should be prepared. An Interim ED is usually an experienced Executive who can lead operations for a defined period while the search is being conducted (3 – 6 months). An Interim ED provides an outside perspective to inform the search process and to help the Board assess priorities. The budget would need to be able to support this.</a:t>
            </a:r>
          </a:p>
          <a:p>
            <a:pPr marL="645812" lvl="1" indent="-176131">
              <a:buFont typeface="Arial" panose="020B0604020202020204" pitchFamily="34" charset="0"/>
              <a:buChar char="•"/>
            </a:pPr>
            <a:r>
              <a:rPr lang="en-US" sz="900" dirty="0"/>
              <a:t>In addition, the Board must ensure that an interim ED is educated on unique Parent Center roles and responsibilities which may not be within their previous experience.</a:t>
            </a:r>
            <a:endParaRPr lang="en-US" sz="900" dirty="0"/>
          </a:p>
        </p:txBody>
      </p:sp>
      <p:sp>
        <p:nvSpPr>
          <p:cNvPr id="4" name="Slide Number Placeholder 3"/>
          <p:cNvSpPr>
            <a:spLocks noGrp="1"/>
          </p:cNvSpPr>
          <p:nvPr>
            <p:ph type="sldNum" sz="quarter" idx="10"/>
          </p:nvPr>
        </p:nvSpPr>
        <p:spPr/>
        <p:txBody>
          <a:bodyPr/>
          <a:lstStyle/>
          <a:p>
            <a:fld id="{DA85EA4F-5A7F-3C43-9EDF-1C25E156A7B2}" type="slidenum">
              <a:rPr lang="en-US" smtClean="0"/>
              <a:t>4</a:t>
            </a:fld>
            <a:endParaRPr lang="en-US"/>
          </a:p>
        </p:txBody>
      </p:sp>
    </p:spTree>
    <p:extLst>
      <p:ext uri="{BB962C8B-B14F-4D97-AF65-F5344CB8AC3E}">
        <p14:creationId xmlns:p14="http://schemas.microsoft.com/office/powerpoint/2010/main" val="7537525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7708" y="4447460"/>
            <a:ext cx="5661660" cy="4837589"/>
          </a:xfrm>
        </p:spPr>
        <p:txBody>
          <a:bodyPr/>
          <a:lstStyle/>
          <a:p>
            <a:r>
              <a:rPr lang="en-US" sz="900" b="1" dirty="0"/>
              <a:t>Slide 5: Tips for Executing an Emergency Succession Plan </a:t>
            </a:r>
          </a:p>
          <a:p>
            <a:endParaRPr lang="en-US" sz="900" b="1" dirty="0"/>
          </a:p>
          <a:p>
            <a:r>
              <a:rPr lang="en-US" sz="900" b="1" dirty="0"/>
              <a:t>Procedural Directions:</a:t>
            </a:r>
          </a:p>
          <a:p>
            <a:pPr marL="176131" indent="-176131">
              <a:buFont typeface="Arial" panose="020B0604020202020204" pitchFamily="34" charset="0"/>
              <a:buChar char="•"/>
            </a:pPr>
            <a:r>
              <a:rPr lang="en-US" sz="900" dirty="0"/>
              <a:t>Show slide # 5</a:t>
            </a:r>
          </a:p>
          <a:p>
            <a:pPr marL="176131" indent="-176131">
              <a:buFont typeface="Arial" panose="020B0604020202020204" pitchFamily="34" charset="0"/>
              <a:buChar char="•"/>
            </a:pPr>
            <a:r>
              <a:rPr lang="en-US" sz="900" dirty="0"/>
              <a:t>Read the presenter notes.</a:t>
            </a:r>
          </a:p>
          <a:p>
            <a:pPr marL="176131" indent="-176131">
              <a:buFont typeface="Arial" panose="020B0604020202020204" pitchFamily="34" charset="0"/>
              <a:buChar char="•"/>
            </a:pPr>
            <a:r>
              <a:rPr lang="en-US" sz="900" dirty="0"/>
              <a:t>Discuss with participants the Emergency Succession Plan Self-Assessment.</a:t>
            </a:r>
          </a:p>
          <a:p>
            <a:endParaRPr lang="en-US" sz="900" b="1" dirty="0"/>
          </a:p>
          <a:p>
            <a:r>
              <a:rPr lang="en-US" sz="900" b="1" dirty="0"/>
              <a:t>Presenter Notes: </a:t>
            </a:r>
          </a:p>
          <a:p>
            <a:endParaRPr lang="en-US" sz="900" b="1" dirty="0"/>
          </a:p>
          <a:p>
            <a:r>
              <a:rPr lang="en-US" sz="900" dirty="0"/>
              <a:t>Here are some tips for executing the Emergency Succession Plan with a minimum of drama: </a:t>
            </a:r>
          </a:p>
          <a:p>
            <a:pPr marL="176131" indent="-176131">
              <a:buFont typeface="Arial" panose="020B0604020202020204" pitchFamily="34" charset="0"/>
              <a:buChar char="•"/>
            </a:pPr>
            <a:r>
              <a:rPr lang="en-US" sz="900" dirty="0"/>
              <a:t>Whether transitions are planned or unplanned , </a:t>
            </a:r>
            <a:r>
              <a:rPr lang="en-US" sz="900" u="sng" dirty="0"/>
              <a:t>written procedures </a:t>
            </a:r>
            <a:r>
              <a:rPr lang="en-US" sz="900" dirty="0"/>
              <a:t>are key to smooth execution. Organizational policies, procedures, organizational charts, and other key information should be accessible to Board members and key staff in written and electronic forms.</a:t>
            </a:r>
          </a:p>
          <a:p>
            <a:pPr marL="176131" indent="-176131">
              <a:buFont typeface="Arial" panose="020B0604020202020204" pitchFamily="34" charset="0"/>
              <a:buChar char="•"/>
            </a:pPr>
            <a:r>
              <a:rPr lang="en-US" sz="900" dirty="0"/>
              <a:t>We are in an age of </a:t>
            </a:r>
            <a:r>
              <a:rPr lang="en-US" sz="900" u="sng" dirty="0"/>
              <a:t>passwords and account numbers </a:t>
            </a:r>
            <a:r>
              <a:rPr lang="en-US" sz="900" dirty="0"/>
              <a:t>that must be kept confidential. Make sure that the Board Chair or Treasurer have this information or know where to get it. </a:t>
            </a:r>
          </a:p>
          <a:p>
            <a:pPr marL="176131" indent="-176131">
              <a:buFont typeface="Arial" panose="020B0604020202020204" pitchFamily="34" charset="0"/>
              <a:buChar char="•"/>
            </a:pPr>
            <a:r>
              <a:rPr lang="en-US" sz="900" u="sng" dirty="0"/>
              <a:t>Cross-training </a:t>
            </a:r>
            <a:r>
              <a:rPr lang="en-US" sz="900" dirty="0"/>
              <a:t>key staff (or if staff are not available, Board) is essential. There should be more than one person who can do any function, for example, accessing and managing the website and social networking accounts. When multiple people can fill-in, responsibilities can be assigned to fill-in during leadership absences. </a:t>
            </a:r>
          </a:p>
          <a:p>
            <a:pPr marL="176131" indent="-176131">
              <a:buFont typeface="Arial" panose="020B0604020202020204" pitchFamily="34" charset="0"/>
              <a:buChar char="•"/>
            </a:pPr>
            <a:r>
              <a:rPr lang="en-US" sz="900" u="sng" dirty="0"/>
              <a:t>Remember to report leadership changes to your OSEP project officer</a:t>
            </a:r>
            <a:r>
              <a:rPr lang="en-US" sz="900" dirty="0"/>
              <a:t>! </a:t>
            </a:r>
          </a:p>
          <a:p>
            <a:pPr marL="176131" indent="-176131">
              <a:buFont typeface="Arial" panose="020B0604020202020204" pitchFamily="34" charset="0"/>
              <a:buChar char="•"/>
            </a:pPr>
            <a:endParaRPr lang="en-US" sz="900" dirty="0"/>
          </a:p>
          <a:p>
            <a:r>
              <a:rPr lang="en-US" sz="900" dirty="0"/>
              <a:t>Emergency Succession Plan Self-Assessment:</a:t>
            </a:r>
          </a:p>
          <a:p>
            <a:pPr marL="176131" indent="-176131">
              <a:buFont typeface="Arial" panose="020B0604020202020204" pitchFamily="34" charset="0"/>
              <a:buChar char="•"/>
            </a:pPr>
            <a:r>
              <a:rPr lang="en-US" sz="900" dirty="0"/>
              <a:t>How prepared is your organization for an unplanned executive transition? </a:t>
            </a:r>
          </a:p>
          <a:p>
            <a:pPr marL="176131" indent="-176131">
              <a:buFont typeface="Arial" panose="020B0604020202020204" pitchFamily="34" charset="0"/>
              <a:buChar char="•"/>
            </a:pPr>
            <a:r>
              <a:rPr lang="en-US" sz="900" dirty="0"/>
              <a:t>Based on the video and this Dialogue Guide, what are your top 3 priorities for Emergency Succession Planning?</a:t>
            </a:r>
          </a:p>
          <a:p>
            <a:pPr marL="645812" lvl="1" indent="-176131">
              <a:buFont typeface="Arial" panose="020B0604020202020204" pitchFamily="34" charset="0"/>
              <a:buChar char="•"/>
            </a:pPr>
            <a:r>
              <a:rPr lang="en-US" sz="900" dirty="0"/>
              <a:t>What is our plan for financial oversight?</a:t>
            </a:r>
          </a:p>
          <a:p>
            <a:pPr marL="645812" lvl="1" indent="-176131">
              <a:buFont typeface="Arial" panose="020B0604020202020204" pitchFamily="34" charset="0"/>
              <a:buChar char="•"/>
            </a:pPr>
            <a:r>
              <a:rPr lang="en-US" sz="900" dirty="0"/>
              <a:t>What is our communications plan?</a:t>
            </a:r>
          </a:p>
          <a:p>
            <a:pPr marL="645812" lvl="1" indent="-176131">
              <a:buFont typeface="Arial" panose="020B0604020202020204" pitchFamily="34" charset="0"/>
              <a:buChar char="•"/>
            </a:pPr>
            <a:r>
              <a:rPr lang="en-US" sz="900" dirty="0"/>
              <a:t>What are the roles and responsibilities of key people?</a:t>
            </a:r>
          </a:p>
          <a:p>
            <a:pPr marL="645812" lvl="1" indent="-176131">
              <a:buFont typeface="Arial" panose="020B0604020202020204" pitchFamily="34" charset="0"/>
              <a:buChar char="•"/>
            </a:pPr>
            <a:r>
              <a:rPr lang="en-US" sz="900" dirty="0"/>
              <a:t>Can we locate key documents, and procedures? </a:t>
            </a:r>
          </a:p>
          <a:p>
            <a:pPr marL="645812" lvl="1" indent="-176131">
              <a:buFont typeface="Arial" panose="020B0604020202020204" pitchFamily="34" charset="0"/>
              <a:buChar char="•"/>
            </a:pPr>
            <a:endParaRPr lang="en-US" sz="900" dirty="0"/>
          </a:p>
          <a:p>
            <a:r>
              <a:rPr lang="en-US" sz="900" dirty="0"/>
              <a:t>Don’t forget that your RPTAC can be a very helpful resource for Emergency Succession Planning.</a:t>
            </a:r>
          </a:p>
        </p:txBody>
      </p:sp>
      <p:sp>
        <p:nvSpPr>
          <p:cNvPr id="4" name="Slide Number Placeholder 3"/>
          <p:cNvSpPr>
            <a:spLocks noGrp="1"/>
          </p:cNvSpPr>
          <p:nvPr>
            <p:ph type="sldNum" sz="quarter" idx="10"/>
          </p:nvPr>
        </p:nvSpPr>
        <p:spPr/>
        <p:txBody>
          <a:bodyPr/>
          <a:lstStyle/>
          <a:p>
            <a:fld id="{DA85EA4F-5A7F-3C43-9EDF-1C25E156A7B2}" type="slidenum">
              <a:rPr lang="en-US" smtClean="0"/>
              <a:t>5</a:t>
            </a:fld>
            <a:endParaRPr lang="en-US"/>
          </a:p>
        </p:txBody>
      </p:sp>
    </p:spTree>
    <p:extLst>
      <p:ext uri="{BB962C8B-B14F-4D97-AF65-F5344CB8AC3E}">
        <p14:creationId xmlns:p14="http://schemas.microsoft.com/office/powerpoint/2010/main" val="7626596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900" b="1" dirty="0"/>
              <a:t>Slide #6 Wrap Up &amp; Module Credits</a:t>
            </a:r>
          </a:p>
          <a:p>
            <a:endParaRPr lang="en-US" sz="900" dirty="0"/>
          </a:p>
          <a:p>
            <a:r>
              <a:rPr lang="en-US" sz="900" b="1" dirty="0"/>
              <a:t>Procedural Directions:</a:t>
            </a:r>
          </a:p>
          <a:p>
            <a:pPr marL="180939" indent="-180939">
              <a:buFont typeface="Arial" panose="020B0604020202020204" pitchFamily="34" charset="0"/>
              <a:buChar char="•"/>
            </a:pPr>
            <a:r>
              <a:rPr lang="en-US" sz="900" dirty="0"/>
              <a:t>Handout the FAQ, Resource List, and Evaluation for this part.</a:t>
            </a:r>
          </a:p>
          <a:p>
            <a:pPr marL="180939" indent="-180939">
              <a:buFont typeface="Arial" panose="020B0604020202020204" pitchFamily="34" charset="0"/>
              <a:buChar char="•"/>
            </a:pPr>
            <a:r>
              <a:rPr lang="en-US" sz="900" dirty="0"/>
              <a:t>If time permits, you can review the FAQ. You can also select 1-2 resources from the Resource List that speak to you and provide copies of them for additional discussion.  </a:t>
            </a:r>
          </a:p>
          <a:p>
            <a:pPr marL="180939" indent="-180939">
              <a:buFont typeface="Arial" panose="020B0604020202020204" pitchFamily="34" charset="0"/>
              <a:buChar char="•"/>
            </a:pPr>
            <a:r>
              <a:rPr lang="en-US" sz="900" dirty="0"/>
              <a:t>Show slide #6.</a:t>
            </a:r>
          </a:p>
          <a:p>
            <a:pPr marL="180939" indent="-180939">
              <a:buFont typeface="Arial" panose="020B0604020202020204" pitchFamily="34" charset="0"/>
              <a:buChar char="•"/>
            </a:pPr>
            <a:r>
              <a:rPr lang="en-US" sz="900" dirty="0"/>
              <a:t>Read Presenter Notes</a:t>
            </a:r>
          </a:p>
          <a:p>
            <a:endParaRPr lang="en-US" sz="900" dirty="0"/>
          </a:p>
          <a:p>
            <a:r>
              <a:rPr lang="en-US" sz="900" b="1" dirty="0"/>
              <a:t>Presenter Notes:</a:t>
            </a:r>
          </a:p>
          <a:p>
            <a:pPr marL="180939" indent="-180939">
              <a:buFont typeface="Arial" panose="020B0604020202020204" pitchFamily="34" charset="0"/>
              <a:buChar char="•"/>
            </a:pPr>
            <a:r>
              <a:rPr lang="en-US" sz="900" dirty="0"/>
              <a:t>You have in the materials for this module an FAQ sheet and a Resource list. These are intended as a “take home” for you of key points and important supplementary materials to review at your leisure. </a:t>
            </a:r>
          </a:p>
          <a:p>
            <a:pPr marL="180939" indent="-180939">
              <a:buFont typeface="Arial" panose="020B0604020202020204" pitchFamily="34" charset="0"/>
              <a:buChar char="•"/>
            </a:pPr>
            <a:r>
              <a:rPr lang="en-US" sz="900" dirty="0"/>
              <a:t>The materials for these modules were developed by a Development Team and by the 6 Regional Parent TA Centers and the national Center for Parent Information and Referral. There are 6 Tool Kits with 18 videos available for Boards.</a:t>
            </a:r>
          </a:p>
          <a:p>
            <a:pPr marL="180939" indent="-180939">
              <a:buFont typeface="Arial" panose="020B0604020202020204" pitchFamily="34" charset="0"/>
              <a:buChar char="•"/>
            </a:pPr>
            <a:r>
              <a:rPr lang="en-US" sz="900" dirty="0"/>
              <a:t>Please complete the evaluation form. The developers are very interested in your evaluation of these resources. </a:t>
            </a:r>
            <a:endParaRPr lang="en-US" sz="900" dirty="0"/>
          </a:p>
        </p:txBody>
      </p:sp>
      <p:sp>
        <p:nvSpPr>
          <p:cNvPr id="4" name="Slide Number Placeholder 3"/>
          <p:cNvSpPr>
            <a:spLocks noGrp="1"/>
          </p:cNvSpPr>
          <p:nvPr>
            <p:ph type="sldNum" sz="quarter" idx="10"/>
          </p:nvPr>
        </p:nvSpPr>
        <p:spPr/>
        <p:txBody>
          <a:bodyPr/>
          <a:lstStyle/>
          <a:p>
            <a:fld id="{DA85EA4F-5A7F-3C43-9EDF-1C25E156A7B2}" type="slidenum">
              <a:rPr lang="en-US" smtClean="0"/>
              <a:t>6</a:t>
            </a:fld>
            <a:endParaRPr lang="en-US"/>
          </a:p>
        </p:txBody>
      </p:sp>
    </p:spTree>
    <p:extLst>
      <p:ext uri="{BB962C8B-B14F-4D97-AF65-F5344CB8AC3E}">
        <p14:creationId xmlns:p14="http://schemas.microsoft.com/office/powerpoint/2010/main" val="29234590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defRPr sz="2000" b="1" i="0">
                <a:solidFill>
                  <a:srgbClr val="C0E7FA"/>
                </a:solidFill>
                <a:latin typeface="Calibri"/>
                <a:cs typeface="Calibri"/>
              </a:defRPr>
            </a:lvl1pPr>
          </a:lstStyle>
          <a:p>
            <a:pPr marL="12700">
              <a:lnSpc>
                <a:spcPct val="100000"/>
              </a:lnSpc>
              <a:spcBef>
                <a:spcPts val="5"/>
              </a:spcBef>
            </a:pPr>
            <a:r>
              <a:rPr spc="-10" dirty="0"/>
              <a:t>STRENGTHENING </a:t>
            </a:r>
            <a:r>
              <a:rPr spc="-25" dirty="0"/>
              <a:t>PARENT </a:t>
            </a:r>
            <a:r>
              <a:rPr spc="-5" dirty="0"/>
              <a:t>CENTER</a:t>
            </a:r>
            <a:r>
              <a:rPr spc="40" dirty="0"/>
              <a:t> </a:t>
            </a:r>
            <a:r>
              <a:rPr spc="-10" dirty="0"/>
              <a:t>CAPACITY</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12/5/2017</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600" b="1" i="0">
                <a:solidFill>
                  <a:schemeClr val="tx1"/>
                </a:solidFill>
                <a:latin typeface="Calibri"/>
                <a:cs typeface="Calibri"/>
              </a:defRPr>
            </a:lvl1pPr>
          </a:lstStyle>
          <a:p>
            <a:endParaRPr/>
          </a:p>
        </p:txBody>
      </p:sp>
      <p:sp>
        <p:nvSpPr>
          <p:cNvPr id="3" name="Holder 3"/>
          <p:cNvSpPr>
            <a:spLocks noGrp="1"/>
          </p:cNvSpPr>
          <p:nvPr>
            <p:ph type="body" idx="1"/>
          </p:nvPr>
        </p:nvSpPr>
        <p:spPr/>
        <p:txBody>
          <a:bodyPr lIns="0" tIns="0" rIns="0" bIns="0"/>
          <a:lstStyle>
            <a:lvl1pPr>
              <a:defRPr sz="1800" b="0" i="0">
                <a:solidFill>
                  <a:schemeClr val="tx1"/>
                </a:solidFill>
                <a:latin typeface="Calibri"/>
                <a:cs typeface="Calibri"/>
              </a:defRPr>
            </a:lvl1pPr>
          </a:lstStyle>
          <a:p>
            <a:endParaRPr/>
          </a:p>
        </p:txBody>
      </p:sp>
      <p:sp>
        <p:nvSpPr>
          <p:cNvPr id="4" name="Holder 4"/>
          <p:cNvSpPr>
            <a:spLocks noGrp="1"/>
          </p:cNvSpPr>
          <p:nvPr>
            <p:ph type="ftr" sz="quarter" idx="5"/>
          </p:nvPr>
        </p:nvSpPr>
        <p:spPr/>
        <p:txBody>
          <a:bodyPr lIns="0" tIns="0" rIns="0" bIns="0"/>
          <a:lstStyle>
            <a:lvl1pPr>
              <a:defRPr sz="2000" b="1" i="0">
                <a:solidFill>
                  <a:srgbClr val="C0E7FA"/>
                </a:solidFill>
                <a:latin typeface="Calibri"/>
                <a:cs typeface="Calibri"/>
              </a:defRPr>
            </a:lvl1pPr>
          </a:lstStyle>
          <a:p>
            <a:pPr marL="12700">
              <a:lnSpc>
                <a:spcPct val="100000"/>
              </a:lnSpc>
              <a:spcBef>
                <a:spcPts val="5"/>
              </a:spcBef>
            </a:pPr>
            <a:r>
              <a:rPr spc="-10" dirty="0"/>
              <a:t>STRENGTHENING </a:t>
            </a:r>
            <a:r>
              <a:rPr spc="-25" dirty="0"/>
              <a:t>PARENT </a:t>
            </a:r>
            <a:r>
              <a:rPr spc="-5" dirty="0"/>
              <a:t>CENTER</a:t>
            </a:r>
            <a:r>
              <a:rPr spc="40" dirty="0"/>
              <a:t> </a:t>
            </a:r>
            <a:r>
              <a:rPr spc="-10" dirty="0"/>
              <a:t>CAPACITY</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12/5/2017</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600" b="1" i="0">
                <a:solidFill>
                  <a:schemeClr val="tx1"/>
                </a:solidFill>
                <a:latin typeface="Calibri"/>
                <a:cs typeface="Calibri"/>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2000" b="1" i="0">
                <a:solidFill>
                  <a:srgbClr val="C0E7FA"/>
                </a:solidFill>
                <a:latin typeface="Calibri"/>
                <a:cs typeface="Calibri"/>
              </a:defRPr>
            </a:lvl1pPr>
          </a:lstStyle>
          <a:p>
            <a:pPr marL="12700">
              <a:lnSpc>
                <a:spcPct val="100000"/>
              </a:lnSpc>
              <a:spcBef>
                <a:spcPts val="5"/>
              </a:spcBef>
            </a:pPr>
            <a:r>
              <a:rPr spc="-10" dirty="0"/>
              <a:t>STRENGTHENING </a:t>
            </a:r>
            <a:r>
              <a:rPr spc="-25" dirty="0"/>
              <a:t>PARENT </a:t>
            </a:r>
            <a:r>
              <a:rPr spc="-5" dirty="0"/>
              <a:t>CENTER</a:t>
            </a:r>
            <a:r>
              <a:rPr spc="40" dirty="0"/>
              <a:t> </a:t>
            </a:r>
            <a:r>
              <a:rPr spc="-10" dirty="0"/>
              <a:t>CAPACITY</a:t>
            </a: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12/5/2017</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600" b="1" i="0">
                <a:solidFill>
                  <a:schemeClr val="tx1"/>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defRPr sz="2000" b="1" i="0">
                <a:solidFill>
                  <a:srgbClr val="C0E7FA"/>
                </a:solidFill>
                <a:latin typeface="Calibri"/>
                <a:cs typeface="Calibri"/>
              </a:defRPr>
            </a:lvl1pPr>
          </a:lstStyle>
          <a:p>
            <a:pPr marL="12700">
              <a:lnSpc>
                <a:spcPct val="100000"/>
              </a:lnSpc>
              <a:spcBef>
                <a:spcPts val="5"/>
              </a:spcBef>
            </a:pPr>
            <a:r>
              <a:rPr spc="-10" dirty="0"/>
              <a:t>STRENGTHENING </a:t>
            </a:r>
            <a:r>
              <a:rPr spc="-25" dirty="0"/>
              <a:t>PARENT </a:t>
            </a:r>
            <a:r>
              <a:rPr spc="-5" dirty="0"/>
              <a:t>CENTER</a:t>
            </a:r>
            <a:r>
              <a:rPr spc="40" dirty="0"/>
              <a:t> </a:t>
            </a:r>
            <a:r>
              <a:rPr spc="-10" dirty="0"/>
              <a:t>CAPACITY</a:t>
            </a: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12/5/2017</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2000" b="1" i="0">
                <a:solidFill>
                  <a:srgbClr val="C0E7FA"/>
                </a:solidFill>
                <a:latin typeface="Calibri"/>
                <a:cs typeface="Calibri"/>
              </a:defRPr>
            </a:lvl1pPr>
          </a:lstStyle>
          <a:p>
            <a:pPr marL="12700">
              <a:lnSpc>
                <a:spcPct val="100000"/>
              </a:lnSpc>
              <a:spcBef>
                <a:spcPts val="5"/>
              </a:spcBef>
            </a:pPr>
            <a:r>
              <a:rPr spc="-10" dirty="0"/>
              <a:t>STRENGTHENING </a:t>
            </a:r>
            <a:r>
              <a:rPr spc="-25" dirty="0"/>
              <a:t>PARENT </a:t>
            </a:r>
            <a:r>
              <a:rPr spc="-5" dirty="0"/>
              <a:t>CENTER</a:t>
            </a:r>
            <a:r>
              <a:rPr spc="40" dirty="0"/>
              <a:t> </a:t>
            </a:r>
            <a:r>
              <a:rPr spc="-10" dirty="0"/>
              <a:t>CAPACITY</a:t>
            </a: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12/5/2017</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1639570" cy="6858000"/>
          </a:xfrm>
          <a:prstGeom prst="rect">
            <a:avLst/>
          </a:prstGeom>
          <a:blipFill>
            <a:blip r:embed="rId7" cstate="print"/>
            <a:stretch>
              <a:fillRect/>
            </a:stretch>
          </a:blipFill>
        </p:spPr>
        <p:txBody>
          <a:bodyPr wrap="square" lIns="0" tIns="0" rIns="0" bIns="0" rtlCol="0"/>
          <a:lstStyle/>
          <a:p>
            <a:endParaRPr/>
          </a:p>
        </p:txBody>
      </p:sp>
      <p:sp>
        <p:nvSpPr>
          <p:cNvPr id="17" name="bk object 17"/>
          <p:cNvSpPr/>
          <p:nvPr/>
        </p:nvSpPr>
        <p:spPr>
          <a:xfrm>
            <a:off x="244093" y="253836"/>
            <a:ext cx="1185545" cy="1185545"/>
          </a:xfrm>
          <a:custGeom>
            <a:avLst/>
            <a:gdLst/>
            <a:ahLst/>
            <a:cxnLst/>
            <a:rect l="l" t="t" r="r" b="b"/>
            <a:pathLst>
              <a:path w="1185545" h="1185545">
                <a:moveTo>
                  <a:pt x="592582" y="0"/>
                </a:moveTo>
                <a:lnTo>
                  <a:pt x="543980" y="1964"/>
                </a:lnTo>
                <a:lnTo>
                  <a:pt x="496460" y="7755"/>
                </a:lnTo>
                <a:lnTo>
                  <a:pt x="450176" y="17221"/>
                </a:lnTo>
                <a:lnTo>
                  <a:pt x="405278" y="30209"/>
                </a:lnTo>
                <a:lnTo>
                  <a:pt x="361920" y="46567"/>
                </a:lnTo>
                <a:lnTo>
                  <a:pt x="320254" y="66141"/>
                </a:lnTo>
                <a:lnTo>
                  <a:pt x="280432" y="88781"/>
                </a:lnTo>
                <a:lnTo>
                  <a:pt x="242608" y="114332"/>
                </a:lnTo>
                <a:lnTo>
                  <a:pt x="206933" y="142643"/>
                </a:lnTo>
                <a:lnTo>
                  <a:pt x="173561" y="173561"/>
                </a:lnTo>
                <a:lnTo>
                  <a:pt x="142643" y="206933"/>
                </a:lnTo>
                <a:lnTo>
                  <a:pt x="114332" y="242608"/>
                </a:lnTo>
                <a:lnTo>
                  <a:pt x="88781" y="280432"/>
                </a:lnTo>
                <a:lnTo>
                  <a:pt x="66141" y="320254"/>
                </a:lnTo>
                <a:lnTo>
                  <a:pt x="46567" y="361920"/>
                </a:lnTo>
                <a:lnTo>
                  <a:pt x="30209" y="405278"/>
                </a:lnTo>
                <a:lnTo>
                  <a:pt x="17221" y="450176"/>
                </a:lnTo>
                <a:lnTo>
                  <a:pt x="7755" y="496460"/>
                </a:lnTo>
                <a:lnTo>
                  <a:pt x="1964" y="543980"/>
                </a:lnTo>
                <a:lnTo>
                  <a:pt x="0" y="592581"/>
                </a:lnTo>
                <a:lnTo>
                  <a:pt x="1964" y="641183"/>
                </a:lnTo>
                <a:lnTo>
                  <a:pt x="7755" y="688703"/>
                </a:lnTo>
                <a:lnTo>
                  <a:pt x="17221" y="734987"/>
                </a:lnTo>
                <a:lnTo>
                  <a:pt x="30209" y="779885"/>
                </a:lnTo>
                <a:lnTo>
                  <a:pt x="46567" y="823243"/>
                </a:lnTo>
                <a:lnTo>
                  <a:pt x="66141" y="864909"/>
                </a:lnTo>
                <a:lnTo>
                  <a:pt x="88781" y="904731"/>
                </a:lnTo>
                <a:lnTo>
                  <a:pt x="114332" y="942555"/>
                </a:lnTo>
                <a:lnTo>
                  <a:pt x="142643" y="978230"/>
                </a:lnTo>
                <a:lnTo>
                  <a:pt x="173561" y="1011602"/>
                </a:lnTo>
                <a:lnTo>
                  <a:pt x="206933" y="1042520"/>
                </a:lnTo>
                <a:lnTo>
                  <a:pt x="242608" y="1070831"/>
                </a:lnTo>
                <a:lnTo>
                  <a:pt x="280432" y="1096382"/>
                </a:lnTo>
                <a:lnTo>
                  <a:pt x="320254" y="1119022"/>
                </a:lnTo>
                <a:lnTo>
                  <a:pt x="361920" y="1138596"/>
                </a:lnTo>
                <a:lnTo>
                  <a:pt x="405278" y="1154954"/>
                </a:lnTo>
                <a:lnTo>
                  <a:pt x="450176" y="1167942"/>
                </a:lnTo>
                <a:lnTo>
                  <a:pt x="496460" y="1177408"/>
                </a:lnTo>
                <a:lnTo>
                  <a:pt x="543980" y="1183199"/>
                </a:lnTo>
                <a:lnTo>
                  <a:pt x="592582" y="1185163"/>
                </a:lnTo>
                <a:lnTo>
                  <a:pt x="641183" y="1183199"/>
                </a:lnTo>
                <a:lnTo>
                  <a:pt x="688703" y="1177408"/>
                </a:lnTo>
                <a:lnTo>
                  <a:pt x="734987" y="1167942"/>
                </a:lnTo>
                <a:lnTo>
                  <a:pt x="779885" y="1154954"/>
                </a:lnTo>
                <a:lnTo>
                  <a:pt x="823243" y="1138596"/>
                </a:lnTo>
                <a:lnTo>
                  <a:pt x="864909" y="1119022"/>
                </a:lnTo>
                <a:lnTo>
                  <a:pt x="904731" y="1096382"/>
                </a:lnTo>
                <a:lnTo>
                  <a:pt x="942555" y="1070831"/>
                </a:lnTo>
                <a:lnTo>
                  <a:pt x="978230" y="1042520"/>
                </a:lnTo>
                <a:lnTo>
                  <a:pt x="1011602" y="1011602"/>
                </a:lnTo>
                <a:lnTo>
                  <a:pt x="1042520" y="978230"/>
                </a:lnTo>
                <a:lnTo>
                  <a:pt x="1070831" y="942555"/>
                </a:lnTo>
                <a:lnTo>
                  <a:pt x="1096382" y="904731"/>
                </a:lnTo>
                <a:lnTo>
                  <a:pt x="1119022" y="864909"/>
                </a:lnTo>
                <a:lnTo>
                  <a:pt x="1138596" y="823243"/>
                </a:lnTo>
                <a:lnTo>
                  <a:pt x="1154954" y="779885"/>
                </a:lnTo>
                <a:lnTo>
                  <a:pt x="1167942" y="734987"/>
                </a:lnTo>
                <a:lnTo>
                  <a:pt x="1177408" y="688703"/>
                </a:lnTo>
                <a:lnTo>
                  <a:pt x="1183199" y="641183"/>
                </a:lnTo>
                <a:lnTo>
                  <a:pt x="1185164" y="592581"/>
                </a:lnTo>
                <a:lnTo>
                  <a:pt x="1183199" y="543980"/>
                </a:lnTo>
                <a:lnTo>
                  <a:pt x="1177408" y="496460"/>
                </a:lnTo>
                <a:lnTo>
                  <a:pt x="1167942" y="450176"/>
                </a:lnTo>
                <a:lnTo>
                  <a:pt x="1154954" y="405278"/>
                </a:lnTo>
                <a:lnTo>
                  <a:pt x="1138596" y="361920"/>
                </a:lnTo>
                <a:lnTo>
                  <a:pt x="1119022" y="320254"/>
                </a:lnTo>
                <a:lnTo>
                  <a:pt x="1096382" y="280432"/>
                </a:lnTo>
                <a:lnTo>
                  <a:pt x="1070831" y="242608"/>
                </a:lnTo>
                <a:lnTo>
                  <a:pt x="1042520" y="206933"/>
                </a:lnTo>
                <a:lnTo>
                  <a:pt x="1011602" y="173561"/>
                </a:lnTo>
                <a:lnTo>
                  <a:pt x="978230" y="142643"/>
                </a:lnTo>
                <a:lnTo>
                  <a:pt x="942555" y="114332"/>
                </a:lnTo>
                <a:lnTo>
                  <a:pt x="904731" y="88781"/>
                </a:lnTo>
                <a:lnTo>
                  <a:pt x="864909" y="66141"/>
                </a:lnTo>
                <a:lnTo>
                  <a:pt x="823243" y="46567"/>
                </a:lnTo>
                <a:lnTo>
                  <a:pt x="779885" y="30209"/>
                </a:lnTo>
                <a:lnTo>
                  <a:pt x="734987" y="17221"/>
                </a:lnTo>
                <a:lnTo>
                  <a:pt x="688703" y="7755"/>
                </a:lnTo>
                <a:lnTo>
                  <a:pt x="641183" y="1964"/>
                </a:lnTo>
                <a:lnTo>
                  <a:pt x="592582" y="0"/>
                </a:lnTo>
                <a:close/>
              </a:path>
            </a:pathLst>
          </a:custGeom>
          <a:solidFill>
            <a:srgbClr val="FFFFFF"/>
          </a:solidFill>
        </p:spPr>
        <p:txBody>
          <a:bodyPr wrap="square" lIns="0" tIns="0" rIns="0" bIns="0" rtlCol="0"/>
          <a:lstStyle/>
          <a:p>
            <a:endParaRPr/>
          </a:p>
        </p:txBody>
      </p:sp>
      <p:sp>
        <p:nvSpPr>
          <p:cNvPr id="2" name="Holder 2"/>
          <p:cNvSpPr>
            <a:spLocks noGrp="1"/>
          </p:cNvSpPr>
          <p:nvPr>
            <p:ph type="title"/>
          </p:nvPr>
        </p:nvSpPr>
        <p:spPr>
          <a:xfrm>
            <a:off x="2071116" y="786768"/>
            <a:ext cx="1711960" cy="269240"/>
          </a:xfrm>
          <a:prstGeom prst="rect">
            <a:avLst/>
          </a:prstGeom>
        </p:spPr>
        <p:txBody>
          <a:bodyPr wrap="square" lIns="0" tIns="0" rIns="0" bIns="0">
            <a:spAutoFit/>
          </a:bodyPr>
          <a:lstStyle>
            <a:lvl1pPr>
              <a:defRPr sz="1600" b="1" i="0">
                <a:solidFill>
                  <a:schemeClr val="tx1"/>
                </a:solidFill>
                <a:latin typeface="Calibri"/>
                <a:cs typeface="Calibri"/>
              </a:defRPr>
            </a:lvl1pPr>
          </a:lstStyle>
          <a:p>
            <a:endParaRPr/>
          </a:p>
        </p:txBody>
      </p:sp>
      <p:sp>
        <p:nvSpPr>
          <p:cNvPr id="3" name="Holder 3"/>
          <p:cNvSpPr>
            <a:spLocks noGrp="1"/>
          </p:cNvSpPr>
          <p:nvPr>
            <p:ph type="body" idx="1"/>
          </p:nvPr>
        </p:nvSpPr>
        <p:spPr>
          <a:xfrm>
            <a:off x="1063878" y="3194557"/>
            <a:ext cx="7016242" cy="1406525"/>
          </a:xfrm>
          <a:prstGeom prst="rect">
            <a:avLst/>
          </a:prstGeom>
        </p:spPr>
        <p:txBody>
          <a:bodyPr wrap="square" lIns="0" tIns="0" rIns="0" bIns="0">
            <a:spAutoFit/>
          </a:bodyPr>
          <a:lstStyle>
            <a:lvl1pPr>
              <a:defRPr sz="1800" b="0" i="0">
                <a:solidFill>
                  <a:schemeClr val="tx1"/>
                </a:solidFill>
                <a:latin typeface="Calibri"/>
                <a:cs typeface="Calibri"/>
              </a:defRPr>
            </a:lvl1pPr>
          </a:lstStyle>
          <a:p>
            <a:endParaRPr/>
          </a:p>
        </p:txBody>
      </p:sp>
      <p:sp>
        <p:nvSpPr>
          <p:cNvPr id="4" name="Holder 4"/>
          <p:cNvSpPr>
            <a:spLocks noGrp="1"/>
          </p:cNvSpPr>
          <p:nvPr>
            <p:ph type="ftr" sz="quarter" idx="5"/>
          </p:nvPr>
        </p:nvSpPr>
        <p:spPr>
          <a:xfrm>
            <a:off x="3043111" y="6520654"/>
            <a:ext cx="4694555" cy="336550"/>
          </a:xfrm>
          <a:prstGeom prst="rect">
            <a:avLst/>
          </a:prstGeom>
        </p:spPr>
        <p:txBody>
          <a:bodyPr wrap="square" lIns="0" tIns="0" rIns="0" bIns="0">
            <a:spAutoFit/>
          </a:bodyPr>
          <a:lstStyle>
            <a:lvl1pPr>
              <a:defRPr sz="2000" b="1" i="0">
                <a:solidFill>
                  <a:srgbClr val="C0E7FA"/>
                </a:solidFill>
                <a:latin typeface="Calibri"/>
                <a:cs typeface="Calibri"/>
              </a:defRPr>
            </a:lvl1pPr>
          </a:lstStyle>
          <a:p>
            <a:pPr marL="12700">
              <a:lnSpc>
                <a:spcPct val="100000"/>
              </a:lnSpc>
              <a:spcBef>
                <a:spcPts val="5"/>
              </a:spcBef>
            </a:pPr>
            <a:r>
              <a:rPr spc="-10" dirty="0"/>
              <a:t>STRENGTHENING </a:t>
            </a:r>
            <a:r>
              <a:rPr spc="-25" dirty="0"/>
              <a:t>PARENT </a:t>
            </a:r>
            <a:r>
              <a:rPr spc="-5" dirty="0"/>
              <a:t>CENTER</a:t>
            </a:r>
            <a:r>
              <a:rPr spc="40" dirty="0"/>
              <a:t> </a:t>
            </a:r>
            <a:r>
              <a:rPr spc="-10" dirty="0"/>
              <a:t>CAPACITY</a:t>
            </a: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12/5/2017</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jp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4000" cy="6527800"/>
          </a:xfrm>
          <a:prstGeom prst="rect">
            <a:avLst/>
          </a:prstGeom>
          <a:blipFill>
            <a:blip r:embed="rId3" cstate="print"/>
            <a:stretch>
              <a:fillRect/>
            </a:stretch>
          </a:blipFill>
        </p:spPr>
        <p:txBody>
          <a:bodyPr wrap="square" lIns="0" tIns="0" rIns="0" bIns="0" rtlCol="0"/>
          <a:lstStyle/>
          <a:p>
            <a:endParaRPr/>
          </a:p>
        </p:txBody>
      </p:sp>
      <p:sp>
        <p:nvSpPr>
          <p:cNvPr id="3" name="object 3"/>
          <p:cNvSpPr/>
          <p:nvPr/>
        </p:nvSpPr>
        <p:spPr>
          <a:xfrm>
            <a:off x="0" y="6527800"/>
            <a:ext cx="9144000" cy="330200"/>
          </a:xfrm>
          <a:custGeom>
            <a:avLst/>
            <a:gdLst/>
            <a:ahLst/>
            <a:cxnLst/>
            <a:rect l="l" t="t" r="r" b="b"/>
            <a:pathLst>
              <a:path w="9144000" h="330200">
                <a:moveTo>
                  <a:pt x="0" y="330200"/>
                </a:moveTo>
                <a:lnTo>
                  <a:pt x="9144000" y="330200"/>
                </a:lnTo>
                <a:lnTo>
                  <a:pt x="9144000" y="0"/>
                </a:lnTo>
                <a:lnTo>
                  <a:pt x="0" y="0"/>
                </a:lnTo>
                <a:lnTo>
                  <a:pt x="0" y="330200"/>
                </a:lnTo>
                <a:close/>
              </a:path>
            </a:pathLst>
          </a:custGeom>
          <a:solidFill>
            <a:srgbClr val="8DDEF9"/>
          </a:solidFill>
        </p:spPr>
        <p:txBody>
          <a:bodyPr wrap="square" lIns="0" tIns="0" rIns="0" bIns="0" rtlCol="0"/>
          <a:lstStyle/>
          <a:p>
            <a:endParaRPr/>
          </a:p>
        </p:txBody>
      </p:sp>
      <p:sp>
        <p:nvSpPr>
          <p:cNvPr id="4" name="object 4"/>
          <p:cNvSpPr txBox="1"/>
          <p:nvPr/>
        </p:nvSpPr>
        <p:spPr>
          <a:xfrm>
            <a:off x="2223326" y="6508479"/>
            <a:ext cx="4694555" cy="330835"/>
          </a:xfrm>
          <a:prstGeom prst="rect">
            <a:avLst/>
          </a:prstGeom>
        </p:spPr>
        <p:txBody>
          <a:bodyPr vert="horz" wrap="square" lIns="0" tIns="12700" rIns="0" bIns="0" rtlCol="0">
            <a:spAutoFit/>
          </a:bodyPr>
          <a:lstStyle/>
          <a:p>
            <a:pPr marL="12700">
              <a:lnSpc>
                <a:spcPct val="100000"/>
              </a:lnSpc>
              <a:spcBef>
                <a:spcPts val="100"/>
              </a:spcBef>
            </a:pPr>
            <a:r>
              <a:rPr sz="2000" b="1" spc="-10" dirty="0">
                <a:solidFill>
                  <a:srgbClr val="D2EEFB"/>
                </a:solidFill>
                <a:latin typeface="Calibri"/>
                <a:cs typeface="Calibri"/>
              </a:rPr>
              <a:t>STRENGTHENING </a:t>
            </a:r>
            <a:r>
              <a:rPr sz="2000" b="1" spc="-25" dirty="0">
                <a:solidFill>
                  <a:srgbClr val="D2EEFB"/>
                </a:solidFill>
                <a:latin typeface="Calibri"/>
                <a:cs typeface="Calibri"/>
              </a:rPr>
              <a:t>PARENT </a:t>
            </a:r>
            <a:r>
              <a:rPr sz="2000" b="1" spc="-5" dirty="0">
                <a:solidFill>
                  <a:srgbClr val="D2EEFB"/>
                </a:solidFill>
                <a:latin typeface="Calibri"/>
                <a:cs typeface="Calibri"/>
              </a:rPr>
              <a:t>CENTER</a:t>
            </a:r>
            <a:r>
              <a:rPr sz="2000" b="1" spc="40" dirty="0">
                <a:solidFill>
                  <a:srgbClr val="D2EEFB"/>
                </a:solidFill>
                <a:latin typeface="Calibri"/>
                <a:cs typeface="Calibri"/>
              </a:rPr>
              <a:t> </a:t>
            </a:r>
            <a:r>
              <a:rPr sz="2000" b="1" spc="-10" dirty="0">
                <a:solidFill>
                  <a:srgbClr val="D2EEFB"/>
                </a:solidFill>
                <a:latin typeface="Calibri"/>
                <a:cs typeface="Calibri"/>
              </a:rPr>
              <a:t>CAPACITY</a:t>
            </a:r>
            <a:endParaRPr sz="2000">
              <a:latin typeface="Calibri"/>
              <a:cs typeface="Calibri"/>
            </a:endParaRPr>
          </a:p>
        </p:txBody>
      </p:sp>
      <p:sp>
        <p:nvSpPr>
          <p:cNvPr id="5" name="object 5"/>
          <p:cNvSpPr/>
          <p:nvPr/>
        </p:nvSpPr>
        <p:spPr>
          <a:xfrm>
            <a:off x="1773935" y="2066544"/>
            <a:ext cx="7370445" cy="2432685"/>
          </a:xfrm>
          <a:custGeom>
            <a:avLst/>
            <a:gdLst/>
            <a:ahLst/>
            <a:cxnLst/>
            <a:rect l="l" t="t" r="r" b="b"/>
            <a:pathLst>
              <a:path w="7370445" h="2432685">
                <a:moveTo>
                  <a:pt x="0" y="2432304"/>
                </a:moveTo>
                <a:lnTo>
                  <a:pt x="7370063" y="2432304"/>
                </a:lnTo>
                <a:lnTo>
                  <a:pt x="7370063" y="0"/>
                </a:lnTo>
                <a:lnTo>
                  <a:pt x="0" y="0"/>
                </a:lnTo>
                <a:lnTo>
                  <a:pt x="0" y="2432304"/>
                </a:lnTo>
                <a:close/>
              </a:path>
            </a:pathLst>
          </a:custGeom>
          <a:solidFill>
            <a:srgbClr val="FFFFFF"/>
          </a:solidFill>
        </p:spPr>
        <p:txBody>
          <a:bodyPr wrap="square" lIns="0" tIns="0" rIns="0" bIns="0" rtlCol="0"/>
          <a:lstStyle/>
          <a:p>
            <a:endParaRPr/>
          </a:p>
        </p:txBody>
      </p:sp>
      <p:sp>
        <p:nvSpPr>
          <p:cNvPr id="6" name="object 6"/>
          <p:cNvSpPr/>
          <p:nvPr/>
        </p:nvSpPr>
        <p:spPr>
          <a:xfrm>
            <a:off x="566930" y="1829856"/>
            <a:ext cx="2868295" cy="2868295"/>
          </a:xfrm>
          <a:custGeom>
            <a:avLst/>
            <a:gdLst/>
            <a:ahLst/>
            <a:cxnLst/>
            <a:rect l="l" t="t" r="r" b="b"/>
            <a:pathLst>
              <a:path w="2868295" h="2868295">
                <a:moveTo>
                  <a:pt x="1434045" y="0"/>
                </a:moveTo>
                <a:lnTo>
                  <a:pt x="1385747" y="798"/>
                </a:lnTo>
                <a:lnTo>
                  <a:pt x="1337849" y="3175"/>
                </a:lnTo>
                <a:lnTo>
                  <a:pt x="1290376" y="7106"/>
                </a:lnTo>
                <a:lnTo>
                  <a:pt x="1243352" y="12567"/>
                </a:lnTo>
                <a:lnTo>
                  <a:pt x="1196804" y="19532"/>
                </a:lnTo>
                <a:lnTo>
                  <a:pt x="1150756" y="27976"/>
                </a:lnTo>
                <a:lnTo>
                  <a:pt x="1105233" y="37873"/>
                </a:lnTo>
                <a:lnTo>
                  <a:pt x="1060261" y="49200"/>
                </a:lnTo>
                <a:lnTo>
                  <a:pt x="1015864" y="61930"/>
                </a:lnTo>
                <a:lnTo>
                  <a:pt x="972068" y="76038"/>
                </a:lnTo>
                <a:lnTo>
                  <a:pt x="928897" y="91500"/>
                </a:lnTo>
                <a:lnTo>
                  <a:pt x="886377" y="108291"/>
                </a:lnTo>
                <a:lnTo>
                  <a:pt x="844533" y="126384"/>
                </a:lnTo>
                <a:lnTo>
                  <a:pt x="803390" y="145756"/>
                </a:lnTo>
                <a:lnTo>
                  <a:pt x="762973" y="166381"/>
                </a:lnTo>
                <a:lnTo>
                  <a:pt x="723308" y="188234"/>
                </a:lnTo>
                <a:lnTo>
                  <a:pt x="684418" y="211290"/>
                </a:lnTo>
                <a:lnTo>
                  <a:pt x="646330" y="235524"/>
                </a:lnTo>
                <a:lnTo>
                  <a:pt x="609068" y="260910"/>
                </a:lnTo>
                <a:lnTo>
                  <a:pt x="572658" y="287424"/>
                </a:lnTo>
                <a:lnTo>
                  <a:pt x="537125" y="315041"/>
                </a:lnTo>
                <a:lnTo>
                  <a:pt x="502493" y="343735"/>
                </a:lnTo>
                <a:lnTo>
                  <a:pt x="468788" y="373481"/>
                </a:lnTo>
                <a:lnTo>
                  <a:pt x="436035" y="404255"/>
                </a:lnTo>
                <a:lnTo>
                  <a:pt x="404259" y="436030"/>
                </a:lnTo>
                <a:lnTo>
                  <a:pt x="373485" y="468783"/>
                </a:lnTo>
                <a:lnTo>
                  <a:pt x="343739" y="502488"/>
                </a:lnTo>
                <a:lnTo>
                  <a:pt x="315045" y="537119"/>
                </a:lnTo>
                <a:lnTo>
                  <a:pt x="287428" y="572653"/>
                </a:lnTo>
                <a:lnTo>
                  <a:pt x="260914" y="609063"/>
                </a:lnTo>
                <a:lnTo>
                  <a:pt x="235527" y="646324"/>
                </a:lnTo>
                <a:lnTo>
                  <a:pt x="211293" y="684412"/>
                </a:lnTo>
                <a:lnTo>
                  <a:pt x="188237" y="723302"/>
                </a:lnTo>
                <a:lnTo>
                  <a:pt x="166384" y="762968"/>
                </a:lnTo>
                <a:lnTo>
                  <a:pt x="145758" y="803385"/>
                </a:lnTo>
                <a:lnTo>
                  <a:pt x="126386" y="844528"/>
                </a:lnTo>
                <a:lnTo>
                  <a:pt x="108292" y="886372"/>
                </a:lnTo>
                <a:lnTo>
                  <a:pt x="91502" y="928892"/>
                </a:lnTo>
                <a:lnTo>
                  <a:pt x="76039" y="972063"/>
                </a:lnTo>
                <a:lnTo>
                  <a:pt x="61931" y="1015859"/>
                </a:lnTo>
                <a:lnTo>
                  <a:pt x="49200" y="1060256"/>
                </a:lnTo>
                <a:lnTo>
                  <a:pt x="37874" y="1105229"/>
                </a:lnTo>
                <a:lnTo>
                  <a:pt x="27976" y="1150752"/>
                </a:lnTo>
                <a:lnTo>
                  <a:pt x="19532" y="1196801"/>
                </a:lnTo>
                <a:lnTo>
                  <a:pt x="12567" y="1243350"/>
                </a:lnTo>
                <a:lnTo>
                  <a:pt x="7107" y="1290374"/>
                </a:lnTo>
                <a:lnTo>
                  <a:pt x="3175" y="1337848"/>
                </a:lnTo>
                <a:lnTo>
                  <a:pt x="798" y="1385747"/>
                </a:lnTo>
                <a:lnTo>
                  <a:pt x="0" y="1434045"/>
                </a:lnTo>
                <a:lnTo>
                  <a:pt x="798" y="1482343"/>
                </a:lnTo>
                <a:lnTo>
                  <a:pt x="3175" y="1530242"/>
                </a:lnTo>
                <a:lnTo>
                  <a:pt x="7107" y="1577715"/>
                </a:lnTo>
                <a:lnTo>
                  <a:pt x="12567" y="1624739"/>
                </a:lnTo>
                <a:lnTo>
                  <a:pt x="19532" y="1671287"/>
                </a:lnTo>
                <a:lnTo>
                  <a:pt x="27976" y="1717335"/>
                </a:lnTo>
                <a:lnTo>
                  <a:pt x="37874" y="1762858"/>
                </a:lnTo>
                <a:lnTo>
                  <a:pt x="49200" y="1807830"/>
                </a:lnTo>
                <a:lnTo>
                  <a:pt x="61931" y="1852227"/>
                </a:lnTo>
                <a:lnTo>
                  <a:pt x="76039" y="1896023"/>
                </a:lnTo>
                <a:lnTo>
                  <a:pt x="91502" y="1939194"/>
                </a:lnTo>
                <a:lnTo>
                  <a:pt x="108292" y="1981714"/>
                </a:lnTo>
                <a:lnTo>
                  <a:pt x="126386" y="2023558"/>
                </a:lnTo>
                <a:lnTo>
                  <a:pt x="145758" y="2064701"/>
                </a:lnTo>
                <a:lnTo>
                  <a:pt x="166384" y="2105118"/>
                </a:lnTo>
                <a:lnTo>
                  <a:pt x="188237" y="2144783"/>
                </a:lnTo>
                <a:lnTo>
                  <a:pt x="211293" y="2183673"/>
                </a:lnTo>
                <a:lnTo>
                  <a:pt x="235527" y="2221761"/>
                </a:lnTo>
                <a:lnTo>
                  <a:pt x="260914" y="2259023"/>
                </a:lnTo>
                <a:lnTo>
                  <a:pt x="287428" y="2295433"/>
                </a:lnTo>
                <a:lnTo>
                  <a:pt x="315045" y="2330966"/>
                </a:lnTo>
                <a:lnTo>
                  <a:pt x="343739" y="2365598"/>
                </a:lnTo>
                <a:lnTo>
                  <a:pt x="373485" y="2399303"/>
                </a:lnTo>
                <a:lnTo>
                  <a:pt x="404259" y="2432056"/>
                </a:lnTo>
                <a:lnTo>
                  <a:pt x="436035" y="2463832"/>
                </a:lnTo>
                <a:lnTo>
                  <a:pt x="468788" y="2494605"/>
                </a:lnTo>
                <a:lnTo>
                  <a:pt x="502493" y="2524352"/>
                </a:lnTo>
                <a:lnTo>
                  <a:pt x="537125" y="2553046"/>
                </a:lnTo>
                <a:lnTo>
                  <a:pt x="572658" y="2580663"/>
                </a:lnTo>
                <a:lnTo>
                  <a:pt x="609068" y="2607177"/>
                </a:lnTo>
                <a:lnTo>
                  <a:pt x="646330" y="2632564"/>
                </a:lnTo>
                <a:lnTo>
                  <a:pt x="684418" y="2656798"/>
                </a:lnTo>
                <a:lnTo>
                  <a:pt x="723308" y="2679854"/>
                </a:lnTo>
                <a:lnTo>
                  <a:pt x="762973" y="2701707"/>
                </a:lnTo>
                <a:lnTo>
                  <a:pt x="803390" y="2722332"/>
                </a:lnTo>
                <a:lnTo>
                  <a:pt x="844533" y="2741705"/>
                </a:lnTo>
                <a:lnTo>
                  <a:pt x="886377" y="2759799"/>
                </a:lnTo>
                <a:lnTo>
                  <a:pt x="928897" y="2776589"/>
                </a:lnTo>
                <a:lnTo>
                  <a:pt x="972068" y="2792051"/>
                </a:lnTo>
                <a:lnTo>
                  <a:pt x="1015864" y="2806160"/>
                </a:lnTo>
                <a:lnTo>
                  <a:pt x="1060261" y="2818890"/>
                </a:lnTo>
                <a:lnTo>
                  <a:pt x="1105233" y="2830217"/>
                </a:lnTo>
                <a:lnTo>
                  <a:pt x="1150756" y="2840115"/>
                </a:lnTo>
                <a:lnTo>
                  <a:pt x="1196804" y="2848558"/>
                </a:lnTo>
                <a:lnTo>
                  <a:pt x="1243352" y="2855523"/>
                </a:lnTo>
                <a:lnTo>
                  <a:pt x="1290376" y="2860984"/>
                </a:lnTo>
                <a:lnTo>
                  <a:pt x="1337849" y="2864916"/>
                </a:lnTo>
                <a:lnTo>
                  <a:pt x="1385747" y="2867293"/>
                </a:lnTo>
                <a:lnTo>
                  <a:pt x="1434045" y="2868091"/>
                </a:lnTo>
                <a:lnTo>
                  <a:pt x="1482343" y="2867293"/>
                </a:lnTo>
                <a:lnTo>
                  <a:pt x="1530242" y="2864916"/>
                </a:lnTo>
                <a:lnTo>
                  <a:pt x="1577715" y="2860984"/>
                </a:lnTo>
                <a:lnTo>
                  <a:pt x="1624739" y="2855523"/>
                </a:lnTo>
                <a:lnTo>
                  <a:pt x="1671287" y="2848558"/>
                </a:lnTo>
                <a:lnTo>
                  <a:pt x="1717335" y="2840115"/>
                </a:lnTo>
                <a:lnTo>
                  <a:pt x="1762858" y="2830217"/>
                </a:lnTo>
                <a:lnTo>
                  <a:pt x="1807830" y="2818890"/>
                </a:lnTo>
                <a:lnTo>
                  <a:pt x="1852227" y="2806160"/>
                </a:lnTo>
                <a:lnTo>
                  <a:pt x="1896023" y="2792051"/>
                </a:lnTo>
                <a:lnTo>
                  <a:pt x="1939194" y="2776589"/>
                </a:lnTo>
                <a:lnTo>
                  <a:pt x="1981714" y="2759799"/>
                </a:lnTo>
                <a:lnTo>
                  <a:pt x="2023558" y="2741705"/>
                </a:lnTo>
                <a:lnTo>
                  <a:pt x="2064701" y="2722332"/>
                </a:lnTo>
                <a:lnTo>
                  <a:pt x="2105118" y="2701707"/>
                </a:lnTo>
                <a:lnTo>
                  <a:pt x="2144783" y="2679854"/>
                </a:lnTo>
                <a:lnTo>
                  <a:pt x="2183673" y="2656798"/>
                </a:lnTo>
                <a:lnTo>
                  <a:pt x="2221761" y="2632564"/>
                </a:lnTo>
                <a:lnTo>
                  <a:pt x="2259023" y="2607177"/>
                </a:lnTo>
                <a:lnTo>
                  <a:pt x="2295433" y="2580663"/>
                </a:lnTo>
                <a:lnTo>
                  <a:pt x="2330966" y="2553046"/>
                </a:lnTo>
                <a:lnTo>
                  <a:pt x="2365598" y="2524352"/>
                </a:lnTo>
                <a:lnTo>
                  <a:pt x="2399303" y="2494605"/>
                </a:lnTo>
                <a:lnTo>
                  <a:pt x="2432056" y="2463832"/>
                </a:lnTo>
                <a:lnTo>
                  <a:pt x="2463832" y="2432056"/>
                </a:lnTo>
                <a:lnTo>
                  <a:pt x="2494605" y="2399303"/>
                </a:lnTo>
                <a:lnTo>
                  <a:pt x="2524352" y="2365598"/>
                </a:lnTo>
                <a:lnTo>
                  <a:pt x="2553046" y="2330966"/>
                </a:lnTo>
                <a:lnTo>
                  <a:pt x="2580663" y="2295433"/>
                </a:lnTo>
                <a:lnTo>
                  <a:pt x="2607177" y="2259023"/>
                </a:lnTo>
                <a:lnTo>
                  <a:pt x="2632564" y="2221761"/>
                </a:lnTo>
                <a:lnTo>
                  <a:pt x="2656798" y="2183673"/>
                </a:lnTo>
                <a:lnTo>
                  <a:pt x="2679854" y="2144783"/>
                </a:lnTo>
                <a:lnTo>
                  <a:pt x="2701707" y="2105118"/>
                </a:lnTo>
                <a:lnTo>
                  <a:pt x="2722332" y="2064701"/>
                </a:lnTo>
                <a:lnTo>
                  <a:pt x="2741705" y="2023558"/>
                </a:lnTo>
                <a:lnTo>
                  <a:pt x="2759799" y="1981714"/>
                </a:lnTo>
                <a:lnTo>
                  <a:pt x="2776589" y="1939194"/>
                </a:lnTo>
                <a:lnTo>
                  <a:pt x="2792051" y="1896023"/>
                </a:lnTo>
                <a:lnTo>
                  <a:pt x="2806160" y="1852227"/>
                </a:lnTo>
                <a:lnTo>
                  <a:pt x="2818890" y="1807830"/>
                </a:lnTo>
                <a:lnTo>
                  <a:pt x="2830217" y="1762858"/>
                </a:lnTo>
                <a:lnTo>
                  <a:pt x="2840115" y="1717335"/>
                </a:lnTo>
                <a:lnTo>
                  <a:pt x="2848558" y="1671287"/>
                </a:lnTo>
                <a:lnTo>
                  <a:pt x="2855523" y="1624739"/>
                </a:lnTo>
                <a:lnTo>
                  <a:pt x="2860984" y="1577715"/>
                </a:lnTo>
                <a:lnTo>
                  <a:pt x="2864916" y="1530242"/>
                </a:lnTo>
                <a:lnTo>
                  <a:pt x="2867293" y="1482343"/>
                </a:lnTo>
                <a:lnTo>
                  <a:pt x="2868091" y="1434045"/>
                </a:lnTo>
                <a:lnTo>
                  <a:pt x="2867293" y="1385747"/>
                </a:lnTo>
                <a:lnTo>
                  <a:pt x="2864916" y="1337848"/>
                </a:lnTo>
                <a:lnTo>
                  <a:pt x="2860984" y="1290374"/>
                </a:lnTo>
                <a:lnTo>
                  <a:pt x="2855523" y="1243350"/>
                </a:lnTo>
                <a:lnTo>
                  <a:pt x="2848558" y="1196801"/>
                </a:lnTo>
                <a:lnTo>
                  <a:pt x="2840115" y="1150752"/>
                </a:lnTo>
                <a:lnTo>
                  <a:pt x="2830217" y="1105229"/>
                </a:lnTo>
                <a:lnTo>
                  <a:pt x="2818890" y="1060256"/>
                </a:lnTo>
                <a:lnTo>
                  <a:pt x="2806160" y="1015859"/>
                </a:lnTo>
                <a:lnTo>
                  <a:pt x="2792051" y="972063"/>
                </a:lnTo>
                <a:lnTo>
                  <a:pt x="2776589" y="928892"/>
                </a:lnTo>
                <a:lnTo>
                  <a:pt x="2759799" y="886372"/>
                </a:lnTo>
                <a:lnTo>
                  <a:pt x="2741705" y="844528"/>
                </a:lnTo>
                <a:lnTo>
                  <a:pt x="2722332" y="803385"/>
                </a:lnTo>
                <a:lnTo>
                  <a:pt x="2701707" y="762968"/>
                </a:lnTo>
                <a:lnTo>
                  <a:pt x="2679854" y="723302"/>
                </a:lnTo>
                <a:lnTo>
                  <a:pt x="2656798" y="684412"/>
                </a:lnTo>
                <a:lnTo>
                  <a:pt x="2632564" y="646324"/>
                </a:lnTo>
                <a:lnTo>
                  <a:pt x="2607177" y="609063"/>
                </a:lnTo>
                <a:lnTo>
                  <a:pt x="2580663" y="572653"/>
                </a:lnTo>
                <a:lnTo>
                  <a:pt x="2553046" y="537119"/>
                </a:lnTo>
                <a:lnTo>
                  <a:pt x="2524352" y="502488"/>
                </a:lnTo>
                <a:lnTo>
                  <a:pt x="2494605" y="468783"/>
                </a:lnTo>
                <a:lnTo>
                  <a:pt x="2463832" y="436030"/>
                </a:lnTo>
                <a:lnTo>
                  <a:pt x="2432056" y="404255"/>
                </a:lnTo>
                <a:lnTo>
                  <a:pt x="2399303" y="373481"/>
                </a:lnTo>
                <a:lnTo>
                  <a:pt x="2365598" y="343735"/>
                </a:lnTo>
                <a:lnTo>
                  <a:pt x="2330966" y="315041"/>
                </a:lnTo>
                <a:lnTo>
                  <a:pt x="2295433" y="287424"/>
                </a:lnTo>
                <a:lnTo>
                  <a:pt x="2259023" y="260910"/>
                </a:lnTo>
                <a:lnTo>
                  <a:pt x="2221761" y="235524"/>
                </a:lnTo>
                <a:lnTo>
                  <a:pt x="2183673" y="211290"/>
                </a:lnTo>
                <a:lnTo>
                  <a:pt x="2144783" y="188234"/>
                </a:lnTo>
                <a:lnTo>
                  <a:pt x="2105118" y="166381"/>
                </a:lnTo>
                <a:lnTo>
                  <a:pt x="2064701" y="145756"/>
                </a:lnTo>
                <a:lnTo>
                  <a:pt x="2023558" y="126384"/>
                </a:lnTo>
                <a:lnTo>
                  <a:pt x="1981714" y="108291"/>
                </a:lnTo>
                <a:lnTo>
                  <a:pt x="1939194" y="91500"/>
                </a:lnTo>
                <a:lnTo>
                  <a:pt x="1896023" y="76038"/>
                </a:lnTo>
                <a:lnTo>
                  <a:pt x="1852227" y="61930"/>
                </a:lnTo>
                <a:lnTo>
                  <a:pt x="1807830" y="49200"/>
                </a:lnTo>
                <a:lnTo>
                  <a:pt x="1762858" y="37873"/>
                </a:lnTo>
                <a:lnTo>
                  <a:pt x="1717335" y="27976"/>
                </a:lnTo>
                <a:lnTo>
                  <a:pt x="1671287" y="19532"/>
                </a:lnTo>
                <a:lnTo>
                  <a:pt x="1624739" y="12567"/>
                </a:lnTo>
                <a:lnTo>
                  <a:pt x="1577715" y="7106"/>
                </a:lnTo>
                <a:lnTo>
                  <a:pt x="1530242" y="3175"/>
                </a:lnTo>
                <a:lnTo>
                  <a:pt x="1482343" y="798"/>
                </a:lnTo>
                <a:lnTo>
                  <a:pt x="1434045" y="0"/>
                </a:lnTo>
                <a:close/>
              </a:path>
            </a:pathLst>
          </a:custGeom>
          <a:solidFill>
            <a:srgbClr val="FFFFFF"/>
          </a:solidFill>
        </p:spPr>
        <p:txBody>
          <a:bodyPr wrap="square" lIns="0" tIns="0" rIns="0" bIns="0" rtlCol="0"/>
          <a:lstStyle/>
          <a:p>
            <a:endParaRPr/>
          </a:p>
        </p:txBody>
      </p:sp>
      <p:sp>
        <p:nvSpPr>
          <p:cNvPr id="8" name="object 8"/>
          <p:cNvSpPr txBox="1"/>
          <p:nvPr/>
        </p:nvSpPr>
        <p:spPr>
          <a:xfrm>
            <a:off x="3499715" y="4543297"/>
            <a:ext cx="3686810" cy="299720"/>
          </a:xfrm>
          <a:prstGeom prst="rect">
            <a:avLst/>
          </a:prstGeom>
        </p:spPr>
        <p:txBody>
          <a:bodyPr vert="horz" wrap="square" lIns="0" tIns="12700" rIns="0" bIns="0" rtlCol="0">
            <a:spAutoFit/>
          </a:bodyPr>
          <a:lstStyle/>
          <a:p>
            <a:pPr marL="12700">
              <a:lnSpc>
                <a:spcPct val="100000"/>
              </a:lnSpc>
              <a:spcBef>
                <a:spcPts val="100"/>
              </a:spcBef>
            </a:pPr>
            <a:r>
              <a:rPr sz="1800" spc="-10" dirty="0">
                <a:latin typeface="Calibri"/>
                <a:cs typeface="Calibri"/>
              </a:rPr>
              <a:t>Board </a:t>
            </a:r>
            <a:r>
              <a:rPr sz="1800" spc="-30" dirty="0">
                <a:latin typeface="Calibri"/>
                <a:cs typeface="Calibri"/>
              </a:rPr>
              <a:t>Training </a:t>
            </a:r>
            <a:r>
              <a:rPr sz="1800" spc="-15" dirty="0">
                <a:latin typeface="Calibri"/>
                <a:cs typeface="Calibri"/>
              </a:rPr>
              <a:t>Series </a:t>
            </a:r>
            <a:r>
              <a:rPr sz="1800" spc="-10" dirty="0">
                <a:latin typeface="Calibri"/>
                <a:cs typeface="Calibri"/>
              </a:rPr>
              <a:t>for </a:t>
            </a:r>
            <a:r>
              <a:rPr sz="1800" spc="-20" dirty="0">
                <a:latin typeface="Calibri"/>
                <a:cs typeface="Calibri"/>
              </a:rPr>
              <a:t>Parent</a:t>
            </a:r>
            <a:r>
              <a:rPr sz="1800" spc="25" dirty="0">
                <a:latin typeface="Calibri"/>
                <a:cs typeface="Calibri"/>
              </a:rPr>
              <a:t> </a:t>
            </a:r>
            <a:r>
              <a:rPr sz="1800" spc="-15" dirty="0">
                <a:latin typeface="Calibri"/>
                <a:cs typeface="Calibri"/>
              </a:rPr>
              <a:t>Centers</a:t>
            </a:r>
            <a:endParaRPr sz="1800">
              <a:latin typeface="Calibri"/>
              <a:cs typeface="Calibri"/>
            </a:endParaRPr>
          </a:p>
        </p:txBody>
      </p:sp>
      <p:sp>
        <p:nvSpPr>
          <p:cNvPr id="9" name="object 9"/>
          <p:cNvSpPr txBox="1">
            <a:spLocks noGrp="1"/>
          </p:cNvSpPr>
          <p:nvPr>
            <p:ph type="title"/>
          </p:nvPr>
        </p:nvSpPr>
        <p:spPr>
          <a:xfrm>
            <a:off x="3499715" y="2474904"/>
            <a:ext cx="4710430" cy="1574165"/>
          </a:xfrm>
          <a:prstGeom prst="rect">
            <a:avLst/>
          </a:prstGeom>
        </p:spPr>
        <p:txBody>
          <a:bodyPr vert="horz" wrap="square" lIns="0" tIns="93345" rIns="0" bIns="0" rtlCol="0">
            <a:spAutoFit/>
          </a:bodyPr>
          <a:lstStyle/>
          <a:p>
            <a:pPr marL="12700" marR="5080">
              <a:lnSpc>
                <a:spcPts val="4230"/>
              </a:lnSpc>
              <a:spcBef>
                <a:spcPts val="735"/>
              </a:spcBef>
            </a:pPr>
            <a:r>
              <a:rPr sz="4000" spc="-20" dirty="0">
                <a:latin typeface="Cambria"/>
                <a:cs typeface="Cambria"/>
              </a:rPr>
              <a:t>Emergency  </a:t>
            </a:r>
            <a:r>
              <a:rPr sz="4000" spc="-35" dirty="0">
                <a:latin typeface="Cambria"/>
                <a:cs typeface="Cambria"/>
              </a:rPr>
              <a:t>Succession</a:t>
            </a:r>
            <a:r>
              <a:rPr sz="4000" spc="-65" dirty="0">
                <a:latin typeface="Cambria"/>
                <a:cs typeface="Cambria"/>
              </a:rPr>
              <a:t> </a:t>
            </a:r>
            <a:r>
              <a:rPr sz="4000" spc="-10" dirty="0">
                <a:latin typeface="Cambria"/>
                <a:cs typeface="Cambria"/>
              </a:rPr>
              <a:t>Planning</a:t>
            </a:r>
            <a:endParaRPr sz="4000" dirty="0">
              <a:latin typeface="Cambria"/>
              <a:cs typeface="Cambria"/>
            </a:endParaRPr>
          </a:p>
          <a:p>
            <a:pPr marL="12700">
              <a:lnSpc>
                <a:spcPts val="3095"/>
              </a:lnSpc>
            </a:pPr>
            <a:r>
              <a:rPr sz="2800" dirty="0">
                <a:latin typeface="Cambria"/>
                <a:cs typeface="Cambria"/>
              </a:rPr>
              <a:t>Dialogue</a:t>
            </a:r>
            <a:r>
              <a:rPr sz="2800" spc="-40" dirty="0">
                <a:latin typeface="Cambria"/>
                <a:cs typeface="Cambria"/>
              </a:rPr>
              <a:t> </a:t>
            </a:r>
            <a:r>
              <a:rPr sz="2800" spc="-25" dirty="0">
                <a:latin typeface="Cambria"/>
                <a:cs typeface="Cambria"/>
              </a:rPr>
              <a:t>Guide</a:t>
            </a:r>
            <a:endParaRPr sz="2800" dirty="0">
              <a:latin typeface="Cambria"/>
              <a:cs typeface="Cambria"/>
            </a:endParaRPr>
          </a:p>
        </p:txBody>
      </p:sp>
      <p:sp>
        <p:nvSpPr>
          <p:cNvPr id="10" name="object 7"/>
          <p:cNvSpPr/>
          <p:nvPr/>
        </p:nvSpPr>
        <p:spPr>
          <a:xfrm>
            <a:off x="619302" y="1933016"/>
            <a:ext cx="2661754" cy="2661767"/>
          </a:xfrm>
          <a:prstGeom prst="rect">
            <a:avLst/>
          </a:prstGeom>
          <a:blipFill>
            <a:blip r:embed="rId4" cstate="print"/>
            <a:stretch>
              <a:fillRect/>
            </a:stretch>
          </a:blipFill>
        </p:spPr>
        <p:txBody>
          <a:bodyPr wrap="square" lIns="0" tIns="0" rIns="0" bIns="0" rtlCol="0"/>
          <a:lstStyle/>
          <a:p>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1639570" cy="6858000"/>
          </a:xfrm>
          <a:prstGeom prst="rect">
            <a:avLst/>
          </a:prstGeom>
          <a:blipFill>
            <a:blip r:embed="rId3" cstate="print"/>
            <a:stretch>
              <a:fillRect/>
            </a:stretch>
          </a:blipFill>
        </p:spPr>
        <p:txBody>
          <a:bodyPr wrap="square" lIns="0" tIns="0" rIns="0" bIns="0" rtlCol="0"/>
          <a:lstStyle/>
          <a:p>
            <a:endParaRPr/>
          </a:p>
        </p:txBody>
      </p:sp>
      <p:sp>
        <p:nvSpPr>
          <p:cNvPr id="3" name="object 3"/>
          <p:cNvSpPr/>
          <p:nvPr/>
        </p:nvSpPr>
        <p:spPr>
          <a:xfrm>
            <a:off x="244093" y="253836"/>
            <a:ext cx="1185545" cy="1185545"/>
          </a:xfrm>
          <a:custGeom>
            <a:avLst/>
            <a:gdLst/>
            <a:ahLst/>
            <a:cxnLst/>
            <a:rect l="l" t="t" r="r" b="b"/>
            <a:pathLst>
              <a:path w="1185545" h="1185545">
                <a:moveTo>
                  <a:pt x="592582" y="0"/>
                </a:moveTo>
                <a:lnTo>
                  <a:pt x="543980" y="1964"/>
                </a:lnTo>
                <a:lnTo>
                  <a:pt x="496460" y="7755"/>
                </a:lnTo>
                <a:lnTo>
                  <a:pt x="450176" y="17221"/>
                </a:lnTo>
                <a:lnTo>
                  <a:pt x="405278" y="30209"/>
                </a:lnTo>
                <a:lnTo>
                  <a:pt x="361920" y="46567"/>
                </a:lnTo>
                <a:lnTo>
                  <a:pt x="320254" y="66141"/>
                </a:lnTo>
                <a:lnTo>
                  <a:pt x="280432" y="88781"/>
                </a:lnTo>
                <a:lnTo>
                  <a:pt x="242608" y="114332"/>
                </a:lnTo>
                <a:lnTo>
                  <a:pt x="206933" y="142643"/>
                </a:lnTo>
                <a:lnTo>
                  <a:pt x="173561" y="173561"/>
                </a:lnTo>
                <a:lnTo>
                  <a:pt x="142643" y="206933"/>
                </a:lnTo>
                <a:lnTo>
                  <a:pt x="114332" y="242608"/>
                </a:lnTo>
                <a:lnTo>
                  <a:pt x="88781" y="280432"/>
                </a:lnTo>
                <a:lnTo>
                  <a:pt x="66141" y="320254"/>
                </a:lnTo>
                <a:lnTo>
                  <a:pt x="46567" y="361920"/>
                </a:lnTo>
                <a:lnTo>
                  <a:pt x="30209" y="405278"/>
                </a:lnTo>
                <a:lnTo>
                  <a:pt x="17221" y="450176"/>
                </a:lnTo>
                <a:lnTo>
                  <a:pt x="7755" y="496460"/>
                </a:lnTo>
                <a:lnTo>
                  <a:pt x="1964" y="543980"/>
                </a:lnTo>
                <a:lnTo>
                  <a:pt x="0" y="592581"/>
                </a:lnTo>
                <a:lnTo>
                  <a:pt x="1964" y="641183"/>
                </a:lnTo>
                <a:lnTo>
                  <a:pt x="7755" y="688703"/>
                </a:lnTo>
                <a:lnTo>
                  <a:pt x="17221" y="734987"/>
                </a:lnTo>
                <a:lnTo>
                  <a:pt x="30209" y="779885"/>
                </a:lnTo>
                <a:lnTo>
                  <a:pt x="46567" y="823243"/>
                </a:lnTo>
                <a:lnTo>
                  <a:pt x="66141" y="864909"/>
                </a:lnTo>
                <a:lnTo>
                  <a:pt x="88781" y="904731"/>
                </a:lnTo>
                <a:lnTo>
                  <a:pt x="114332" y="942555"/>
                </a:lnTo>
                <a:lnTo>
                  <a:pt x="142643" y="978230"/>
                </a:lnTo>
                <a:lnTo>
                  <a:pt x="173561" y="1011602"/>
                </a:lnTo>
                <a:lnTo>
                  <a:pt x="206933" y="1042520"/>
                </a:lnTo>
                <a:lnTo>
                  <a:pt x="242608" y="1070831"/>
                </a:lnTo>
                <a:lnTo>
                  <a:pt x="280432" y="1096382"/>
                </a:lnTo>
                <a:lnTo>
                  <a:pt x="320254" y="1119022"/>
                </a:lnTo>
                <a:lnTo>
                  <a:pt x="361920" y="1138596"/>
                </a:lnTo>
                <a:lnTo>
                  <a:pt x="405278" y="1154954"/>
                </a:lnTo>
                <a:lnTo>
                  <a:pt x="450176" y="1167942"/>
                </a:lnTo>
                <a:lnTo>
                  <a:pt x="496460" y="1177408"/>
                </a:lnTo>
                <a:lnTo>
                  <a:pt x="543980" y="1183199"/>
                </a:lnTo>
                <a:lnTo>
                  <a:pt x="592582" y="1185163"/>
                </a:lnTo>
                <a:lnTo>
                  <a:pt x="641183" y="1183199"/>
                </a:lnTo>
                <a:lnTo>
                  <a:pt x="688703" y="1177408"/>
                </a:lnTo>
                <a:lnTo>
                  <a:pt x="734987" y="1167942"/>
                </a:lnTo>
                <a:lnTo>
                  <a:pt x="779885" y="1154954"/>
                </a:lnTo>
                <a:lnTo>
                  <a:pt x="823243" y="1138596"/>
                </a:lnTo>
                <a:lnTo>
                  <a:pt x="864909" y="1119022"/>
                </a:lnTo>
                <a:lnTo>
                  <a:pt x="904731" y="1096382"/>
                </a:lnTo>
                <a:lnTo>
                  <a:pt x="942555" y="1070831"/>
                </a:lnTo>
                <a:lnTo>
                  <a:pt x="978230" y="1042520"/>
                </a:lnTo>
                <a:lnTo>
                  <a:pt x="1011602" y="1011602"/>
                </a:lnTo>
                <a:lnTo>
                  <a:pt x="1042520" y="978230"/>
                </a:lnTo>
                <a:lnTo>
                  <a:pt x="1070831" y="942555"/>
                </a:lnTo>
                <a:lnTo>
                  <a:pt x="1096382" y="904731"/>
                </a:lnTo>
                <a:lnTo>
                  <a:pt x="1119022" y="864909"/>
                </a:lnTo>
                <a:lnTo>
                  <a:pt x="1138596" y="823243"/>
                </a:lnTo>
                <a:lnTo>
                  <a:pt x="1154954" y="779885"/>
                </a:lnTo>
                <a:lnTo>
                  <a:pt x="1167942" y="734987"/>
                </a:lnTo>
                <a:lnTo>
                  <a:pt x="1177408" y="688703"/>
                </a:lnTo>
                <a:lnTo>
                  <a:pt x="1183199" y="641183"/>
                </a:lnTo>
                <a:lnTo>
                  <a:pt x="1185164" y="592581"/>
                </a:lnTo>
                <a:lnTo>
                  <a:pt x="1183199" y="543980"/>
                </a:lnTo>
                <a:lnTo>
                  <a:pt x="1177408" y="496460"/>
                </a:lnTo>
                <a:lnTo>
                  <a:pt x="1167942" y="450176"/>
                </a:lnTo>
                <a:lnTo>
                  <a:pt x="1154954" y="405278"/>
                </a:lnTo>
                <a:lnTo>
                  <a:pt x="1138596" y="361920"/>
                </a:lnTo>
                <a:lnTo>
                  <a:pt x="1119022" y="320254"/>
                </a:lnTo>
                <a:lnTo>
                  <a:pt x="1096382" y="280432"/>
                </a:lnTo>
                <a:lnTo>
                  <a:pt x="1070831" y="242608"/>
                </a:lnTo>
                <a:lnTo>
                  <a:pt x="1042520" y="206933"/>
                </a:lnTo>
                <a:lnTo>
                  <a:pt x="1011602" y="173561"/>
                </a:lnTo>
                <a:lnTo>
                  <a:pt x="978230" y="142643"/>
                </a:lnTo>
                <a:lnTo>
                  <a:pt x="942555" y="114332"/>
                </a:lnTo>
                <a:lnTo>
                  <a:pt x="904731" y="88781"/>
                </a:lnTo>
                <a:lnTo>
                  <a:pt x="864909" y="66141"/>
                </a:lnTo>
                <a:lnTo>
                  <a:pt x="823243" y="46567"/>
                </a:lnTo>
                <a:lnTo>
                  <a:pt x="779885" y="30209"/>
                </a:lnTo>
                <a:lnTo>
                  <a:pt x="734987" y="17221"/>
                </a:lnTo>
                <a:lnTo>
                  <a:pt x="688703" y="7755"/>
                </a:lnTo>
                <a:lnTo>
                  <a:pt x="641183" y="1964"/>
                </a:lnTo>
                <a:lnTo>
                  <a:pt x="592582" y="0"/>
                </a:lnTo>
                <a:close/>
              </a:path>
            </a:pathLst>
          </a:custGeom>
          <a:solidFill>
            <a:srgbClr val="FFFFFF"/>
          </a:solidFill>
        </p:spPr>
        <p:txBody>
          <a:bodyPr wrap="square" lIns="0" tIns="0" rIns="0" bIns="0" rtlCol="0"/>
          <a:lstStyle/>
          <a:p>
            <a:endParaRPr/>
          </a:p>
        </p:txBody>
      </p:sp>
      <p:sp>
        <p:nvSpPr>
          <p:cNvPr id="5" name="object 5"/>
          <p:cNvSpPr/>
          <p:nvPr/>
        </p:nvSpPr>
        <p:spPr>
          <a:xfrm>
            <a:off x="1639570" y="6527800"/>
            <a:ext cx="7504430" cy="330200"/>
          </a:xfrm>
          <a:custGeom>
            <a:avLst/>
            <a:gdLst/>
            <a:ahLst/>
            <a:cxnLst/>
            <a:rect l="l" t="t" r="r" b="b"/>
            <a:pathLst>
              <a:path w="7504430" h="330200">
                <a:moveTo>
                  <a:pt x="0" y="330200"/>
                </a:moveTo>
                <a:lnTo>
                  <a:pt x="7504430" y="330200"/>
                </a:lnTo>
                <a:lnTo>
                  <a:pt x="7504430" y="0"/>
                </a:lnTo>
                <a:lnTo>
                  <a:pt x="0" y="0"/>
                </a:lnTo>
                <a:lnTo>
                  <a:pt x="0" y="330200"/>
                </a:lnTo>
                <a:close/>
              </a:path>
            </a:pathLst>
          </a:custGeom>
          <a:solidFill>
            <a:srgbClr val="8DDEF9"/>
          </a:solidFill>
        </p:spPr>
        <p:txBody>
          <a:bodyPr wrap="square" lIns="0" tIns="0" rIns="0" bIns="0" rtlCol="0"/>
          <a:lstStyle/>
          <a:p>
            <a:endParaRPr/>
          </a:p>
        </p:txBody>
      </p:sp>
      <p:sp>
        <p:nvSpPr>
          <p:cNvPr id="6" name="object 6"/>
          <p:cNvSpPr/>
          <p:nvPr/>
        </p:nvSpPr>
        <p:spPr>
          <a:xfrm>
            <a:off x="2083816" y="852766"/>
            <a:ext cx="6655434" cy="0"/>
          </a:xfrm>
          <a:custGeom>
            <a:avLst/>
            <a:gdLst/>
            <a:ahLst/>
            <a:cxnLst/>
            <a:rect l="l" t="t" r="r" b="b"/>
            <a:pathLst>
              <a:path w="6655434">
                <a:moveTo>
                  <a:pt x="0" y="0"/>
                </a:moveTo>
                <a:lnTo>
                  <a:pt x="6655054" y="0"/>
                </a:lnTo>
              </a:path>
            </a:pathLst>
          </a:custGeom>
          <a:ln w="12700">
            <a:solidFill>
              <a:srgbClr val="4CD9F8"/>
            </a:solidFill>
          </a:ln>
        </p:spPr>
        <p:txBody>
          <a:bodyPr wrap="square" lIns="0" tIns="0" rIns="0" bIns="0" rtlCol="0"/>
          <a:lstStyle/>
          <a:p>
            <a:endParaRPr/>
          </a:p>
        </p:txBody>
      </p:sp>
      <p:sp>
        <p:nvSpPr>
          <p:cNvPr id="7" name="object 7"/>
          <p:cNvSpPr txBox="1"/>
          <p:nvPr/>
        </p:nvSpPr>
        <p:spPr>
          <a:xfrm>
            <a:off x="2071116" y="1640303"/>
            <a:ext cx="5660390" cy="1202055"/>
          </a:xfrm>
          <a:prstGeom prst="rect">
            <a:avLst/>
          </a:prstGeom>
        </p:spPr>
        <p:txBody>
          <a:bodyPr vert="horz" wrap="square" lIns="0" tIns="173355" rIns="0" bIns="0" rtlCol="0">
            <a:spAutoFit/>
          </a:bodyPr>
          <a:lstStyle/>
          <a:p>
            <a:pPr marL="12700">
              <a:lnSpc>
                <a:spcPct val="100000"/>
              </a:lnSpc>
              <a:spcBef>
                <a:spcPts val="1365"/>
              </a:spcBef>
            </a:pPr>
            <a:r>
              <a:rPr sz="2200" b="1" spc="-15" dirty="0">
                <a:latin typeface="Calibri"/>
                <a:cs typeface="Calibri"/>
              </a:rPr>
              <a:t>What </a:t>
            </a:r>
            <a:r>
              <a:rPr sz="2200" b="1" spc="-5" dirty="0">
                <a:latin typeface="Calibri"/>
                <a:cs typeface="Calibri"/>
              </a:rPr>
              <a:t>is </a:t>
            </a:r>
            <a:r>
              <a:rPr sz="2200" b="1" spc="-10" dirty="0">
                <a:latin typeface="Calibri"/>
                <a:cs typeface="Calibri"/>
              </a:rPr>
              <a:t>an Emergency Succession</a:t>
            </a:r>
            <a:r>
              <a:rPr sz="2200" b="1" spc="-60" dirty="0">
                <a:latin typeface="Calibri"/>
                <a:cs typeface="Calibri"/>
              </a:rPr>
              <a:t> </a:t>
            </a:r>
            <a:r>
              <a:rPr sz="2200" b="1" spc="-40" dirty="0">
                <a:latin typeface="Calibri"/>
                <a:cs typeface="Calibri"/>
              </a:rPr>
              <a:t>Plan?</a:t>
            </a:r>
            <a:endParaRPr sz="2200" dirty="0">
              <a:latin typeface="Calibri"/>
              <a:cs typeface="Calibri"/>
            </a:endParaRPr>
          </a:p>
          <a:p>
            <a:pPr marL="12700" marR="5080">
              <a:lnSpc>
                <a:spcPct val="100000"/>
              </a:lnSpc>
              <a:spcBef>
                <a:spcPts val="1035"/>
              </a:spcBef>
            </a:pPr>
            <a:r>
              <a:rPr sz="1800" dirty="0">
                <a:latin typeface="Calibri"/>
                <a:cs typeface="Calibri"/>
              </a:rPr>
              <a:t>A </a:t>
            </a:r>
            <a:r>
              <a:rPr sz="1800" spc="-15" dirty="0">
                <a:latin typeface="Calibri"/>
                <a:cs typeface="Calibri"/>
              </a:rPr>
              <a:t>plan to </a:t>
            </a:r>
            <a:r>
              <a:rPr sz="1800" spc="-20" dirty="0">
                <a:latin typeface="Calibri"/>
                <a:cs typeface="Calibri"/>
              </a:rPr>
              <a:t>maintain </a:t>
            </a:r>
            <a:r>
              <a:rPr sz="1800" spc="-15" dirty="0">
                <a:latin typeface="Calibri"/>
                <a:cs typeface="Calibri"/>
              </a:rPr>
              <a:t>operations </a:t>
            </a:r>
            <a:r>
              <a:rPr sz="1800" spc="-25" dirty="0">
                <a:latin typeface="Calibri"/>
                <a:cs typeface="Calibri"/>
              </a:rPr>
              <a:t>after </a:t>
            </a:r>
            <a:r>
              <a:rPr sz="1800" spc="-15" dirty="0">
                <a:latin typeface="Calibri"/>
                <a:cs typeface="Calibri"/>
              </a:rPr>
              <a:t>the </a:t>
            </a:r>
            <a:r>
              <a:rPr sz="1800" spc="-20" dirty="0">
                <a:latin typeface="Calibri"/>
                <a:cs typeface="Calibri"/>
              </a:rPr>
              <a:t>unplanned </a:t>
            </a:r>
            <a:r>
              <a:rPr sz="1800" spc="-10" dirty="0">
                <a:latin typeface="Calibri"/>
                <a:cs typeface="Calibri"/>
              </a:rPr>
              <a:t>departure  of </a:t>
            </a:r>
            <a:r>
              <a:rPr sz="1800" spc="-15" dirty="0">
                <a:latin typeface="Calibri"/>
                <a:cs typeface="Calibri"/>
              </a:rPr>
              <a:t>the</a:t>
            </a:r>
            <a:r>
              <a:rPr sz="1800" spc="-85" dirty="0">
                <a:latin typeface="Calibri"/>
                <a:cs typeface="Calibri"/>
              </a:rPr>
              <a:t> </a:t>
            </a:r>
            <a:r>
              <a:rPr sz="1800" spc="-20" dirty="0">
                <a:latin typeface="Calibri"/>
                <a:cs typeface="Calibri"/>
              </a:rPr>
              <a:t>ED</a:t>
            </a:r>
            <a:endParaRPr sz="1800" dirty="0">
              <a:latin typeface="Calibri"/>
              <a:cs typeface="Calibri"/>
            </a:endParaRPr>
          </a:p>
        </p:txBody>
      </p:sp>
      <p:sp>
        <p:nvSpPr>
          <p:cNvPr id="8" name="object 8"/>
          <p:cNvSpPr txBox="1">
            <a:spLocks noGrp="1"/>
          </p:cNvSpPr>
          <p:nvPr>
            <p:ph type="title"/>
          </p:nvPr>
        </p:nvSpPr>
        <p:spPr>
          <a:xfrm>
            <a:off x="2071116" y="424654"/>
            <a:ext cx="4427220" cy="345440"/>
          </a:xfrm>
          <a:prstGeom prst="rect">
            <a:avLst/>
          </a:prstGeom>
        </p:spPr>
        <p:txBody>
          <a:bodyPr vert="horz" wrap="square" lIns="0" tIns="12700" rIns="0" bIns="0" rtlCol="0">
            <a:spAutoFit/>
          </a:bodyPr>
          <a:lstStyle/>
          <a:p>
            <a:pPr marL="12700">
              <a:lnSpc>
                <a:spcPct val="100000"/>
              </a:lnSpc>
              <a:spcBef>
                <a:spcPts val="100"/>
              </a:spcBef>
            </a:pPr>
            <a:r>
              <a:rPr sz="2100" spc="-15" dirty="0">
                <a:latin typeface="Georgia"/>
                <a:cs typeface="Georgia"/>
              </a:rPr>
              <a:t>Emergency Succession</a:t>
            </a:r>
            <a:r>
              <a:rPr sz="2100" spc="15" dirty="0">
                <a:latin typeface="Georgia"/>
                <a:cs typeface="Georgia"/>
              </a:rPr>
              <a:t> </a:t>
            </a:r>
            <a:r>
              <a:rPr sz="2100" spc="-5" dirty="0">
                <a:latin typeface="Georgia"/>
                <a:cs typeface="Georgia"/>
              </a:rPr>
              <a:t>Planning</a:t>
            </a:r>
            <a:endParaRPr sz="2100">
              <a:latin typeface="Georgia"/>
              <a:cs typeface="Georgia"/>
            </a:endParaRPr>
          </a:p>
        </p:txBody>
      </p:sp>
      <p:sp>
        <p:nvSpPr>
          <p:cNvPr id="9" name="object 9"/>
          <p:cNvSpPr/>
          <p:nvPr/>
        </p:nvSpPr>
        <p:spPr>
          <a:xfrm>
            <a:off x="2083816" y="3054095"/>
            <a:ext cx="3806646" cy="3169450"/>
          </a:xfrm>
          <a:prstGeom prst="rect">
            <a:avLst/>
          </a:prstGeom>
          <a:blipFill>
            <a:blip r:embed="rId4" cstate="print"/>
            <a:stretch>
              <a:fillRect/>
            </a:stretch>
          </a:blipFill>
        </p:spPr>
        <p:txBody>
          <a:bodyPr wrap="square" lIns="0" tIns="0" rIns="0" bIns="0" rtlCol="0"/>
          <a:lstStyle/>
          <a:p>
            <a:endParaRPr/>
          </a:p>
        </p:txBody>
      </p:sp>
      <p:sp>
        <p:nvSpPr>
          <p:cNvPr id="10" name="object 10"/>
          <p:cNvSpPr txBox="1">
            <a:spLocks noGrp="1"/>
          </p:cNvSpPr>
          <p:nvPr>
            <p:ph type="ftr" sz="quarter" idx="5"/>
          </p:nvPr>
        </p:nvSpPr>
        <p:spPr>
          <a:prstGeom prst="rect">
            <a:avLst/>
          </a:prstGeom>
        </p:spPr>
        <p:txBody>
          <a:bodyPr vert="horz" wrap="square" lIns="0" tIns="635" rIns="0" bIns="0" rtlCol="0">
            <a:spAutoFit/>
          </a:bodyPr>
          <a:lstStyle/>
          <a:p>
            <a:pPr marL="12700">
              <a:lnSpc>
                <a:spcPct val="100000"/>
              </a:lnSpc>
              <a:spcBef>
                <a:spcPts val="5"/>
              </a:spcBef>
            </a:pPr>
            <a:r>
              <a:rPr spc="-10" dirty="0"/>
              <a:t>STRENGTHENING </a:t>
            </a:r>
            <a:r>
              <a:rPr spc="-25" dirty="0"/>
              <a:t>PARENT </a:t>
            </a:r>
            <a:r>
              <a:rPr spc="-5" dirty="0"/>
              <a:t>CENTER</a:t>
            </a:r>
            <a:r>
              <a:rPr spc="40" dirty="0"/>
              <a:t> </a:t>
            </a:r>
            <a:r>
              <a:rPr spc="-10" dirty="0"/>
              <a:t>CAPACITY</a:t>
            </a:r>
          </a:p>
        </p:txBody>
      </p:sp>
      <p:sp>
        <p:nvSpPr>
          <p:cNvPr id="11" name="object 2"/>
          <p:cNvSpPr/>
          <p:nvPr/>
        </p:nvSpPr>
        <p:spPr>
          <a:xfrm>
            <a:off x="286727" y="296468"/>
            <a:ext cx="1099908" cy="1099896"/>
          </a:xfrm>
          <a:prstGeom prst="rect">
            <a:avLst/>
          </a:prstGeom>
          <a:blipFill>
            <a:blip r:embed="rId5" cstate="print"/>
            <a:stretch>
              <a:fillRect/>
            </a:stretch>
          </a:blipFill>
        </p:spPr>
        <p:txBody>
          <a:bodyPr wrap="square" lIns="0" tIns="0" rIns="0" bIns="0" rtlCol="0"/>
          <a:lstStyle/>
          <a:p>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1639570" cy="6858000"/>
          </a:xfrm>
          <a:prstGeom prst="rect">
            <a:avLst/>
          </a:prstGeom>
          <a:blipFill>
            <a:blip r:embed="rId3" cstate="print"/>
            <a:stretch>
              <a:fillRect/>
            </a:stretch>
          </a:blipFill>
        </p:spPr>
        <p:txBody>
          <a:bodyPr wrap="square" lIns="0" tIns="0" rIns="0" bIns="0" rtlCol="0"/>
          <a:lstStyle/>
          <a:p>
            <a:endParaRPr/>
          </a:p>
        </p:txBody>
      </p:sp>
      <p:sp>
        <p:nvSpPr>
          <p:cNvPr id="3" name="object 3"/>
          <p:cNvSpPr/>
          <p:nvPr/>
        </p:nvSpPr>
        <p:spPr>
          <a:xfrm>
            <a:off x="244093" y="253836"/>
            <a:ext cx="1185545" cy="1185545"/>
          </a:xfrm>
          <a:custGeom>
            <a:avLst/>
            <a:gdLst/>
            <a:ahLst/>
            <a:cxnLst/>
            <a:rect l="l" t="t" r="r" b="b"/>
            <a:pathLst>
              <a:path w="1185545" h="1185545">
                <a:moveTo>
                  <a:pt x="592582" y="0"/>
                </a:moveTo>
                <a:lnTo>
                  <a:pt x="543980" y="1964"/>
                </a:lnTo>
                <a:lnTo>
                  <a:pt x="496460" y="7755"/>
                </a:lnTo>
                <a:lnTo>
                  <a:pt x="450176" y="17221"/>
                </a:lnTo>
                <a:lnTo>
                  <a:pt x="405278" y="30209"/>
                </a:lnTo>
                <a:lnTo>
                  <a:pt x="361920" y="46567"/>
                </a:lnTo>
                <a:lnTo>
                  <a:pt x="320254" y="66141"/>
                </a:lnTo>
                <a:lnTo>
                  <a:pt x="280432" y="88781"/>
                </a:lnTo>
                <a:lnTo>
                  <a:pt x="242608" y="114332"/>
                </a:lnTo>
                <a:lnTo>
                  <a:pt x="206933" y="142643"/>
                </a:lnTo>
                <a:lnTo>
                  <a:pt x="173561" y="173561"/>
                </a:lnTo>
                <a:lnTo>
                  <a:pt x="142643" y="206933"/>
                </a:lnTo>
                <a:lnTo>
                  <a:pt x="114332" y="242608"/>
                </a:lnTo>
                <a:lnTo>
                  <a:pt x="88781" y="280432"/>
                </a:lnTo>
                <a:lnTo>
                  <a:pt x="66141" y="320254"/>
                </a:lnTo>
                <a:lnTo>
                  <a:pt x="46567" y="361920"/>
                </a:lnTo>
                <a:lnTo>
                  <a:pt x="30209" y="405278"/>
                </a:lnTo>
                <a:lnTo>
                  <a:pt x="17221" y="450176"/>
                </a:lnTo>
                <a:lnTo>
                  <a:pt x="7755" y="496460"/>
                </a:lnTo>
                <a:lnTo>
                  <a:pt x="1964" y="543980"/>
                </a:lnTo>
                <a:lnTo>
                  <a:pt x="0" y="592581"/>
                </a:lnTo>
                <a:lnTo>
                  <a:pt x="1964" y="641183"/>
                </a:lnTo>
                <a:lnTo>
                  <a:pt x="7755" y="688703"/>
                </a:lnTo>
                <a:lnTo>
                  <a:pt x="17221" y="734987"/>
                </a:lnTo>
                <a:lnTo>
                  <a:pt x="30209" y="779885"/>
                </a:lnTo>
                <a:lnTo>
                  <a:pt x="46567" y="823243"/>
                </a:lnTo>
                <a:lnTo>
                  <a:pt x="66141" y="864909"/>
                </a:lnTo>
                <a:lnTo>
                  <a:pt x="88781" y="904731"/>
                </a:lnTo>
                <a:lnTo>
                  <a:pt x="114332" y="942555"/>
                </a:lnTo>
                <a:lnTo>
                  <a:pt x="142643" y="978230"/>
                </a:lnTo>
                <a:lnTo>
                  <a:pt x="173561" y="1011602"/>
                </a:lnTo>
                <a:lnTo>
                  <a:pt x="206933" y="1042520"/>
                </a:lnTo>
                <a:lnTo>
                  <a:pt x="242608" y="1070831"/>
                </a:lnTo>
                <a:lnTo>
                  <a:pt x="280432" y="1096382"/>
                </a:lnTo>
                <a:lnTo>
                  <a:pt x="320254" y="1119022"/>
                </a:lnTo>
                <a:lnTo>
                  <a:pt x="361920" y="1138596"/>
                </a:lnTo>
                <a:lnTo>
                  <a:pt x="405278" y="1154954"/>
                </a:lnTo>
                <a:lnTo>
                  <a:pt x="450176" y="1167942"/>
                </a:lnTo>
                <a:lnTo>
                  <a:pt x="496460" y="1177408"/>
                </a:lnTo>
                <a:lnTo>
                  <a:pt x="543980" y="1183199"/>
                </a:lnTo>
                <a:lnTo>
                  <a:pt x="592582" y="1185163"/>
                </a:lnTo>
                <a:lnTo>
                  <a:pt x="641183" y="1183199"/>
                </a:lnTo>
                <a:lnTo>
                  <a:pt x="688703" y="1177408"/>
                </a:lnTo>
                <a:lnTo>
                  <a:pt x="734987" y="1167942"/>
                </a:lnTo>
                <a:lnTo>
                  <a:pt x="779885" y="1154954"/>
                </a:lnTo>
                <a:lnTo>
                  <a:pt x="823243" y="1138596"/>
                </a:lnTo>
                <a:lnTo>
                  <a:pt x="864909" y="1119022"/>
                </a:lnTo>
                <a:lnTo>
                  <a:pt x="904731" y="1096382"/>
                </a:lnTo>
                <a:lnTo>
                  <a:pt x="942555" y="1070831"/>
                </a:lnTo>
                <a:lnTo>
                  <a:pt x="978230" y="1042520"/>
                </a:lnTo>
                <a:lnTo>
                  <a:pt x="1011602" y="1011602"/>
                </a:lnTo>
                <a:lnTo>
                  <a:pt x="1042520" y="978230"/>
                </a:lnTo>
                <a:lnTo>
                  <a:pt x="1070831" y="942555"/>
                </a:lnTo>
                <a:lnTo>
                  <a:pt x="1096382" y="904731"/>
                </a:lnTo>
                <a:lnTo>
                  <a:pt x="1119022" y="864909"/>
                </a:lnTo>
                <a:lnTo>
                  <a:pt x="1138596" y="823243"/>
                </a:lnTo>
                <a:lnTo>
                  <a:pt x="1154954" y="779885"/>
                </a:lnTo>
                <a:lnTo>
                  <a:pt x="1167942" y="734987"/>
                </a:lnTo>
                <a:lnTo>
                  <a:pt x="1177408" y="688703"/>
                </a:lnTo>
                <a:lnTo>
                  <a:pt x="1183199" y="641183"/>
                </a:lnTo>
                <a:lnTo>
                  <a:pt x="1185164" y="592581"/>
                </a:lnTo>
                <a:lnTo>
                  <a:pt x="1183199" y="543980"/>
                </a:lnTo>
                <a:lnTo>
                  <a:pt x="1177408" y="496460"/>
                </a:lnTo>
                <a:lnTo>
                  <a:pt x="1167942" y="450176"/>
                </a:lnTo>
                <a:lnTo>
                  <a:pt x="1154954" y="405278"/>
                </a:lnTo>
                <a:lnTo>
                  <a:pt x="1138596" y="361920"/>
                </a:lnTo>
                <a:lnTo>
                  <a:pt x="1119022" y="320254"/>
                </a:lnTo>
                <a:lnTo>
                  <a:pt x="1096382" y="280432"/>
                </a:lnTo>
                <a:lnTo>
                  <a:pt x="1070831" y="242608"/>
                </a:lnTo>
                <a:lnTo>
                  <a:pt x="1042520" y="206933"/>
                </a:lnTo>
                <a:lnTo>
                  <a:pt x="1011602" y="173561"/>
                </a:lnTo>
                <a:lnTo>
                  <a:pt x="978230" y="142643"/>
                </a:lnTo>
                <a:lnTo>
                  <a:pt x="942555" y="114332"/>
                </a:lnTo>
                <a:lnTo>
                  <a:pt x="904731" y="88781"/>
                </a:lnTo>
                <a:lnTo>
                  <a:pt x="864909" y="66141"/>
                </a:lnTo>
                <a:lnTo>
                  <a:pt x="823243" y="46567"/>
                </a:lnTo>
                <a:lnTo>
                  <a:pt x="779885" y="30209"/>
                </a:lnTo>
                <a:lnTo>
                  <a:pt x="734987" y="17221"/>
                </a:lnTo>
                <a:lnTo>
                  <a:pt x="688703" y="7755"/>
                </a:lnTo>
                <a:lnTo>
                  <a:pt x="641183" y="1964"/>
                </a:lnTo>
                <a:lnTo>
                  <a:pt x="592582" y="0"/>
                </a:lnTo>
                <a:close/>
              </a:path>
            </a:pathLst>
          </a:custGeom>
          <a:solidFill>
            <a:srgbClr val="FFFFFF"/>
          </a:solidFill>
        </p:spPr>
        <p:txBody>
          <a:bodyPr wrap="square" lIns="0" tIns="0" rIns="0" bIns="0" rtlCol="0"/>
          <a:lstStyle/>
          <a:p>
            <a:endParaRPr/>
          </a:p>
        </p:txBody>
      </p:sp>
      <p:sp>
        <p:nvSpPr>
          <p:cNvPr id="5" name="object 5"/>
          <p:cNvSpPr/>
          <p:nvPr/>
        </p:nvSpPr>
        <p:spPr>
          <a:xfrm>
            <a:off x="1639570" y="6527800"/>
            <a:ext cx="7504430" cy="330200"/>
          </a:xfrm>
          <a:custGeom>
            <a:avLst/>
            <a:gdLst/>
            <a:ahLst/>
            <a:cxnLst/>
            <a:rect l="l" t="t" r="r" b="b"/>
            <a:pathLst>
              <a:path w="7504430" h="330200">
                <a:moveTo>
                  <a:pt x="0" y="330200"/>
                </a:moveTo>
                <a:lnTo>
                  <a:pt x="7504430" y="330200"/>
                </a:lnTo>
                <a:lnTo>
                  <a:pt x="7504430" y="0"/>
                </a:lnTo>
                <a:lnTo>
                  <a:pt x="0" y="0"/>
                </a:lnTo>
                <a:lnTo>
                  <a:pt x="0" y="330200"/>
                </a:lnTo>
                <a:close/>
              </a:path>
            </a:pathLst>
          </a:custGeom>
          <a:solidFill>
            <a:srgbClr val="8DDEF9"/>
          </a:solidFill>
        </p:spPr>
        <p:txBody>
          <a:bodyPr wrap="square" lIns="0" tIns="0" rIns="0" bIns="0" rtlCol="0"/>
          <a:lstStyle/>
          <a:p>
            <a:endParaRPr/>
          </a:p>
        </p:txBody>
      </p:sp>
      <p:sp>
        <p:nvSpPr>
          <p:cNvPr id="6" name="object 6"/>
          <p:cNvSpPr/>
          <p:nvPr/>
        </p:nvSpPr>
        <p:spPr>
          <a:xfrm>
            <a:off x="2083816" y="852766"/>
            <a:ext cx="6655434" cy="0"/>
          </a:xfrm>
          <a:custGeom>
            <a:avLst/>
            <a:gdLst/>
            <a:ahLst/>
            <a:cxnLst/>
            <a:rect l="l" t="t" r="r" b="b"/>
            <a:pathLst>
              <a:path w="6655434">
                <a:moveTo>
                  <a:pt x="0" y="0"/>
                </a:moveTo>
                <a:lnTo>
                  <a:pt x="6655054" y="0"/>
                </a:lnTo>
              </a:path>
            </a:pathLst>
          </a:custGeom>
          <a:ln w="12700">
            <a:solidFill>
              <a:srgbClr val="4CD9F8"/>
            </a:solidFill>
          </a:ln>
        </p:spPr>
        <p:txBody>
          <a:bodyPr wrap="square" lIns="0" tIns="0" rIns="0" bIns="0" rtlCol="0"/>
          <a:lstStyle/>
          <a:p>
            <a:endParaRPr/>
          </a:p>
        </p:txBody>
      </p:sp>
      <p:sp>
        <p:nvSpPr>
          <p:cNvPr id="7" name="object 7"/>
          <p:cNvSpPr txBox="1"/>
          <p:nvPr/>
        </p:nvSpPr>
        <p:spPr>
          <a:xfrm>
            <a:off x="2071116" y="424654"/>
            <a:ext cx="4427220" cy="345440"/>
          </a:xfrm>
          <a:prstGeom prst="rect">
            <a:avLst/>
          </a:prstGeom>
        </p:spPr>
        <p:txBody>
          <a:bodyPr vert="horz" wrap="square" lIns="0" tIns="12700" rIns="0" bIns="0" rtlCol="0">
            <a:spAutoFit/>
          </a:bodyPr>
          <a:lstStyle/>
          <a:p>
            <a:pPr marL="12700">
              <a:lnSpc>
                <a:spcPct val="100000"/>
              </a:lnSpc>
              <a:spcBef>
                <a:spcPts val="100"/>
              </a:spcBef>
            </a:pPr>
            <a:r>
              <a:rPr sz="2100" b="1" spc="-15" dirty="0">
                <a:latin typeface="Georgia"/>
                <a:cs typeface="Georgia"/>
              </a:rPr>
              <a:t>Emergency Succession</a:t>
            </a:r>
            <a:r>
              <a:rPr sz="2100" b="1" spc="15" dirty="0">
                <a:latin typeface="Georgia"/>
                <a:cs typeface="Georgia"/>
              </a:rPr>
              <a:t> </a:t>
            </a:r>
            <a:r>
              <a:rPr sz="2100" b="1" spc="-5" dirty="0">
                <a:latin typeface="Georgia"/>
                <a:cs typeface="Georgia"/>
              </a:rPr>
              <a:t>Planning</a:t>
            </a:r>
            <a:endParaRPr sz="2100">
              <a:latin typeface="Georgia"/>
              <a:cs typeface="Georgia"/>
            </a:endParaRPr>
          </a:p>
        </p:txBody>
      </p:sp>
      <p:sp>
        <p:nvSpPr>
          <p:cNvPr id="8" name="object 8"/>
          <p:cNvSpPr txBox="1">
            <a:spLocks noGrp="1"/>
          </p:cNvSpPr>
          <p:nvPr>
            <p:ph type="title"/>
          </p:nvPr>
        </p:nvSpPr>
        <p:spPr>
          <a:xfrm>
            <a:off x="2071116" y="1801114"/>
            <a:ext cx="1826895" cy="1366520"/>
          </a:xfrm>
          <a:prstGeom prst="rect">
            <a:avLst/>
          </a:prstGeom>
        </p:spPr>
        <p:txBody>
          <a:bodyPr vert="horz" wrap="square" lIns="0" tIns="12700" rIns="0" bIns="0" rtlCol="0">
            <a:spAutoFit/>
          </a:bodyPr>
          <a:lstStyle/>
          <a:p>
            <a:pPr marL="12700" marR="5080">
              <a:lnSpc>
                <a:spcPct val="100000"/>
              </a:lnSpc>
              <a:spcBef>
                <a:spcPts val="100"/>
              </a:spcBef>
            </a:pPr>
            <a:r>
              <a:rPr sz="2200" spc="-5" dirty="0"/>
              <a:t>The </a:t>
            </a:r>
            <a:r>
              <a:rPr sz="2200" spc="-15" dirty="0"/>
              <a:t>Four  </a:t>
            </a:r>
            <a:r>
              <a:rPr sz="2200" spc="-10" dirty="0"/>
              <a:t>Components </a:t>
            </a:r>
            <a:r>
              <a:rPr sz="2200" spc="-5" dirty="0"/>
              <a:t>of  </a:t>
            </a:r>
            <a:r>
              <a:rPr sz="2200" spc="-10" dirty="0"/>
              <a:t>an Emergency  Succession</a:t>
            </a:r>
            <a:r>
              <a:rPr sz="2200" spc="-75" dirty="0"/>
              <a:t> </a:t>
            </a:r>
            <a:r>
              <a:rPr sz="2200" spc="-20" dirty="0"/>
              <a:t>Plan</a:t>
            </a:r>
            <a:endParaRPr sz="2200" dirty="0"/>
          </a:p>
        </p:txBody>
      </p:sp>
      <p:sp>
        <p:nvSpPr>
          <p:cNvPr id="9" name="object 9"/>
          <p:cNvSpPr/>
          <p:nvPr/>
        </p:nvSpPr>
        <p:spPr>
          <a:xfrm>
            <a:off x="3979000" y="1608390"/>
            <a:ext cx="4741950" cy="4741951"/>
          </a:xfrm>
          <a:prstGeom prst="rect">
            <a:avLst/>
          </a:prstGeom>
          <a:blipFill>
            <a:blip r:embed="rId4" cstate="print"/>
            <a:stretch>
              <a:fillRect/>
            </a:stretch>
          </a:blipFill>
        </p:spPr>
        <p:txBody>
          <a:bodyPr wrap="square" lIns="0" tIns="0" rIns="0" bIns="0" rtlCol="0"/>
          <a:lstStyle/>
          <a:p>
            <a:endParaRPr/>
          </a:p>
        </p:txBody>
      </p:sp>
      <p:sp>
        <p:nvSpPr>
          <p:cNvPr id="10" name="object 10"/>
          <p:cNvSpPr txBox="1"/>
          <p:nvPr/>
        </p:nvSpPr>
        <p:spPr>
          <a:xfrm>
            <a:off x="5739609" y="3529692"/>
            <a:ext cx="1158875" cy="887094"/>
          </a:xfrm>
          <a:prstGeom prst="rect">
            <a:avLst/>
          </a:prstGeom>
        </p:spPr>
        <p:txBody>
          <a:bodyPr vert="horz" wrap="square" lIns="0" tIns="45085" rIns="0" bIns="0" rtlCol="0">
            <a:spAutoFit/>
          </a:bodyPr>
          <a:lstStyle/>
          <a:p>
            <a:pPr marL="12700" marR="5080" algn="ctr">
              <a:lnSpc>
                <a:spcPts val="2190"/>
              </a:lnSpc>
              <a:spcBef>
                <a:spcPts val="355"/>
              </a:spcBef>
            </a:pPr>
            <a:r>
              <a:rPr sz="2000" spc="-45" dirty="0">
                <a:latin typeface="Calibri"/>
                <a:cs typeface="Calibri"/>
              </a:rPr>
              <a:t>E</a:t>
            </a:r>
            <a:r>
              <a:rPr sz="2000" spc="-10" dirty="0">
                <a:latin typeface="Calibri"/>
                <a:cs typeface="Calibri"/>
              </a:rPr>
              <a:t>m</a:t>
            </a:r>
            <a:r>
              <a:rPr sz="2000" spc="-20" dirty="0">
                <a:latin typeface="Calibri"/>
                <a:cs typeface="Calibri"/>
              </a:rPr>
              <a:t>e</a:t>
            </a:r>
            <a:r>
              <a:rPr sz="2000" spc="-5" dirty="0">
                <a:latin typeface="Calibri"/>
                <a:cs typeface="Calibri"/>
              </a:rPr>
              <a:t>r</a:t>
            </a:r>
            <a:r>
              <a:rPr sz="2000" spc="-35" dirty="0">
                <a:latin typeface="Calibri"/>
                <a:cs typeface="Calibri"/>
              </a:rPr>
              <a:t>g</a:t>
            </a:r>
            <a:r>
              <a:rPr sz="2000" spc="-20" dirty="0">
                <a:latin typeface="Calibri"/>
                <a:cs typeface="Calibri"/>
              </a:rPr>
              <a:t>e</a:t>
            </a:r>
            <a:r>
              <a:rPr sz="2000" spc="-15" dirty="0">
                <a:latin typeface="Calibri"/>
                <a:cs typeface="Calibri"/>
              </a:rPr>
              <a:t>n</a:t>
            </a:r>
            <a:r>
              <a:rPr sz="2000" spc="15" dirty="0">
                <a:latin typeface="Calibri"/>
                <a:cs typeface="Calibri"/>
              </a:rPr>
              <a:t>c</a:t>
            </a:r>
            <a:r>
              <a:rPr sz="2000" dirty="0">
                <a:latin typeface="Calibri"/>
                <a:cs typeface="Calibri"/>
              </a:rPr>
              <a:t>y  </a:t>
            </a:r>
            <a:r>
              <a:rPr sz="2000" spc="-15" dirty="0">
                <a:latin typeface="Calibri"/>
                <a:cs typeface="Calibri"/>
              </a:rPr>
              <a:t>Succession  </a:t>
            </a:r>
            <a:r>
              <a:rPr sz="2000" spc="-20" dirty="0">
                <a:latin typeface="Calibri"/>
                <a:cs typeface="Calibri"/>
              </a:rPr>
              <a:t>Plan</a:t>
            </a:r>
            <a:endParaRPr sz="2000" dirty="0">
              <a:latin typeface="Calibri"/>
              <a:cs typeface="Calibri"/>
            </a:endParaRPr>
          </a:p>
        </p:txBody>
      </p:sp>
      <p:sp>
        <p:nvSpPr>
          <p:cNvPr id="15" name="object 15"/>
          <p:cNvSpPr txBox="1">
            <a:spLocks noGrp="1"/>
          </p:cNvSpPr>
          <p:nvPr>
            <p:ph type="ftr" sz="quarter" idx="5"/>
          </p:nvPr>
        </p:nvSpPr>
        <p:spPr>
          <a:prstGeom prst="rect">
            <a:avLst/>
          </a:prstGeom>
        </p:spPr>
        <p:txBody>
          <a:bodyPr vert="horz" wrap="square" lIns="0" tIns="635" rIns="0" bIns="0" rtlCol="0">
            <a:spAutoFit/>
          </a:bodyPr>
          <a:lstStyle/>
          <a:p>
            <a:pPr marL="12700">
              <a:lnSpc>
                <a:spcPct val="100000"/>
              </a:lnSpc>
              <a:spcBef>
                <a:spcPts val="5"/>
              </a:spcBef>
            </a:pPr>
            <a:r>
              <a:rPr spc="-10" dirty="0"/>
              <a:t>STRENGTHENING </a:t>
            </a:r>
            <a:r>
              <a:rPr spc="-25" dirty="0"/>
              <a:t>PARENT </a:t>
            </a:r>
            <a:r>
              <a:rPr spc="-5" dirty="0"/>
              <a:t>CENTER</a:t>
            </a:r>
            <a:r>
              <a:rPr spc="40" dirty="0"/>
              <a:t> </a:t>
            </a:r>
            <a:r>
              <a:rPr spc="-10" dirty="0"/>
              <a:t>CAPACITY</a:t>
            </a:r>
          </a:p>
        </p:txBody>
      </p:sp>
      <p:sp>
        <p:nvSpPr>
          <p:cNvPr id="11" name="object 11"/>
          <p:cNvSpPr txBox="1"/>
          <p:nvPr/>
        </p:nvSpPr>
        <p:spPr>
          <a:xfrm>
            <a:off x="4645881" y="2332101"/>
            <a:ext cx="1042669" cy="932180"/>
          </a:xfrm>
          <a:prstGeom prst="rect">
            <a:avLst/>
          </a:prstGeom>
        </p:spPr>
        <p:txBody>
          <a:bodyPr vert="horz" wrap="square" lIns="0" tIns="11430" rIns="0" bIns="0" rtlCol="0">
            <a:spAutoFit/>
          </a:bodyPr>
          <a:lstStyle/>
          <a:p>
            <a:pPr marL="26670">
              <a:lnSpc>
                <a:spcPts val="2680"/>
              </a:lnSpc>
              <a:spcBef>
                <a:spcPts val="90"/>
              </a:spcBef>
            </a:pPr>
            <a:r>
              <a:rPr sz="2350" b="1" spc="-45" dirty="0">
                <a:solidFill>
                  <a:srgbClr val="FFFFFF"/>
                </a:solidFill>
                <a:latin typeface="Georgia"/>
                <a:cs typeface="Georgia"/>
              </a:rPr>
              <a:t>1.</a:t>
            </a:r>
            <a:endParaRPr sz="2350" dirty="0">
              <a:latin typeface="Georgia"/>
              <a:cs typeface="Georgia"/>
            </a:endParaRPr>
          </a:p>
          <a:p>
            <a:pPr marL="12700" marR="5080">
              <a:lnSpc>
                <a:spcPts val="2210"/>
              </a:lnSpc>
              <a:spcBef>
                <a:spcPts val="90"/>
              </a:spcBef>
            </a:pPr>
            <a:r>
              <a:rPr sz="2000" b="1" spc="-10" dirty="0">
                <a:solidFill>
                  <a:srgbClr val="FFFFFF"/>
                </a:solidFill>
                <a:latin typeface="Calibri"/>
                <a:cs typeface="Calibri"/>
              </a:rPr>
              <a:t>Financial  </a:t>
            </a:r>
            <a:r>
              <a:rPr sz="2000" b="1" spc="5" dirty="0">
                <a:solidFill>
                  <a:srgbClr val="FFFFFF"/>
                </a:solidFill>
                <a:latin typeface="Calibri"/>
                <a:cs typeface="Calibri"/>
              </a:rPr>
              <a:t>O</a:t>
            </a:r>
            <a:r>
              <a:rPr sz="2000" b="1" spc="-25" dirty="0">
                <a:solidFill>
                  <a:srgbClr val="FFFFFF"/>
                </a:solidFill>
                <a:latin typeface="Calibri"/>
                <a:cs typeface="Calibri"/>
              </a:rPr>
              <a:t>v</a:t>
            </a:r>
            <a:r>
              <a:rPr sz="2000" b="1" spc="-15" dirty="0">
                <a:solidFill>
                  <a:srgbClr val="FFFFFF"/>
                </a:solidFill>
                <a:latin typeface="Calibri"/>
                <a:cs typeface="Calibri"/>
              </a:rPr>
              <a:t>e</a:t>
            </a:r>
            <a:r>
              <a:rPr sz="2000" b="1" spc="5" dirty="0">
                <a:solidFill>
                  <a:srgbClr val="FFFFFF"/>
                </a:solidFill>
                <a:latin typeface="Calibri"/>
                <a:cs typeface="Calibri"/>
              </a:rPr>
              <a:t>r</a:t>
            </a:r>
            <a:r>
              <a:rPr sz="2000" b="1" spc="-10" dirty="0">
                <a:solidFill>
                  <a:srgbClr val="FFFFFF"/>
                </a:solidFill>
                <a:latin typeface="Calibri"/>
                <a:cs typeface="Calibri"/>
              </a:rPr>
              <a:t>s</a:t>
            </a:r>
            <a:r>
              <a:rPr sz="2000" b="1" dirty="0">
                <a:solidFill>
                  <a:srgbClr val="FFFFFF"/>
                </a:solidFill>
                <a:latin typeface="Calibri"/>
                <a:cs typeface="Calibri"/>
              </a:rPr>
              <a:t>i</a:t>
            </a:r>
            <a:r>
              <a:rPr sz="2000" b="1" spc="-15" dirty="0">
                <a:solidFill>
                  <a:srgbClr val="FFFFFF"/>
                </a:solidFill>
                <a:latin typeface="Calibri"/>
                <a:cs typeface="Calibri"/>
              </a:rPr>
              <a:t>g</a:t>
            </a:r>
            <a:r>
              <a:rPr sz="2000" b="1" spc="-20" dirty="0">
                <a:solidFill>
                  <a:srgbClr val="FFFFFF"/>
                </a:solidFill>
                <a:latin typeface="Calibri"/>
                <a:cs typeface="Calibri"/>
              </a:rPr>
              <a:t>h</a:t>
            </a:r>
            <a:r>
              <a:rPr sz="2000" b="1" dirty="0">
                <a:solidFill>
                  <a:srgbClr val="FFFFFF"/>
                </a:solidFill>
                <a:latin typeface="Calibri"/>
                <a:cs typeface="Calibri"/>
              </a:rPr>
              <a:t>t</a:t>
            </a:r>
            <a:endParaRPr sz="2000" dirty="0">
              <a:latin typeface="Calibri"/>
              <a:cs typeface="Calibri"/>
            </a:endParaRPr>
          </a:p>
        </p:txBody>
      </p:sp>
      <p:sp>
        <p:nvSpPr>
          <p:cNvPr id="12" name="object 12"/>
          <p:cNvSpPr txBox="1"/>
          <p:nvPr/>
        </p:nvSpPr>
        <p:spPr>
          <a:xfrm>
            <a:off x="4645881" y="4379551"/>
            <a:ext cx="1433195" cy="1012190"/>
          </a:xfrm>
          <a:prstGeom prst="rect">
            <a:avLst/>
          </a:prstGeom>
        </p:spPr>
        <p:txBody>
          <a:bodyPr vert="horz" wrap="square" lIns="0" tIns="34925" rIns="0" bIns="0" rtlCol="0">
            <a:spAutoFit/>
          </a:bodyPr>
          <a:lstStyle/>
          <a:p>
            <a:pPr marL="26670">
              <a:lnSpc>
                <a:spcPct val="100000"/>
              </a:lnSpc>
              <a:spcBef>
                <a:spcPts val="275"/>
              </a:spcBef>
            </a:pPr>
            <a:r>
              <a:rPr sz="2350" b="1" spc="-5" dirty="0">
                <a:solidFill>
                  <a:srgbClr val="FFFFFF"/>
                </a:solidFill>
                <a:latin typeface="Georgia"/>
                <a:cs typeface="Georgia"/>
              </a:rPr>
              <a:t>3.</a:t>
            </a:r>
            <a:endParaRPr sz="2350" dirty="0">
              <a:latin typeface="Georgia"/>
              <a:cs typeface="Georgia"/>
            </a:endParaRPr>
          </a:p>
          <a:p>
            <a:pPr marL="12700" marR="5080">
              <a:lnSpc>
                <a:spcPts val="2210"/>
              </a:lnSpc>
              <a:spcBef>
                <a:spcPts val="395"/>
              </a:spcBef>
            </a:pPr>
            <a:r>
              <a:rPr sz="2000" b="1" spc="-10" dirty="0">
                <a:solidFill>
                  <a:srgbClr val="FFFFFF"/>
                </a:solidFill>
                <a:latin typeface="Calibri"/>
                <a:cs typeface="Calibri"/>
              </a:rPr>
              <a:t>Interim  </a:t>
            </a:r>
            <a:r>
              <a:rPr sz="2000" b="1" spc="-5" dirty="0">
                <a:solidFill>
                  <a:srgbClr val="FFFFFF"/>
                </a:solidFill>
                <a:latin typeface="Calibri"/>
                <a:cs typeface="Calibri"/>
              </a:rPr>
              <a:t>M</a:t>
            </a:r>
            <a:r>
              <a:rPr sz="2000" b="1" spc="-15" dirty="0">
                <a:solidFill>
                  <a:srgbClr val="FFFFFF"/>
                </a:solidFill>
                <a:latin typeface="Calibri"/>
                <a:cs typeface="Calibri"/>
              </a:rPr>
              <a:t>an</a:t>
            </a:r>
            <a:r>
              <a:rPr sz="2000" b="1" spc="-5" dirty="0">
                <a:solidFill>
                  <a:srgbClr val="FFFFFF"/>
                </a:solidFill>
                <a:latin typeface="Calibri"/>
                <a:cs typeface="Calibri"/>
              </a:rPr>
              <a:t>a</a:t>
            </a:r>
            <a:r>
              <a:rPr sz="2000" b="1" spc="-25" dirty="0">
                <a:solidFill>
                  <a:srgbClr val="FFFFFF"/>
                </a:solidFill>
                <a:latin typeface="Calibri"/>
                <a:cs typeface="Calibri"/>
              </a:rPr>
              <a:t>g</a:t>
            </a:r>
            <a:r>
              <a:rPr sz="2000" b="1" spc="-15" dirty="0">
                <a:solidFill>
                  <a:srgbClr val="FFFFFF"/>
                </a:solidFill>
                <a:latin typeface="Calibri"/>
                <a:cs typeface="Calibri"/>
              </a:rPr>
              <a:t>eme</a:t>
            </a:r>
            <a:r>
              <a:rPr sz="2000" b="1" spc="-20" dirty="0">
                <a:solidFill>
                  <a:srgbClr val="FFFFFF"/>
                </a:solidFill>
                <a:latin typeface="Calibri"/>
                <a:cs typeface="Calibri"/>
              </a:rPr>
              <a:t>n</a:t>
            </a:r>
            <a:r>
              <a:rPr sz="2000" b="1" dirty="0">
                <a:solidFill>
                  <a:srgbClr val="FFFFFF"/>
                </a:solidFill>
                <a:latin typeface="Calibri"/>
                <a:cs typeface="Calibri"/>
              </a:rPr>
              <a:t>t</a:t>
            </a:r>
            <a:endParaRPr sz="2000" dirty="0">
              <a:latin typeface="Calibri"/>
              <a:cs typeface="Calibri"/>
            </a:endParaRPr>
          </a:p>
        </p:txBody>
      </p:sp>
      <p:sp>
        <p:nvSpPr>
          <p:cNvPr id="13" name="object 13"/>
          <p:cNvSpPr txBox="1"/>
          <p:nvPr/>
        </p:nvSpPr>
        <p:spPr>
          <a:xfrm>
            <a:off x="6522883" y="2332101"/>
            <a:ext cx="1692275" cy="652145"/>
          </a:xfrm>
          <a:prstGeom prst="rect">
            <a:avLst/>
          </a:prstGeom>
        </p:spPr>
        <p:txBody>
          <a:bodyPr vert="horz" wrap="square" lIns="0" tIns="11430" rIns="0" bIns="0" rtlCol="0">
            <a:spAutoFit/>
          </a:bodyPr>
          <a:lstStyle/>
          <a:p>
            <a:pPr marL="12700">
              <a:lnSpc>
                <a:spcPts val="2680"/>
              </a:lnSpc>
              <a:spcBef>
                <a:spcPts val="90"/>
              </a:spcBef>
            </a:pPr>
            <a:r>
              <a:rPr sz="2350" b="1" spc="0" dirty="0">
                <a:solidFill>
                  <a:srgbClr val="FFFFFF"/>
                </a:solidFill>
                <a:latin typeface="Georgia"/>
                <a:cs typeface="Georgia"/>
              </a:rPr>
              <a:t>2.</a:t>
            </a:r>
            <a:endParaRPr sz="2350">
              <a:latin typeface="Georgia"/>
              <a:cs typeface="Georgia"/>
            </a:endParaRPr>
          </a:p>
          <a:p>
            <a:pPr marL="12700">
              <a:lnSpc>
                <a:spcPts val="2260"/>
              </a:lnSpc>
            </a:pPr>
            <a:r>
              <a:rPr sz="2000" b="1" spc="-10" dirty="0">
                <a:solidFill>
                  <a:srgbClr val="FFFFFF"/>
                </a:solidFill>
                <a:latin typeface="Calibri"/>
                <a:cs typeface="Calibri"/>
              </a:rPr>
              <a:t>Communication</a:t>
            </a:r>
            <a:endParaRPr sz="2000">
              <a:latin typeface="Calibri"/>
              <a:cs typeface="Calibri"/>
            </a:endParaRPr>
          </a:p>
        </p:txBody>
      </p:sp>
      <p:sp>
        <p:nvSpPr>
          <p:cNvPr id="14" name="object 14"/>
          <p:cNvSpPr txBox="1"/>
          <p:nvPr/>
        </p:nvSpPr>
        <p:spPr>
          <a:xfrm>
            <a:off x="7000516" y="4379474"/>
            <a:ext cx="1029969" cy="1012190"/>
          </a:xfrm>
          <a:prstGeom prst="rect">
            <a:avLst/>
          </a:prstGeom>
        </p:spPr>
        <p:txBody>
          <a:bodyPr vert="horz" wrap="square" lIns="0" tIns="34925" rIns="0" bIns="0" rtlCol="0">
            <a:spAutoFit/>
          </a:bodyPr>
          <a:lstStyle/>
          <a:p>
            <a:pPr marL="12700">
              <a:lnSpc>
                <a:spcPct val="100000"/>
              </a:lnSpc>
              <a:spcBef>
                <a:spcPts val="275"/>
              </a:spcBef>
            </a:pPr>
            <a:r>
              <a:rPr sz="2350" b="1" spc="15" dirty="0">
                <a:solidFill>
                  <a:srgbClr val="FFFFFF"/>
                </a:solidFill>
                <a:latin typeface="Georgia"/>
                <a:cs typeface="Georgia"/>
              </a:rPr>
              <a:t>4.</a:t>
            </a:r>
            <a:endParaRPr sz="2350" dirty="0">
              <a:latin typeface="Georgia"/>
              <a:cs typeface="Georgia"/>
            </a:endParaRPr>
          </a:p>
          <a:p>
            <a:pPr marL="12700" marR="5080">
              <a:lnSpc>
                <a:spcPts val="2210"/>
              </a:lnSpc>
              <a:spcBef>
                <a:spcPts val="395"/>
              </a:spcBef>
            </a:pPr>
            <a:r>
              <a:rPr sz="2000" b="1" spc="0" dirty="0">
                <a:solidFill>
                  <a:srgbClr val="FFFFFF"/>
                </a:solidFill>
                <a:latin typeface="Calibri"/>
                <a:cs typeface="Calibri"/>
              </a:rPr>
              <a:t>E</a:t>
            </a:r>
            <a:r>
              <a:rPr sz="2000" b="1" spc="-30" dirty="0">
                <a:solidFill>
                  <a:srgbClr val="FFFFFF"/>
                </a:solidFill>
                <a:latin typeface="Calibri"/>
                <a:cs typeface="Calibri"/>
              </a:rPr>
              <a:t>x</a:t>
            </a:r>
            <a:r>
              <a:rPr sz="2000" b="1" spc="-10" dirty="0">
                <a:solidFill>
                  <a:srgbClr val="FFFFFF"/>
                </a:solidFill>
                <a:latin typeface="Calibri"/>
                <a:cs typeface="Calibri"/>
              </a:rPr>
              <a:t>e</a:t>
            </a:r>
            <a:r>
              <a:rPr sz="2000" b="1" spc="-5" dirty="0">
                <a:solidFill>
                  <a:srgbClr val="FFFFFF"/>
                </a:solidFill>
                <a:latin typeface="Calibri"/>
                <a:cs typeface="Calibri"/>
              </a:rPr>
              <a:t>cu</a:t>
            </a:r>
            <a:r>
              <a:rPr sz="2000" b="1" spc="-10" dirty="0">
                <a:solidFill>
                  <a:srgbClr val="FFFFFF"/>
                </a:solidFill>
                <a:latin typeface="Calibri"/>
                <a:cs typeface="Calibri"/>
              </a:rPr>
              <a:t>ti</a:t>
            </a:r>
            <a:r>
              <a:rPr sz="2000" b="1" spc="-30" dirty="0">
                <a:solidFill>
                  <a:srgbClr val="FFFFFF"/>
                </a:solidFill>
                <a:latin typeface="Calibri"/>
                <a:cs typeface="Calibri"/>
              </a:rPr>
              <a:t>v</a:t>
            </a:r>
            <a:r>
              <a:rPr sz="2000" b="1" dirty="0">
                <a:solidFill>
                  <a:srgbClr val="FFFFFF"/>
                </a:solidFill>
                <a:latin typeface="Calibri"/>
                <a:cs typeface="Calibri"/>
              </a:rPr>
              <a:t>e  </a:t>
            </a:r>
            <a:r>
              <a:rPr sz="2000" b="1" spc="-5" dirty="0">
                <a:solidFill>
                  <a:srgbClr val="FFFFFF"/>
                </a:solidFill>
                <a:latin typeface="Calibri"/>
                <a:cs typeface="Calibri"/>
              </a:rPr>
              <a:t>Search</a:t>
            </a:r>
            <a:endParaRPr sz="2000" dirty="0">
              <a:latin typeface="Calibri"/>
              <a:cs typeface="Calibri"/>
            </a:endParaRPr>
          </a:p>
        </p:txBody>
      </p:sp>
      <p:sp>
        <p:nvSpPr>
          <p:cNvPr id="16" name="object 2"/>
          <p:cNvSpPr/>
          <p:nvPr/>
        </p:nvSpPr>
        <p:spPr>
          <a:xfrm>
            <a:off x="286727" y="296468"/>
            <a:ext cx="1099908" cy="1099896"/>
          </a:xfrm>
          <a:prstGeom prst="rect">
            <a:avLst/>
          </a:prstGeom>
          <a:blipFill>
            <a:blip r:embed="rId5" cstate="print"/>
            <a:stretch>
              <a:fillRect/>
            </a:stretch>
          </a:blipFill>
        </p:spPr>
        <p:txBody>
          <a:bodyPr wrap="square" lIns="0" tIns="0" rIns="0" bIns="0" rtlCol="0"/>
          <a:lstStyle/>
          <a:p>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1639570" y="6527800"/>
            <a:ext cx="7504430" cy="330200"/>
          </a:xfrm>
          <a:custGeom>
            <a:avLst/>
            <a:gdLst/>
            <a:ahLst/>
            <a:cxnLst/>
            <a:rect l="l" t="t" r="r" b="b"/>
            <a:pathLst>
              <a:path w="7504430" h="330200">
                <a:moveTo>
                  <a:pt x="0" y="330200"/>
                </a:moveTo>
                <a:lnTo>
                  <a:pt x="7504430" y="330200"/>
                </a:lnTo>
                <a:lnTo>
                  <a:pt x="7504430" y="0"/>
                </a:lnTo>
                <a:lnTo>
                  <a:pt x="0" y="0"/>
                </a:lnTo>
                <a:lnTo>
                  <a:pt x="0" y="330200"/>
                </a:lnTo>
                <a:close/>
              </a:path>
            </a:pathLst>
          </a:custGeom>
          <a:solidFill>
            <a:srgbClr val="8DDEF9"/>
          </a:solidFill>
        </p:spPr>
        <p:txBody>
          <a:bodyPr wrap="square" lIns="0" tIns="0" rIns="0" bIns="0" rtlCol="0"/>
          <a:lstStyle/>
          <a:p>
            <a:endParaRPr/>
          </a:p>
        </p:txBody>
      </p:sp>
      <p:sp>
        <p:nvSpPr>
          <p:cNvPr id="4" name="object 4"/>
          <p:cNvSpPr/>
          <p:nvPr/>
        </p:nvSpPr>
        <p:spPr>
          <a:xfrm>
            <a:off x="2083816" y="852766"/>
            <a:ext cx="6655434" cy="0"/>
          </a:xfrm>
          <a:custGeom>
            <a:avLst/>
            <a:gdLst/>
            <a:ahLst/>
            <a:cxnLst/>
            <a:rect l="l" t="t" r="r" b="b"/>
            <a:pathLst>
              <a:path w="6655434">
                <a:moveTo>
                  <a:pt x="0" y="0"/>
                </a:moveTo>
                <a:lnTo>
                  <a:pt x="6655054" y="0"/>
                </a:lnTo>
              </a:path>
            </a:pathLst>
          </a:custGeom>
          <a:ln w="12700">
            <a:solidFill>
              <a:srgbClr val="4CD9F8"/>
            </a:solidFill>
          </a:ln>
        </p:spPr>
        <p:txBody>
          <a:bodyPr wrap="square" lIns="0" tIns="0" rIns="0" bIns="0" rtlCol="0"/>
          <a:lstStyle/>
          <a:p>
            <a:endParaRPr/>
          </a:p>
        </p:txBody>
      </p:sp>
      <p:sp>
        <p:nvSpPr>
          <p:cNvPr id="5" name="object 5"/>
          <p:cNvSpPr txBox="1"/>
          <p:nvPr/>
        </p:nvSpPr>
        <p:spPr>
          <a:xfrm>
            <a:off x="2071116" y="1640303"/>
            <a:ext cx="5609590" cy="2176145"/>
          </a:xfrm>
          <a:prstGeom prst="rect">
            <a:avLst/>
          </a:prstGeom>
        </p:spPr>
        <p:txBody>
          <a:bodyPr vert="horz" wrap="square" lIns="0" tIns="173355" rIns="0" bIns="0" rtlCol="0">
            <a:spAutoFit/>
          </a:bodyPr>
          <a:lstStyle/>
          <a:p>
            <a:pPr marL="12700">
              <a:lnSpc>
                <a:spcPct val="100000"/>
              </a:lnSpc>
              <a:spcBef>
                <a:spcPts val="1365"/>
              </a:spcBef>
            </a:pPr>
            <a:r>
              <a:rPr sz="2200" b="1" spc="-15" dirty="0">
                <a:latin typeface="Calibri"/>
                <a:cs typeface="Calibri"/>
              </a:rPr>
              <a:t>Roles </a:t>
            </a:r>
            <a:r>
              <a:rPr sz="2200" b="1" spc="-5" dirty="0">
                <a:latin typeface="Calibri"/>
                <a:cs typeface="Calibri"/>
              </a:rPr>
              <a:t>of </a:t>
            </a:r>
            <a:r>
              <a:rPr sz="2200" b="1" spc="-25" dirty="0">
                <a:latin typeface="Calibri"/>
                <a:cs typeface="Calibri"/>
              </a:rPr>
              <a:t>Staff </a:t>
            </a:r>
            <a:r>
              <a:rPr sz="2200" b="1" spc="-10" dirty="0">
                <a:latin typeface="Calibri"/>
                <a:cs typeface="Calibri"/>
              </a:rPr>
              <a:t>and Board in </a:t>
            </a:r>
            <a:r>
              <a:rPr sz="2200" b="1" spc="-15" dirty="0">
                <a:latin typeface="Calibri"/>
                <a:cs typeface="Calibri"/>
              </a:rPr>
              <a:t>Emergency</a:t>
            </a:r>
            <a:r>
              <a:rPr sz="2200" b="1" spc="55" dirty="0">
                <a:latin typeface="Calibri"/>
                <a:cs typeface="Calibri"/>
              </a:rPr>
              <a:t> </a:t>
            </a:r>
            <a:r>
              <a:rPr sz="2200" b="1" spc="-25" dirty="0">
                <a:latin typeface="Calibri"/>
                <a:cs typeface="Calibri"/>
              </a:rPr>
              <a:t>Transition</a:t>
            </a:r>
            <a:endParaRPr sz="2200">
              <a:latin typeface="Calibri"/>
              <a:cs typeface="Calibri"/>
            </a:endParaRPr>
          </a:p>
          <a:p>
            <a:pPr marL="241300" indent="-228600">
              <a:lnSpc>
                <a:spcPct val="100000"/>
              </a:lnSpc>
              <a:spcBef>
                <a:spcPts val="1035"/>
              </a:spcBef>
              <a:buChar char="•"/>
              <a:tabLst>
                <a:tab pos="241300" algn="l"/>
              </a:tabLst>
            </a:pPr>
            <a:r>
              <a:rPr sz="1800" spc="-10" dirty="0">
                <a:latin typeface="Calibri"/>
                <a:cs typeface="Calibri"/>
              </a:rPr>
              <a:t>Board </a:t>
            </a:r>
            <a:r>
              <a:rPr sz="1800" spc="-15" dirty="0">
                <a:latin typeface="Calibri"/>
                <a:cs typeface="Calibri"/>
              </a:rPr>
              <a:t>leads</a:t>
            </a:r>
            <a:r>
              <a:rPr sz="1800" spc="-80" dirty="0">
                <a:latin typeface="Calibri"/>
                <a:cs typeface="Calibri"/>
              </a:rPr>
              <a:t> </a:t>
            </a:r>
            <a:r>
              <a:rPr sz="1800" spc="-15" dirty="0">
                <a:latin typeface="Calibri"/>
                <a:cs typeface="Calibri"/>
              </a:rPr>
              <a:t>search</a:t>
            </a:r>
            <a:endParaRPr sz="1800">
              <a:latin typeface="Calibri"/>
              <a:cs typeface="Calibri"/>
            </a:endParaRPr>
          </a:p>
          <a:p>
            <a:pPr marL="241300" indent="-228600">
              <a:lnSpc>
                <a:spcPct val="100000"/>
              </a:lnSpc>
              <a:spcBef>
                <a:spcPts val="1115"/>
              </a:spcBef>
              <a:buChar char="•"/>
              <a:tabLst>
                <a:tab pos="241300" algn="l"/>
              </a:tabLst>
            </a:pPr>
            <a:r>
              <a:rPr sz="1800" spc="-10" dirty="0">
                <a:latin typeface="Calibri"/>
                <a:cs typeface="Calibri"/>
              </a:rPr>
              <a:t>Board </a:t>
            </a:r>
            <a:r>
              <a:rPr sz="1800" spc="-15" dirty="0">
                <a:latin typeface="Calibri"/>
                <a:cs typeface="Calibri"/>
              </a:rPr>
              <a:t>assigns </a:t>
            </a:r>
            <a:r>
              <a:rPr sz="1800" spc="-20" dirty="0">
                <a:latin typeface="Calibri"/>
                <a:cs typeface="Calibri"/>
              </a:rPr>
              <a:t>interim</a:t>
            </a:r>
            <a:r>
              <a:rPr sz="1800" spc="-30" dirty="0">
                <a:latin typeface="Calibri"/>
                <a:cs typeface="Calibri"/>
              </a:rPr>
              <a:t> </a:t>
            </a:r>
            <a:r>
              <a:rPr sz="1800" spc="-20" dirty="0">
                <a:latin typeface="Calibri"/>
                <a:cs typeface="Calibri"/>
              </a:rPr>
              <a:t>leader</a:t>
            </a:r>
            <a:endParaRPr sz="1800">
              <a:latin typeface="Calibri"/>
              <a:cs typeface="Calibri"/>
            </a:endParaRPr>
          </a:p>
          <a:p>
            <a:pPr marL="241300" indent="-228600">
              <a:lnSpc>
                <a:spcPct val="100000"/>
              </a:lnSpc>
              <a:spcBef>
                <a:spcPts val="1115"/>
              </a:spcBef>
              <a:buChar char="•"/>
              <a:tabLst>
                <a:tab pos="241300" algn="l"/>
              </a:tabLst>
            </a:pPr>
            <a:r>
              <a:rPr sz="1800" spc="-10" dirty="0">
                <a:latin typeface="Calibri"/>
                <a:cs typeface="Calibri"/>
              </a:rPr>
              <a:t>Board </a:t>
            </a:r>
            <a:r>
              <a:rPr sz="1800" spc="-15" dirty="0">
                <a:latin typeface="Calibri"/>
                <a:cs typeface="Calibri"/>
              </a:rPr>
              <a:t>members </a:t>
            </a:r>
            <a:r>
              <a:rPr sz="1800" spc="-20" dirty="0">
                <a:latin typeface="Calibri"/>
                <a:cs typeface="Calibri"/>
              </a:rPr>
              <a:t>may </a:t>
            </a:r>
            <a:r>
              <a:rPr sz="1800" spc="-15" dirty="0">
                <a:latin typeface="Calibri"/>
                <a:cs typeface="Calibri"/>
              </a:rPr>
              <a:t>take </a:t>
            </a:r>
            <a:r>
              <a:rPr sz="1800" spc="-5" dirty="0">
                <a:latin typeface="Calibri"/>
                <a:cs typeface="Calibri"/>
              </a:rPr>
              <a:t>on </a:t>
            </a:r>
            <a:r>
              <a:rPr sz="1800" spc="-20" dirty="0">
                <a:latin typeface="Calibri"/>
                <a:cs typeface="Calibri"/>
              </a:rPr>
              <a:t>key </a:t>
            </a:r>
            <a:r>
              <a:rPr sz="1800" spc="-15" dirty="0">
                <a:latin typeface="Calibri"/>
                <a:cs typeface="Calibri"/>
              </a:rPr>
              <a:t>roles </a:t>
            </a:r>
            <a:r>
              <a:rPr sz="1800" spc="-5" dirty="0">
                <a:latin typeface="Calibri"/>
                <a:cs typeface="Calibri"/>
              </a:rPr>
              <a:t>if</a:t>
            </a:r>
            <a:r>
              <a:rPr sz="1800" spc="25" dirty="0">
                <a:latin typeface="Calibri"/>
                <a:cs typeface="Calibri"/>
              </a:rPr>
              <a:t> </a:t>
            </a:r>
            <a:r>
              <a:rPr sz="1800" spc="-10" dirty="0">
                <a:latin typeface="Calibri"/>
                <a:cs typeface="Calibri"/>
              </a:rPr>
              <a:t>needed</a:t>
            </a:r>
            <a:endParaRPr sz="1800">
              <a:latin typeface="Calibri"/>
              <a:cs typeface="Calibri"/>
            </a:endParaRPr>
          </a:p>
          <a:p>
            <a:pPr marL="241300" indent="-228600">
              <a:lnSpc>
                <a:spcPct val="100000"/>
              </a:lnSpc>
              <a:spcBef>
                <a:spcPts val="1115"/>
              </a:spcBef>
              <a:buChar char="•"/>
              <a:tabLst>
                <a:tab pos="241300" algn="l"/>
              </a:tabLst>
            </a:pPr>
            <a:r>
              <a:rPr sz="1800" spc="-20" dirty="0">
                <a:latin typeface="Calibri"/>
                <a:cs typeface="Calibri"/>
              </a:rPr>
              <a:t>Staff often take </a:t>
            </a:r>
            <a:r>
              <a:rPr sz="1800" spc="-5" dirty="0">
                <a:latin typeface="Calibri"/>
                <a:cs typeface="Calibri"/>
              </a:rPr>
              <a:t>on </a:t>
            </a:r>
            <a:r>
              <a:rPr sz="1800" spc="-15" dirty="0">
                <a:latin typeface="Calibri"/>
                <a:cs typeface="Calibri"/>
              </a:rPr>
              <a:t>additional</a:t>
            </a:r>
            <a:r>
              <a:rPr sz="1800" spc="-20" dirty="0">
                <a:latin typeface="Calibri"/>
                <a:cs typeface="Calibri"/>
              </a:rPr>
              <a:t> </a:t>
            </a:r>
            <a:r>
              <a:rPr sz="1800" spc="-15" dirty="0">
                <a:latin typeface="Calibri"/>
                <a:cs typeface="Calibri"/>
              </a:rPr>
              <a:t>responsibilities</a:t>
            </a:r>
            <a:endParaRPr sz="1800">
              <a:latin typeface="Calibri"/>
              <a:cs typeface="Calibri"/>
            </a:endParaRPr>
          </a:p>
        </p:txBody>
      </p:sp>
      <p:sp>
        <p:nvSpPr>
          <p:cNvPr id="7" name="object 7"/>
          <p:cNvSpPr txBox="1">
            <a:spLocks noGrp="1"/>
          </p:cNvSpPr>
          <p:nvPr>
            <p:ph type="ftr" sz="quarter" idx="5"/>
          </p:nvPr>
        </p:nvSpPr>
        <p:spPr>
          <a:prstGeom prst="rect">
            <a:avLst/>
          </a:prstGeom>
        </p:spPr>
        <p:txBody>
          <a:bodyPr vert="horz" wrap="square" lIns="0" tIns="635" rIns="0" bIns="0" rtlCol="0">
            <a:spAutoFit/>
          </a:bodyPr>
          <a:lstStyle/>
          <a:p>
            <a:pPr marL="12700">
              <a:lnSpc>
                <a:spcPct val="100000"/>
              </a:lnSpc>
              <a:spcBef>
                <a:spcPts val="5"/>
              </a:spcBef>
            </a:pPr>
            <a:r>
              <a:rPr spc="-10" dirty="0"/>
              <a:t>STRENGTHENING </a:t>
            </a:r>
            <a:r>
              <a:rPr spc="-25" dirty="0"/>
              <a:t>PARENT </a:t>
            </a:r>
            <a:r>
              <a:rPr spc="-5" dirty="0"/>
              <a:t>CENTER</a:t>
            </a:r>
            <a:r>
              <a:rPr spc="40" dirty="0"/>
              <a:t> </a:t>
            </a:r>
            <a:r>
              <a:rPr spc="-10" dirty="0"/>
              <a:t>CAPACITY</a:t>
            </a:r>
          </a:p>
        </p:txBody>
      </p:sp>
      <p:sp>
        <p:nvSpPr>
          <p:cNvPr id="6" name="object 6"/>
          <p:cNvSpPr txBox="1">
            <a:spLocks noGrp="1"/>
          </p:cNvSpPr>
          <p:nvPr>
            <p:ph type="title"/>
          </p:nvPr>
        </p:nvSpPr>
        <p:spPr>
          <a:xfrm>
            <a:off x="2071116" y="424654"/>
            <a:ext cx="4427220" cy="345440"/>
          </a:xfrm>
          <a:prstGeom prst="rect">
            <a:avLst/>
          </a:prstGeom>
        </p:spPr>
        <p:txBody>
          <a:bodyPr vert="horz" wrap="square" lIns="0" tIns="12700" rIns="0" bIns="0" rtlCol="0">
            <a:spAutoFit/>
          </a:bodyPr>
          <a:lstStyle/>
          <a:p>
            <a:pPr marL="12700">
              <a:lnSpc>
                <a:spcPct val="100000"/>
              </a:lnSpc>
              <a:spcBef>
                <a:spcPts val="100"/>
              </a:spcBef>
            </a:pPr>
            <a:r>
              <a:rPr sz="2100" spc="-15" dirty="0">
                <a:latin typeface="Georgia"/>
                <a:cs typeface="Georgia"/>
              </a:rPr>
              <a:t>Emergency Succession</a:t>
            </a:r>
            <a:r>
              <a:rPr sz="2100" spc="15" dirty="0">
                <a:latin typeface="Georgia"/>
                <a:cs typeface="Georgia"/>
              </a:rPr>
              <a:t> </a:t>
            </a:r>
            <a:r>
              <a:rPr sz="2100" spc="-5" dirty="0">
                <a:latin typeface="Georgia"/>
                <a:cs typeface="Georgia"/>
              </a:rPr>
              <a:t>Planning</a:t>
            </a:r>
            <a:endParaRPr sz="2100">
              <a:latin typeface="Georgia"/>
              <a:cs typeface="Georgia"/>
            </a:endParaRPr>
          </a:p>
        </p:txBody>
      </p:sp>
      <p:sp>
        <p:nvSpPr>
          <p:cNvPr id="8" name="object 2"/>
          <p:cNvSpPr/>
          <p:nvPr/>
        </p:nvSpPr>
        <p:spPr>
          <a:xfrm>
            <a:off x="286727" y="296468"/>
            <a:ext cx="1099908" cy="1099896"/>
          </a:xfrm>
          <a:prstGeom prst="rect">
            <a:avLst/>
          </a:prstGeom>
          <a:blipFill>
            <a:blip r:embed="rId3" cstate="print"/>
            <a:stretch>
              <a:fillRect/>
            </a:stretch>
          </a:blipFill>
        </p:spPr>
        <p:txBody>
          <a:bodyPr wrap="square" lIns="0" tIns="0" rIns="0" bIns="0" rtlCol="0"/>
          <a:lstStyle/>
          <a:p>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1639570" y="6527800"/>
            <a:ext cx="7504430" cy="330200"/>
          </a:xfrm>
          <a:custGeom>
            <a:avLst/>
            <a:gdLst/>
            <a:ahLst/>
            <a:cxnLst/>
            <a:rect l="l" t="t" r="r" b="b"/>
            <a:pathLst>
              <a:path w="7504430" h="330200">
                <a:moveTo>
                  <a:pt x="0" y="330200"/>
                </a:moveTo>
                <a:lnTo>
                  <a:pt x="7504430" y="330200"/>
                </a:lnTo>
                <a:lnTo>
                  <a:pt x="7504430" y="0"/>
                </a:lnTo>
                <a:lnTo>
                  <a:pt x="0" y="0"/>
                </a:lnTo>
                <a:lnTo>
                  <a:pt x="0" y="330200"/>
                </a:lnTo>
                <a:close/>
              </a:path>
            </a:pathLst>
          </a:custGeom>
          <a:solidFill>
            <a:srgbClr val="8DDEF9"/>
          </a:solidFill>
        </p:spPr>
        <p:txBody>
          <a:bodyPr wrap="square" lIns="0" tIns="0" rIns="0" bIns="0" rtlCol="0"/>
          <a:lstStyle/>
          <a:p>
            <a:endParaRPr/>
          </a:p>
        </p:txBody>
      </p:sp>
      <p:sp>
        <p:nvSpPr>
          <p:cNvPr id="4" name="object 4"/>
          <p:cNvSpPr/>
          <p:nvPr/>
        </p:nvSpPr>
        <p:spPr>
          <a:xfrm>
            <a:off x="2083816" y="852766"/>
            <a:ext cx="6655434" cy="0"/>
          </a:xfrm>
          <a:custGeom>
            <a:avLst/>
            <a:gdLst/>
            <a:ahLst/>
            <a:cxnLst/>
            <a:rect l="l" t="t" r="r" b="b"/>
            <a:pathLst>
              <a:path w="6655434">
                <a:moveTo>
                  <a:pt x="0" y="0"/>
                </a:moveTo>
                <a:lnTo>
                  <a:pt x="6655054" y="0"/>
                </a:lnTo>
              </a:path>
            </a:pathLst>
          </a:custGeom>
          <a:ln w="12700">
            <a:solidFill>
              <a:srgbClr val="4CD9F8"/>
            </a:solidFill>
          </a:ln>
        </p:spPr>
        <p:txBody>
          <a:bodyPr wrap="square" lIns="0" tIns="0" rIns="0" bIns="0" rtlCol="0"/>
          <a:lstStyle/>
          <a:p>
            <a:endParaRPr/>
          </a:p>
        </p:txBody>
      </p:sp>
      <p:sp>
        <p:nvSpPr>
          <p:cNvPr id="5" name="object 5"/>
          <p:cNvSpPr txBox="1">
            <a:spLocks noGrp="1"/>
          </p:cNvSpPr>
          <p:nvPr>
            <p:ph type="title"/>
          </p:nvPr>
        </p:nvSpPr>
        <p:spPr>
          <a:xfrm>
            <a:off x="3388867" y="2114983"/>
            <a:ext cx="3745229" cy="695960"/>
          </a:xfrm>
          <a:prstGeom prst="rect">
            <a:avLst/>
          </a:prstGeom>
        </p:spPr>
        <p:txBody>
          <a:bodyPr vert="horz" wrap="square" lIns="0" tIns="12700" rIns="0" bIns="0" rtlCol="0">
            <a:spAutoFit/>
          </a:bodyPr>
          <a:lstStyle/>
          <a:p>
            <a:pPr marL="12700" marR="5080">
              <a:lnSpc>
                <a:spcPct val="100000"/>
              </a:lnSpc>
              <a:spcBef>
                <a:spcPts val="100"/>
              </a:spcBef>
            </a:pPr>
            <a:r>
              <a:rPr sz="2200" spc="-5" dirty="0"/>
              <a:t>Tips </a:t>
            </a:r>
            <a:r>
              <a:rPr sz="2200" spc="-10" dirty="0"/>
              <a:t>for Executing an </a:t>
            </a:r>
            <a:r>
              <a:rPr sz="2200" spc="-15" dirty="0"/>
              <a:t>Emergency  </a:t>
            </a:r>
            <a:r>
              <a:rPr sz="2200" spc="-10" dirty="0"/>
              <a:t>Succession</a:t>
            </a:r>
            <a:r>
              <a:rPr sz="2200" spc="-75" dirty="0"/>
              <a:t> </a:t>
            </a:r>
            <a:r>
              <a:rPr sz="2200" spc="-20" dirty="0"/>
              <a:t>Plan</a:t>
            </a:r>
            <a:endParaRPr sz="2200" dirty="0"/>
          </a:p>
        </p:txBody>
      </p:sp>
      <p:sp>
        <p:nvSpPr>
          <p:cNvPr id="6" name="object 6"/>
          <p:cNvSpPr txBox="1"/>
          <p:nvPr/>
        </p:nvSpPr>
        <p:spPr>
          <a:xfrm>
            <a:off x="2071116" y="424654"/>
            <a:ext cx="4427220" cy="345440"/>
          </a:xfrm>
          <a:prstGeom prst="rect">
            <a:avLst/>
          </a:prstGeom>
        </p:spPr>
        <p:txBody>
          <a:bodyPr vert="horz" wrap="square" lIns="0" tIns="12700" rIns="0" bIns="0" rtlCol="0">
            <a:spAutoFit/>
          </a:bodyPr>
          <a:lstStyle/>
          <a:p>
            <a:pPr marL="12700">
              <a:lnSpc>
                <a:spcPct val="100000"/>
              </a:lnSpc>
              <a:spcBef>
                <a:spcPts val="100"/>
              </a:spcBef>
            </a:pPr>
            <a:r>
              <a:rPr sz="2100" b="1" spc="-15" dirty="0">
                <a:latin typeface="Georgia"/>
                <a:cs typeface="Georgia"/>
              </a:rPr>
              <a:t>Emergency Succession</a:t>
            </a:r>
            <a:r>
              <a:rPr sz="2100" b="1" spc="15" dirty="0">
                <a:latin typeface="Georgia"/>
                <a:cs typeface="Georgia"/>
              </a:rPr>
              <a:t> </a:t>
            </a:r>
            <a:r>
              <a:rPr sz="2100" b="1" spc="-5" dirty="0">
                <a:latin typeface="Georgia"/>
                <a:cs typeface="Georgia"/>
              </a:rPr>
              <a:t>Planning</a:t>
            </a:r>
            <a:endParaRPr sz="2100">
              <a:latin typeface="Georgia"/>
              <a:cs typeface="Georgia"/>
            </a:endParaRPr>
          </a:p>
        </p:txBody>
      </p:sp>
      <p:sp>
        <p:nvSpPr>
          <p:cNvPr id="7" name="object 7"/>
          <p:cNvSpPr/>
          <p:nvPr/>
        </p:nvSpPr>
        <p:spPr>
          <a:xfrm>
            <a:off x="2083816" y="1883664"/>
            <a:ext cx="1172845" cy="1172845"/>
          </a:xfrm>
          <a:custGeom>
            <a:avLst/>
            <a:gdLst/>
            <a:ahLst/>
            <a:cxnLst/>
            <a:rect l="l" t="t" r="r" b="b"/>
            <a:pathLst>
              <a:path w="1172845" h="1172845">
                <a:moveTo>
                  <a:pt x="586282" y="0"/>
                </a:moveTo>
                <a:lnTo>
                  <a:pt x="538268" y="1947"/>
                </a:lnTo>
                <a:lnTo>
                  <a:pt x="491310" y="7687"/>
                </a:lnTo>
                <a:lnTo>
                  <a:pt x="445560" y="17068"/>
                </a:lnTo>
                <a:lnTo>
                  <a:pt x="401170" y="29938"/>
                </a:lnTo>
                <a:lnTo>
                  <a:pt x="358292" y="46145"/>
                </a:lnTo>
                <a:lnTo>
                  <a:pt x="317079" y="65537"/>
                </a:lnTo>
                <a:lnTo>
                  <a:pt x="277683" y="87962"/>
                </a:lnTo>
                <a:lnTo>
                  <a:pt x="240254" y="113267"/>
                </a:lnTo>
                <a:lnTo>
                  <a:pt x="204947" y="141301"/>
                </a:lnTo>
                <a:lnTo>
                  <a:pt x="171911" y="171911"/>
                </a:lnTo>
                <a:lnTo>
                  <a:pt x="141301" y="204947"/>
                </a:lnTo>
                <a:lnTo>
                  <a:pt x="113267" y="240254"/>
                </a:lnTo>
                <a:lnTo>
                  <a:pt x="87962" y="277683"/>
                </a:lnTo>
                <a:lnTo>
                  <a:pt x="65537" y="317079"/>
                </a:lnTo>
                <a:lnTo>
                  <a:pt x="46145" y="358292"/>
                </a:lnTo>
                <a:lnTo>
                  <a:pt x="29938" y="401170"/>
                </a:lnTo>
                <a:lnTo>
                  <a:pt x="17068" y="445560"/>
                </a:lnTo>
                <a:lnTo>
                  <a:pt x="7687" y="491310"/>
                </a:lnTo>
                <a:lnTo>
                  <a:pt x="1947" y="538268"/>
                </a:lnTo>
                <a:lnTo>
                  <a:pt x="0" y="586282"/>
                </a:lnTo>
                <a:lnTo>
                  <a:pt x="1947" y="634297"/>
                </a:lnTo>
                <a:lnTo>
                  <a:pt x="7687" y="681255"/>
                </a:lnTo>
                <a:lnTo>
                  <a:pt x="17068" y="727005"/>
                </a:lnTo>
                <a:lnTo>
                  <a:pt x="29938" y="771395"/>
                </a:lnTo>
                <a:lnTo>
                  <a:pt x="46145" y="814272"/>
                </a:lnTo>
                <a:lnTo>
                  <a:pt x="65537" y="855485"/>
                </a:lnTo>
                <a:lnTo>
                  <a:pt x="87962" y="894882"/>
                </a:lnTo>
                <a:lnTo>
                  <a:pt x="113267" y="932310"/>
                </a:lnTo>
                <a:lnTo>
                  <a:pt x="141301" y="967618"/>
                </a:lnTo>
                <a:lnTo>
                  <a:pt x="171911" y="1000653"/>
                </a:lnTo>
                <a:lnTo>
                  <a:pt x="204947" y="1031264"/>
                </a:lnTo>
                <a:lnTo>
                  <a:pt x="240254" y="1059298"/>
                </a:lnTo>
                <a:lnTo>
                  <a:pt x="277683" y="1084603"/>
                </a:lnTo>
                <a:lnTo>
                  <a:pt x="317079" y="1107028"/>
                </a:lnTo>
                <a:lnTo>
                  <a:pt x="358292" y="1126419"/>
                </a:lnTo>
                <a:lnTo>
                  <a:pt x="401170" y="1142626"/>
                </a:lnTo>
                <a:lnTo>
                  <a:pt x="445560" y="1155497"/>
                </a:lnTo>
                <a:lnTo>
                  <a:pt x="491310" y="1164878"/>
                </a:lnTo>
                <a:lnTo>
                  <a:pt x="538268" y="1170618"/>
                </a:lnTo>
                <a:lnTo>
                  <a:pt x="586282" y="1172565"/>
                </a:lnTo>
                <a:lnTo>
                  <a:pt x="634297" y="1170618"/>
                </a:lnTo>
                <a:lnTo>
                  <a:pt x="681255" y="1164878"/>
                </a:lnTo>
                <a:lnTo>
                  <a:pt x="727005" y="1155497"/>
                </a:lnTo>
                <a:lnTo>
                  <a:pt x="771395" y="1142626"/>
                </a:lnTo>
                <a:lnTo>
                  <a:pt x="790500" y="1135405"/>
                </a:lnTo>
                <a:lnTo>
                  <a:pt x="586282" y="1135405"/>
                </a:lnTo>
                <a:lnTo>
                  <a:pt x="538970" y="1133386"/>
                </a:lnTo>
                <a:lnTo>
                  <a:pt x="492762" y="1127438"/>
                </a:lnTo>
                <a:lnTo>
                  <a:pt x="447824" y="1117729"/>
                </a:lnTo>
                <a:lnTo>
                  <a:pt x="404324" y="1104424"/>
                </a:lnTo>
                <a:lnTo>
                  <a:pt x="362426" y="1087689"/>
                </a:lnTo>
                <a:lnTo>
                  <a:pt x="322297" y="1067690"/>
                </a:lnTo>
                <a:lnTo>
                  <a:pt x="284103" y="1044594"/>
                </a:lnTo>
                <a:lnTo>
                  <a:pt x="248010" y="1018566"/>
                </a:lnTo>
                <a:lnTo>
                  <a:pt x="214184" y="989773"/>
                </a:lnTo>
                <a:lnTo>
                  <a:pt x="182792" y="958380"/>
                </a:lnTo>
                <a:lnTo>
                  <a:pt x="153999" y="924555"/>
                </a:lnTo>
                <a:lnTo>
                  <a:pt x="127971" y="888462"/>
                </a:lnTo>
                <a:lnTo>
                  <a:pt x="104875" y="850268"/>
                </a:lnTo>
                <a:lnTo>
                  <a:pt x="84876" y="810139"/>
                </a:lnTo>
                <a:lnTo>
                  <a:pt x="68141" y="768241"/>
                </a:lnTo>
                <a:lnTo>
                  <a:pt x="54836" y="724740"/>
                </a:lnTo>
                <a:lnTo>
                  <a:pt x="45126" y="679803"/>
                </a:lnTo>
                <a:lnTo>
                  <a:pt x="39179" y="633595"/>
                </a:lnTo>
                <a:lnTo>
                  <a:pt x="37160" y="586282"/>
                </a:lnTo>
                <a:lnTo>
                  <a:pt x="39179" y="538970"/>
                </a:lnTo>
                <a:lnTo>
                  <a:pt x="45126" y="492762"/>
                </a:lnTo>
                <a:lnTo>
                  <a:pt x="54836" y="447824"/>
                </a:lnTo>
                <a:lnTo>
                  <a:pt x="68141" y="404324"/>
                </a:lnTo>
                <a:lnTo>
                  <a:pt x="84876" y="362426"/>
                </a:lnTo>
                <a:lnTo>
                  <a:pt x="104875" y="322297"/>
                </a:lnTo>
                <a:lnTo>
                  <a:pt x="127971" y="284103"/>
                </a:lnTo>
                <a:lnTo>
                  <a:pt x="153999" y="248010"/>
                </a:lnTo>
                <a:lnTo>
                  <a:pt x="182792" y="214184"/>
                </a:lnTo>
                <a:lnTo>
                  <a:pt x="214184" y="182792"/>
                </a:lnTo>
                <a:lnTo>
                  <a:pt x="248010" y="153999"/>
                </a:lnTo>
                <a:lnTo>
                  <a:pt x="284103" y="127971"/>
                </a:lnTo>
                <a:lnTo>
                  <a:pt x="322297" y="104875"/>
                </a:lnTo>
                <a:lnTo>
                  <a:pt x="362426" y="84876"/>
                </a:lnTo>
                <a:lnTo>
                  <a:pt x="404324" y="68141"/>
                </a:lnTo>
                <a:lnTo>
                  <a:pt x="447824" y="54836"/>
                </a:lnTo>
                <a:lnTo>
                  <a:pt x="492762" y="45126"/>
                </a:lnTo>
                <a:lnTo>
                  <a:pt x="538970" y="39179"/>
                </a:lnTo>
                <a:lnTo>
                  <a:pt x="586282" y="37160"/>
                </a:lnTo>
                <a:lnTo>
                  <a:pt x="790500" y="37160"/>
                </a:lnTo>
                <a:lnTo>
                  <a:pt x="771395" y="29938"/>
                </a:lnTo>
                <a:lnTo>
                  <a:pt x="727005" y="17068"/>
                </a:lnTo>
                <a:lnTo>
                  <a:pt x="681255" y="7687"/>
                </a:lnTo>
                <a:lnTo>
                  <a:pt x="634297" y="1947"/>
                </a:lnTo>
                <a:lnTo>
                  <a:pt x="586282" y="0"/>
                </a:lnTo>
                <a:close/>
              </a:path>
              <a:path w="1172845" h="1172845">
                <a:moveTo>
                  <a:pt x="790500" y="37160"/>
                </a:moveTo>
                <a:lnTo>
                  <a:pt x="586282" y="37160"/>
                </a:lnTo>
                <a:lnTo>
                  <a:pt x="633595" y="39179"/>
                </a:lnTo>
                <a:lnTo>
                  <a:pt x="679803" y="45126"/>
                </a:lnTo>
                <a:lnTo>
                  <a:pt x="724740" y="54836"/>
                </a:lnTo>
                <a:lnTo>
                  <a:pt x="768241" y="68141"/>
                </a:lnTo>
                <a:lnTo>
                  <a:pt x="810139" y="84876"/>
                </a:lnTo>
                <a:lnTo>
                  <a:pt x="850268" y="104875"/>
                </a:lnTo>
                <a:lnTo>
                  <a:pt x="888462" y="127971"/>
                </a:lnTo>
                <a:lnTo>
                  <a:pt x="924555" y="153999"/>
                </a:lnTo>
                <a:lnTo>
                  <a:pt x="958380" y="182792"/>
                </a:lnTo>
                <a:lnTo>
                  <a:pt x="989773" y="214184"/>
                </a:lnTo>
                <a:lnTo>
                  <a:pt x="1018566" y="248010"/>
                </a:lnTo>
                <a:lnTo>
                  <a:pt x="1044594" y="284103"/>
                </a:lnTo>
                <a:lnTo>
                  <a:pt x="1067690" y="322297"/>
                </a:lnTo>
                <a:lnTo>
                  <a:pt x="1087689" y="362426"/>
                </a:lnTo>
                <a:lnTo>
                  <a:pt x="1104424" y="404324"/>
                </a:lnTo>
                <a:lnTo>
                  <a:pt x="1117729" y="447824"/>
                </a:lnTo>
                <a:lnTo>
                  <a:pt x="1127438" y="492762"/>
                </a:lnTo>
                <a:lnTo>
                  <a:pt x="1133386" y="538970"/>
                </a:lnTo>
                <a:lnTo>
                  <a:pt x="1135405" y="586282"/>
                </a:lnTo>
                <a:lnTo>
                  <a:pt x="1133386" y="633595"/>
                </a:lnTo>
                <a:lnTo>
                  <a:pt x="1127438" y="679803"/>
                </a:lnTo>
                <a:lnTo>
                  <a:pt x="1117729" y="724740"/>
                </a:lnTo>
                <a:lnTo>
                  <a:pt x="1104424" y="768241"/>
                </a:lnTo>
                <a:lnTo>
                  <a:pt x="1087689" y="810139"/>
                </a:lnTo>
                <a:lnTo>
                  <a:pt x="1067690" y="850268"/>
                </a:lnTo>
                <a:lnTo>
                  <a:pt x="1044594" y="888462"/>
                </a:lnTo>
                <a:lnTo>
                  <a:pt x="1018566" y="924555"/>
                </a:lnTo>
                <a:lnTo>
                  <a:pt x="989773" y="958380"/>
                </a:lnTo>
                <a:lnTo>
                  <a:pt x="958380" y="989773"/>
                </a:lnTo>
                <a:lnTo>
                  <a:pt x="924555" y="1018566"/>
                </a:lnTo>
                <a:lnTo>
                  <a:pt x="888462" y="1044594"/>
                </a:lnTo>
                <a:lnTo>
                  <a:pt x="850268" y="1067690"/>
                </a:lnTo>
                <a:lnTo>
                  <a:pt x="810139" y="1087689"/>
                </a:lnTo>
                <a:lnTo>
                  <a:pt x="768241" y="1104424"/>
                </a:lnTo>
                <a:lnTo>
                  <a:pt x="724740" y="1117729"/>
                </a:lnTo>
                <a:lnTo>
                  <a:pt x="679803" y="1127438"/>
                </a:lnTo>
                <a:lnTo>
                  <a:pt x="633595" y="1133386"/>
                </a:lnTo>
                <a:lnTo>
                  <a:pt x="586282" y="1135405"/>
                </a:lnTo>
                <a:lnTo>
                  <a:pt x="790500" y="1135405"/>
                </a:lnTo>
                <a:lnTo>
                  <a:pt x="855485" y="1107028"/>
                </a:lnTo>
                <a:lnTo>
                  <a:pt x="894882" y="1084603"/>
                </a:lnTo>
                <a:lnTo>
                  <a:pt x="932310" y="1059298"/>
                </a:lnTo>
                <a:lnTo>
                  <a:pt x="967618" y="1031264"/>
                </a:lnTo>
                <a:lnTo>
                  <a:pt x="1000653" y="1000653"/>
                </a:lnTo>
                <a:lnTo>
                  <a:pt x="1031264" y="967618"/>
                </a:lnTo>
                <a:lnTo>
                  <a:pt x="1059298" y="932310"/>
                </a:lnTo>
                <a:lnTo>
                  <a:pt x="1084603" y="894882"/>
                </a:lnTo>
                <a:lnTo>
                  <a:pt x="1107028" y="855485"/>
                </a:lnTo>
                <a:lnTo>
                  <a:pt x="1126419" y="814272"/>
                </a:lnTo>
                <a:lnTo>
                  <a:pt x="1142626" y="771395"/>
                </a:lnTo>
                <a:lnTo>
                  <a:pt x="1155497" y="727005"/>
                </a:lnTo>
                <a:lnTo>
                  <a:pt x="1164878" y="681255"/>
                </a:lnTo>
                <a:lnTo>
                  <a:pt x="1170618" y="634297"/>
                </a:lnTo>
                <a:lnTo>
                  <a:pt x="1172565" y="586282"/>
                </a:lnTo>
                <a:lnTo>
                  <a:pt x="1170618" y="538268"/>
                </a:lnTo>
                <a:lnTo>
                  <a:pt x="1164878" y="491310"/>
                </a:lnTo>
                <a:lnTo>
                  <a:pt x="1155497" y="445560"/>
                </a:lnTo>
                <a:lnTo>
                  <a:pt x="1142626" y="401170"/>
                </a:lnTo>
                <a:lnTo>
                  <a:pt x="1126419" y="358292"/>
                </a:lnTo>
                <a:lnTo>
                  <a:pt x="1107028" y="317079"/>
                </a:lnTo>
                <a:lnTo>
                  <a:pt x="1084603" y="277683"/>
                </a:lnTo>
                <a:lnTo>
                  <a:pt x="1059298" y="240254"/>
                </a:lnTo>
                <a:lnTo>
                  <a:pt x="1031264" y="204947"/>
                </a:lnTo>
                <a:lnTo>
                  <a:pt x="1000653" y="171911"/>
                </a:lnTo>
                <a:lnTo>
                  <a:pt x="967618" y="141301"/>
                </a:lnTo>
                <a:lnTo>
                  <a:pt x="932310" y="113267"/>
                </a:lnTo>
                <a:lnTo>
                  <a:pt x="894882" y="87962"/>
                </a:lnTo>
                <a:lnTo>
                  <a:pt x="855485" y="65537"/>
                </a:lnTo>
                <a:lnTo>
                  <a:pt x="814272" y="46145"/>
                </a:lnTo>
                <a:lnTo>
                  <a:pt x="790500" y="37160"/>
                </a:lnTo>
                <a:close/>
              </a:path>
            </a:pathLst>
          </a:custGeom>
          <a:solidFill>
            <a:srgbClr val="000000"/>
          </a:solidFill>
        </p:spPr>
        <p:txBody>
          <a:bodyPr wrap="square" lIns="0" tIns="0" rIns="0" bIns="0" rtlCol="0"/>
          <a:lstStyle/>
          <a:p>
            <a:endParaRPr/>
          </a:p>
        </p:txBody>
      </p:sp>
      <p:sp>
        <p:nvSpPr>
          <p:cNvPr id="8" name="object 8"/>
          <p:cNvSpPr txBox="1"/>
          <p:nvPr/>
        </p:nvSpPr>
        <p:spPr>
          <a:xfrm>
            <a:off x="2391157" y="2559008"/>
            <a:ext cx="558165" cy="365760"/>
          </a:xfrm>
          <a:prstGeom prst="rect">
            <a:avLst/>
          </a:prstGeom>
        </p:spPr>
        <p:txBody>
          <a:bodyPr vert="horz" wrap="square" lIns="0" tIns="16510" rIns="0" bIns="0" rtlCol="0">
            <a:spAutoFit/>
          </a:bodyPr>
          <a:lstStyle/>
          <a:p>
            <a:pPr marL="12700">
              <a:lnSpc>
                <a:spcPct val="100000"/>
              </a:lnSpc>
              <a:spcBef>
                <a:spcPts val="130"/>
              </a:spcBef>
            </a:pPr>
            <a:r>
              <a:rPr sz="2200" b="1" spc="90" dirty="0">
                <a:latin typeface="Calibri"/>
                <a:cs typeface="Calibri"/>
              </a:rPr>
              <a:t>T</a:t>
            </a:r>
            <a:r>
              <a:rPr sz="2200" b="1" spc="75" dirty="0">
                <a:latin typeface="Calibri"/>
                <a:cs typeface="Calibri"/>
              </a:rPr>
              <a:t>I</a:t>
            </a:r>
            <a:r>
              <a:rPr sz="2200" b="1" spc="95" dirty="0">
                <a:latin typeface="Calibri"/>
                <a:cs typeface="Calibri"/>
              </a:rPr>
              <a:t>P</a:t>
            </a:r>
            <a:r>
              <a:rPr sz="2200" b="1" spc="10" dirty="0">
                <a:latin typeface="Calibri"/>
                <a:cs typeface="Calibri"/>
              </a:rPr>
              <a:t>S</a:t>
            </a:r>
            <a:endParaRPr sz="2200">
              <a:latin typeface="Calibri"/>
              <a:cs typeface="Calibri"/>
            </a:endParaRPr>
          </a:p>
        </p:txBody>
      </p:sp>
      <p:sp>
        <p:nvSpPr>
          <p:cNvPr id="9" name="object 9"/>
          <p:cNvSpPr/>
          <p:nvPr/>
        </p:nvSpPr>
        <p:spPr>
          <a:xfrm>
            <a:off x="2838174" y="2189361"/>
            <a:ext cx="88265" cy="62865"/>
          </a:xfrm>
          <a:custGeom>
            <a:avLst/>
            <a:gdLst/>
            <a:ahLst/>
            <a:cxnLst/>
            <a:rect l="l" t="t" r="r" b="b"/>
            <a:pathLst>
              <a:path w="88264" h="62864">
                <a:moveTo>
                  <a:pt x="71742" y="0"/>
                </a:moveTo>
                <a:lnTo>
                  <a:pt x="2324" y="40284"/>
                </a:lnTo>
                <a:lnTo>
                  <a:pt x="0" y="48818"/>
                </a:lnTo>
                <a:lnTo>
                  <a:pt x="6337" y="59880"/>
                </a:lnTo>
                <a:lnTo>
                  <a:pt x="10998" y="62560"/>
                </a:lnTo>
                <a:lnTo>
                  <a:pt x="16027" y="62534"/>
                </a:lnTo>
                <a:lnTo>
                  <a:pt x="18753" y="62471"/>
                </a:lnTo>
                <a:lnTo>
                  <a:pt x="21043" y="61887"/>
                </a:lnTo>
                <a:lnTo>
                  <a:pt x="85966" y="24358"/>
                </a:lnTo>
                <a:lnTo>
                  <a:pt x="88226" y="15722"/>
                </a:lnTo>
                <a:lnTo>
                  <a:pt x="80378" y="2260"/>
                </a:lnTo>
                <a:lnTo>
                  <a:pt x="71742" y="0"/>
                </a:lnTo>
                <a:close/>
              </a:path>
              <a:path w="88264" h="62864">
                <a:moveTo>
                  <a:pt x="18753" y="62471"/>
                </a:moveTo>
                <a:lnTo>
                  <a:pt x="16027" y="62471"/>
                </a:lnTo>
                <a:lnTo>
                  <a:pt x="18554" y="62522"/>
                </a:lnTo>
                <a:lnTo>
                  <a:pt x="18753" y="62471"/>
                </a:lnTo>
                <a:close/>
              </a:path>
            </a:pathLst>
          </a:custGeom>
          <a:solidFill>
            <a:srgbClr val="000000"/>
          </a:solidFill>
        </p:spPr>
        <p:txBody>
          <a:bodyPr wrap="square" lIns="0" tIns="0" rIns="0" bIns="0" rtlCol="0"/>
          <a:lstStyle/>
          <a:p>
            <a:endParaRPr/>
          </a:p>
        </p:txBody>
      </p:sp>
      <p:sp>
        <p:nvSpPr>
          <p:cNvPr id="10" name="object 10"/>
          <p:cNvSpPr/>
          <p:nvPr/>
        </p:nvSpPr>
        <p:spPr>
          <a:xfrm>
            <a:off x="2769819" y="2087071"/>
            <a:ext cx="68580" cy="85725"/>
          </a:xfrm>
          <a:custGeom>
            <a:avLst/>
            <a:gdLst/>
            <a:ahLst/>
            <a:cxnLst/>
            <a:rect l="l" t="t" r="r" b="b"/>
            <a:pathLst>
              <a:path w="68580" h="85725">
                <a:moveTo>
                  <a:pt x="54025" y="0"/>
                </a:moveTo>
                <a:lnTo>
                  <a:pt x="45542" y="1612"/>
                </a:lnTo>
                <a:lnTo>
                  <a:pt x="41198" y="7797"/>
                </a:lnTo>
                <a:lnTo>
                  <a:pt x="4724" y="61252"/>
                </a:lnTo>
                <a:lnTo>
                  <a:pt x="0" y="67348"/>
                </a:lnTo>
                <a:lnTo>
                  <a:pt x="1117" y="76123"/>
                </a:lnTo>
                <a:lnTo>
                  <a:pt x="13322" y="85559"/>
                </a:lnTo>
                <a:lnTo>
                  <a:pt x="22098" y="84442"/>
                </a:lnTo>
                <a:lnTo>
                  <a:pt x="27178" y="77876"/>
                </a:lnTo>
                <a:lnTo>
                  <a:pt x="27508" y="77381"/>
                </a:lnTo>
                <a:lnTo>
                  <a:pt x="27813" y="76873"/>
                </a:lnTo>
                <a:lnTo>
                  <a:pt x="64033" y="23304"/>
                </a:lnTo>
                <a:lnTo>
                  <a:pt x="68186" y="16967"/>
                </a:lnTo>
                <a:lnTo>
                  <a:pt x="66548" y="8483"/>
                </a:lnTo>
                <a:lnTo>
                  <a:pt x="60337" y="4165"/>
                </a:lnTo>
                <a:lnTo>
                  <a:pt x="54025" y="0"/>
                </a:lnTo>
                <a:close/>
              </a:path>
            </a:pathLst>
          </a:custGeom>
          <a:solidFill>
            <a:srgbClr val="000000"/>
          </a:solidFill>
        </p:spPr>
        <p:txBody>
          <a:bodyPr wrap="square" lIns="0" tIns="0" rIns="0" bIns="0" rtlCol="0"/>
          <a:lstStyle/>
          <a:p>
            <a:endParaRPr/>
          </a:p>
        </p:txBody>
      </p:sp>
      <p:sp>
        <p:nvSpPr>
          <p:cNvPr id="11" name="object 11"/>
          <p:cNvSpPr/>
          <p:nvPr/>
        </p:nvSpPr>
        <p:spPr>
          <a:xfrm>
            <a:off x="2501402" y="2086146"/>
            <a:ext cx="67310" cy="84455"/>
          </a:xfrm>
          <a:custGeom>
            <a:avLst/>
            <a:gdLst/>
            <a:ahLst/>
            <a:cxnLst/>
            <a:rect l="l" t="t" r="r" b="b"/>
            <a:pathLst>
              <a:path w="67310" h="84455">
                <a:moveTo>
                  <a:pt x="15074" y="0"/>
                </a:moveTo>
                <a:lnTo>
                  <a:pt x="1993" y="8178"/>
                </a:lnTo>
                <a:lnTo>
                  <a:pt x="0" y="16789"/>
                </a:lnTo>
                <a:lnTo>
                  <a:pt x="4483" y="23939"/>
                </a:lnTo>
                <a:lnTo>
                  <a:pt x="41109" y="77800"/>
                </a:lnTo>
                <a:lnTo>
                  <a:pt x="43738" y="81622"/>
                </a:lnTo>
                <a:lnTo>
                  <a:pt x="48082" y="83883"/>
                </a:lnTo>
                <a:lnTo>
                  <a:pt x="60439" y="83858"/>
                </a:lnTo>
                <a:lnTo>
                  <a:pt x="66700" y="77635"/>
                </a:lnTo>
                <a:lnTo>
                  <a:pt x="66725" y="67081"/>
                </a:lnTo>
                <a:lnTo>
                  <a:pt x="65862" y="64312"/>
                </a:lnTo>
                <a:lnTo>
                  <a:pt x="27774" y="8534"/>
                </a:lnTo>
                <a:lnTo>
                  <a:pt x="23698" y="1993"/>
                </a:lnTo>
                <a:lnTo>
                  <a:pt x="15074" y="0"/>
                </a:lnTo>
                <a:close/>
              </a:path>
              <a:path w="67310" h="84455">
                <a:moveTo>
                  <a:pt x="60439" y="83858"/>
                </a:moveTo>
                <a:lnTo>
                  <a:pt x="52717" y="83858"/>
                </a:lnTo>
                <a:lnTo>
                  <a:pt x="60426" y="83870"/>
                </a:lnTo>
                <a:close/>
              </a:path>
            </a:pathLst>
          </a:custGeom>
          <a:solidFill>
            <a:srgbClr val="000000"/>
          </a:solidFill>
        </p:spPr>
        <p:txBody>
          <a:bodyPr wrap="square" lIns="0" tIns="0" rIns="0" bIns="0" rtlCol="0"/>
          <a:lstStyle/>
          <a:p>
            <a:endParaRPr/>
          </a:p>
        </p:txBody>
      </p:sp>
      <p:sp>
        <p:nvSpPr>
          <p:cNvPr id="12" name="object 12"/>
          <p:cNvSpPr/>
          <p:nvPr/>
        </p:nvSpPr>
        <p:spPr>
          <a:xfrm>
            <a:off x="2413997" y="2189666"/>
            <a:ext cx="88265" cy="64769"/>
          </a:xfrm>
          <a:custGeom>
            <a:avLst/>
            <a:gdLst/>
            <a:ahLst/>
            <a:cxnLst/>
            <a:rect l="l" t="t" r="r" b="b"/>
            <a:pathLst>
              <a:path w="88264" h="64769">
                <a:moveTo>
                  <a:pt x="15506" y="0"/>
                </a:moveTo>
                <a:lnTo>
                  <a:pt x="7048" y="2590"/>
                </a:lnTo>
                <a:lnTo>
                  <a:pt x="0" y="15875"/>
                </a:lnTo>
                <a:lnTo>
                  <a:pt x="2146" y="23901"/>
                </a:lnTo>
                <a:lnTo>
                  <a:pt x="8356" y="27787"/>
                </a:lnTo>
                <a:lnTo>
                  <a:pt x="64350" y="60121"/>
                </a:lnTo>
                <a:lnTo>
                  <a:pt x="70891" y="64223"/>
                </a:lnTo>
                <a:lnTo>
                  <a:pt x="79514" y="62242"/>
                </a:lnTo>
                <a:lnTo>
                  <a:pt x="87693" y="49161"/>
                </a:lnTo>
                <a:lnTo>
                  <a:pt x="85712" y="40538"/>
                </a:lnTo>
                <a:lnTo>
                  <a:pt x="78905" y="36271"/>
                </a:lnTo>
                <a:lnTo>
                  <a:pt x="78671" y="36144"/>
                </a:lnTo>
                <a:lnTo>
                  <a:pt x="78384" y="36144"/>
                </a:lnTo>
                <a:lnTo>
                  <a:pt x="22326" y="3619"/>
                </a:lnTo>
                <a:lnTo>
                  <a:pt x="15506" y="0"/>
                </a:lnTo>
                <a:close/>
              </a:path>
              <a:path w="88264" h="64769">
                <a:moveTo>
                  <a:pt x="78320" y="35953"/>
                </a:moveTo>
                <a:lnTo>
                  <a:pt x="78384" y="36144"/>
                </a:lnTo>
                <a:lnTo>
                  <a:pt x="78671" y="36144"/>
                </a:lnTo>
                <a:lnTo>
                  <a:pt x="78320" y="35953"/>
                </a:lnTo>
                <a:close/>
              </a:path>
            </a:pathLst>
          </a:custGeom>
          <a:solidFill>
            <a:srgbClr val="000000"/>
          </a:solidFill>
        </p:spPr>
        <p:txBody>
          <a:bodyPr wrap="square" lIns="0" tIns="0" rIns="0" bIns="0" rtlCol="0"/>
          <a:lstStyle/>
          <a:p>
            <a:endParaRPr/>
          </a:p>
        </p:txBody>
      </p:sp>
      <p:sp>
        <p:nvSpPr>
          <p:cNvPr id="13" name="object 13"/>
          <p:cNvSpPr/>
          <p:nvPr/>
        </p:nvSpPr>
        <p:spPr>
          <a:xfrm>
            <a:off x="2655590" y="2040213"/>
            <a:ext cx="27940" cy="92710"/>
          </a:xfrm>
          <a:custGeom>
            <a:avLst/>
            <a:gdLst/>
            <a:ahLst/>
            <a:cxnLst/>
            <a:rect l="l" t="t" r="r" b="b"/>
            <a:pathLst>
              <a:path w="27939" h="92710">
                <a:moveTo>
                  <a:pt x="21678" y="0"/>
                </a:moveTo>
                <a:lnTo>
                  <a:pt x="6261" y="0"/>
                </a:lnTo>
                <a:lnTo>
                  <a:pt x="0" y="6248"/>
                </a:lnTo>
                <a:lnTo>
                  <a:pt x="0" y="86359"/>
                </a:lnTo>
                <a:lnTo>
                  <a:pt x="6261" y="92608"/>
                </a:lnTo>
                <a:lnTo>
                  <a:pt x="21678" y="92608"/>
                </a:lnTo>
                <a:lnTo>
                  <a:pt x="27939" y="86359"/>
                </a:lnTo>
                <a:lnTo>
                  <a:pt x="27939" y="6248"/>
                </a:lnTo>
                <a:lnTo>
                  <a:pt x="21678" y="0"/>
                </a:lnTo>
                <a:close/>
              </a:path>
            </a:pathLst>
          </a:custGeom>
          <a:solidFill>
            <a:srgbClr val="000000"/>
          </a:solidFill>
        </p:spPr>
        <p:txBody>
          <a:bodyPr wrap="square" lIns="0" tIns="0" rIns="0" bIns="0" rtlCol="0"/>
          <a:lstStyle/>
          <a:p>
            <a:endParaRPr/>
          </a:p>
        </p:txBody>
      </p:sp>
      <p:sp>
        <p:nvSpPr>
          <p:cNvPr id="14" name="object 14"/>
          <p:cNvSpPr/>
          <p:nvPr/>
        </p:nvSpPr>
        <p:spPr>
          <a:xfrm>
            <a:off x="2600043" y="2507397"/>
            <a:ext cx="139065" cy="27940"/>
          </a:xfrm>
          <a:custGeom>
            <a:avLst/>
            <a:gdLst/>
            <a:ahLst/>
            <a:cxnLst/>
            <a:rect l="l" t="t" r="r" b="b"/>
            <a:pathLst>
              <a:path w="139064" h="27939">
                <a:moveTo>
                  <a:pt x="125107" y="0"/>
                </a:moveTo>
                <a:lnTo>
                  <a:pt x="6248" y="12"/>
                </a:lnTo>
                <a:lnTo>
                  <a:pt x="0" y="6273"/>
                </a:lnTo>
                <a:lnTo>
                  <a:pt x="38" y="21691"/>
                </a:lnTo>
                <a:lnTo>
                  <a:pt x="6261" y="27927"/>
                </a:lnTo>
                <a:lnTo>
                  <a:pt x="13970" y="27940"/>
                </a:lnTo>
                <a:lnTo>
                  <a:pt x="132791" y="27927"/>
                </a:lnTo>
                <a:lnTo>
                  <a:pt x="139039" y="21691"/>
                </a:lnTo>
                <a:lnTo>
                  <a:pt x="139065" y="6273"/>
                </a:lnTo>
                <a:lnTo>
                  <a:pt x="132816" y="12"/>
                </a:lnTo>
                <a:lnTo>
                  <a:pt x="125107" y="0"/>
                </a:lnTo>
                <a:close/>
              </a:path>
            </a:pathLst>
          </a:custGeom>
          <a:solidFill>
            <a:srgbClr val="000000"/>
          </a:solidFill>
        </p:spPr>
        <p:txBody>
          <a:bodyPr wrap="square" lIns="0" tIns="0" rIns="0" bIns="0" rtlCol="0"/>
          <a:lstStyle/>
          <a:p>
            <a:endParaRPr/>
          </a:p>
        </p:txBody>
      </p:sp>
      <p:sp>
        <p:nvSpPr>
          <p:cNvPr id="15" name="object 15"/>
          <p:cNvSpPr/>
          <p:nvPr/>
        </p:nvSpPr>
        <p:spPr>
          <a:xfrm>
            <a:off x="2611332" y="2556822"/>
            <a:ext cx="116205" cy="57785"/>
          </a:xfrm>
          <a:custGeom>
            <a:avLst/>
            <a:gdLst/>
            <a:ahLst/>
            <a:cxnLst/>
            <a:rect l="l" t="t" r="r" b="b"/>
            <a:pathLst>
              <a:path w="116205" h="57785">
                <a:moveTo>
                  <a:pt x="116141" y="0"/>
                </a:moveTo>
                <a:lnTo>
                  <a:pt x="0" y="0"/>
                </a:lnTo>
                <a:lnTo>
                  <a:pt x="2272" y="12116"/>
                </a:lnTo>
                <a:lnTo>
                  <a:pt x="8432" y="22378"/>
                </a:lnTo>
                <a:lnTo>
                  <a:pt x="17727" y="29919"/>
                </a:lnTo>
                <a:lnTo>
                  <a:pt x="29400" y="33870"/>
                </a:lnTo>
                <a:lnTo>
                  <a:pt x="29438" y="50304"/>
                </a:lnTo>
                <a:lnTo>
                  <a:pt x="36474" y="57365"/>
                </a:lnTo>
                <a:lnTo>
                  <a:pt x="45211" y="57403"/>
                </a:lnTo>
                <a:lnTo>
                  <a:pt x="67792" y="57403"/>
                </a:lnTo>
                <a:lnTo>
                  <a:pt x="76517" y="57365"/>
                </a:lnTo>
                <a:lnTo>
                  <a:pt x="83578" y="50304"/>
                </a:lnTo>
                <a:lnTo>
                  <a:pt x="83616" y="34188"/>
                </a:lnTo>
                <a:lnTo>
                  <a:pt x="96351" y="30977"/>
                </a:lnTo>
                <a:lnTo>
                  <a:pt x="106656" y="23537"/>
                </a:lnTo>
                <a:lnTo>
                  <a:pt x="113572" y="12876"/>
                </a:lnTo>
                <a:lnTo>
                  <a:pt x="116141" y="0"/>
                </a:lnTo>
                <a:close/>
              </a:path>
            </a:pathLst>
          </a:custGeom>
          <a:solidFill>
            <a:srgbClr val="000000"/>
          </a:solidFill>
        </p:spPr>
        <p:txBody>
          <a:bodyPr wrap="square" lIns="0" tIns="0" rIns="0" bIns="0" rtlCol="0"/>
          <a:lstStyle/>
          <a:p>
            <a:endParaRPr/>
          </a:p>
        </p:txBody>
      </p:sp>
      <p:sp>
        <p:nvSpPr>
          <p:cNvPr id="16" name="object 16"/>
          <p:cNvSpPr/>
          <p:nvPr/>
        </p:nvSpPr>
        <p:spPr>
          <a:xfrm>
            <a:off x="2529250" y="2190605"/>
            <a:ext cx="281305" cy="296545"/>
          </a:xfrm>
          <a:custGeom>
            <a:avLst/>
            <a:gdLst/>
            <a:ahLst/>
            <a:cxnLst/>
            <a:rect l="l" t="t" r="r" b="b"/>
            <a:pathLst>
              <a:path w="281305" h="296544">
                <a:moveTo>
                  <a:pt x="140309" y="0"/>
                </a:moveTo>
                <a:lnTo>
                  <a:pt x="95934" y="7348"/>
                </a:lnTo>
                <a:lnTo>
                  <a:pt x="57415" y="27809"/>
                </a:lnTo>
                <a:lnTo>
                  <a:pt x="27052" y="59003"/>
                </a:lnTo>
                <a:lnTo>
                  <a:pt x="7158" y="98529"/>
                </a:lnTo>
                <a:lnTo>
                  <a:pt x="0" y="144081"/>
                </a:lnTo>
                <a:lnTo>
                  <a:pt x="623" y="157657"/>
                </a:lnTo>
                <a:lnTo>
                  <a:pt x="10261" y="198158"/>
                </a:lnTo>
                <a:lnTo>
                  <a:pt x="29961" y="233092"/>
                </a:lnTo>
                <a:lnTo>
                  <a:pt x="37045" y="241655"/>
                </a:lnTo>
                <a:lnTo>
                  <a:pt x="72707" y="296443"/>
                </a:lnTo>
                <a:lnTo>
                  <a:pt x="208038" y="296443"/>
                </a:lnTo>
                <a:lnTo>
                  <a:pt x="243700" y="241655"/>
                </a:lnTo>
                <a:lnTo>
                  <a:pt x="250784" y="233092"/>
                </a:lnTo>
                <a:lnTo>
                  <a:pt x="270484" y="198158"/>
                </a:lnTo>
                <a:lnTo>
                  <a:pt x="279228" y="164172"/>
                </a:lnTo>
                <a:lnTo>
                  <a:pt x="36791" y="164172"/>
                </a:lnTo>
                <a:lnTo>
                  <a:pt x="29083" y="164033"/>
                </a:lnTo>
                <a:lnTo>
                  <a:pt x="22948" y="157657"/>
                </a:lnTo>
                <a:lnTo>
                  <a:pt x="23088" y="149948"/>
                </a:lnTo>
                <a:lnTo>
                  <a:pt x="28807" y="108056"/>
                </a:lnTo>
                <a:lnTo>
                  <a:pt x="60123" y="55195"/>
                </a:lnTo>
                <a:lnTo>
                  <a:pt x="92263" y="34680"/>
                </a:lnTo>
                <a:lnTo>
                  <a:pt x="134188" y="25323"/>
                </a:lnTo>
                <a:lnTo>
                  <a:pt x="218597" y="25323"/>
                </a:lnTo>
                <a:lnTo>
                  <a:pt x="184697" y="7342"/>
                </a:lnTo>
                <a:lnTo>
                  <a:pt x="140309" y="0"/>
                </a:lnTo>
                <a:close/>
              </a:path>
              <a:path w="281305" h="296544">
                <a:moveTo>
                  <a:pt x="133934" y="53060"/>
                </a:moveTo>
                <a:lnTo>
                  <a:pt x="92087" y="65824"/>
                </a:lnTo>
                <a:lnTo>
                  <a:pt x="61666" y="99096"/>
                </a:lnTo>
                <a:lnTo>
                  <a:pt x="50761" y="150456"/>
                </a:lnTo>
                <a:lnTo>
                  <a:pt x="50622" y="158064"/>
                </a:lnTo>
                <a:lnTo>
                  <a:pt x="44411" y="164172"/>
                </a:lnTo>
                <a:lnTo>
                  <a:pt x="279228" y="164172"/>
                </a:lnTo>
                <a:lnTo>
                  <a:pt x="280090" y="158064"/>
                </a:lnTo>
                <a:lnTo>
                  <a:pt x="280122" y="157657"/>
                </a:lnTo>
                <a:lnTo>
                  <a:pt x="280746" y="144081"/>
                </a:lnTo>
                <a:lnTo>
                  <a:pt x="273586" y="98529"/>
                </a:lnTo>
                <a:lnTo>
                  <a:pt x="253649" y="58976"/>
                </a:lnTo>
                <a:lnTo>
                  <a:pt x="248068" y="53251"/>
                </a:lnTo>
                <a:lnTo>
                  <a:pt x="134188" y="53251"/>
                </a:lnTo>
                <a:lnTo>
                  <a:pt x="133934" y="53060"/>
                </a:lnTo>
                <a:close/>
              </a:path>
              <a:path w="281305" h="296544">
                <a:moveTo>
                  <a:pt x="218597" y="25323"/>
                </a:moveTo>
                <a:lnTo>
                  <a:pt x="141897" y="25323"/>
                </a:lnTo>
                <a:lnTo>
                  <a:pt x="148158" y="31572"/>
                </a:lnTo>
                <a:lnTo>
                  <a:pt x="148158" y="47002"/>
                </a:lnTo>
                <a:lnTo>
                  <a:pt x="141897" y="53251"/>
                </a:lnTo>
                <a:lnTo>
                  <a:pt x="248068" y="53251"/>
                </a:lnTo>
                <a:lnTo>
                  <a:pt x="223248" y="27790"/>
                </a:lnTo>
                <a:lnTo>
                  <a:pt x="218597" y="25323"/>
                </a:lnTo>
                <a:close/>
              </a:path>
            </a:pathLst>
          </a:custGeom>
          <a:solidFill>
            <a:srgbClr val="000000"/>
          </a:solidFill>
        </p:spPr>
        <p:txBody>
          <a:bodyPr wrap="square" lIns="0" tIns="0" rIns="0" bIns="0" rtlCol="0"/>
          <a:lstStyle/>
          <a:p>
            <a:endParaRPr/>
          </a:p>
        </p:txBody>
      </p:sp>
      <p:sp>
        <p:nvSpPr>
          <p:cNvPr id="17" name="object 17"/>
          <p:cNvSpPr txBox="1">
            <a:spLocks noGrp="1"/>
          </p:cNvSpPr>
          <p:nvPr>
            <p:ph type="body" idx="1"/>
          </p:nvPr>
        </p:nvSpPr>
        <p:spPr>
          <a:prstGeom prst="rect">
            <a:avLst/>
          </a:prstGeom>
        </p:spPr>
        <p:txBody>
          <a:bodyPr vert="horz" wrap="square" lIns="0" tIns="12700" rIns="0" bIns="0" rtlCol="0">
            <a:spAutoFit/>
          </a:bodyPr>
          <a:lstStyle/>
          <a:p>
            <a:pPr marL="1248410" marR="5080" indent="-228600">
              <a:lnSpc>
                <a:spcPct val="100000"/>
              </a:lnSpc>
              <a:spcBef>
                <a:spcPts val="100"/>
              </a:spcBef>
              <a:buChar char="•"/>
              <a:tabLst>
                <a:tab pos="1248410" algn="l"/>
              </a:tabLst>
            </a:pPr>
            <a:r>
              <a:rPr spc="-10" dirty="0"/>
              <a:t>Critical </a:t>
            </a:r>
            <a:r>
              <a:rPr spc="-15" dirty="0"/>
              <a:t>to know where </a:t>
            </a:r>
            <a:r>
              <a:rPr spc="-25" dirty="0"/>
              <a:t>key </a:t>
            </a:r>
            <a:r>
              <a:rPr spc="-15" dirty="0"/>
              <a:t>documents </a:t>
            </a:r>
            <a:r>
              <a:rPr spc="-10" dirty="0"/>
              <a:t>can </a:t>
            </a:r>
            <a:r>
              <a:rPr spc="-5" dirty="0"/>
              <a:t>be </a:t>
            </a:r>
            <a:r>
              <a:rPr spc="-20" dirty="0"/>
              <a:t>found: </a:t>
            </a:r>
            <a:r>
              <a:rPr spc="-15" dirty="0"/>
              <a:t>accounts,  passwords, </a:t>
            </a:r>
            <a:r>
              <a:rPr spc="-10" dirty="0"/>
              <a:t>contracts, donor lists,</a:t>
            </a:r>
            <a:r>
              <a:rPr spc="-5" dirty="0"/>
              <a:t> </a:t>
            </a:r>
            <a:r>
              <a:rPr spc="-10" dirty="0"/>
              <a:t>etc.</a:t>
            </a:r>
          </a:p>
          <a:p>
            <a:pPr marL="1248410" indent="-228600">
              <a:lnSpc>
                <a:spcPct val="100000"/>
              </a:lnSpc>
              <a:spcBef>
                <a:spcPts val="1115"/>
              </a:spcBef>
              <a:buChar char="•"/>
              <a:tabLst>
                <a:tab pos="1248410" algn="l"/>
              </a:tabLst>
            </a:pPr>
            <a:r>
              <a:rPr spc="-15" dirty="0"/>
              <a:t>Consider </a:t>
            </a:r>
            <a:r>
              <a:rPr spc="-10" dirty="0"/>
              <a:t>who can </a:t>
            </a:r>
            <a:r>
              <a:rPr spc="-15" dirty="0"/>
              <a:t>step </a:t>
            </a:r>
            <a:r>
              <a:rPr spc="-20" dirty="0"/>
              <a:t>into interim</a:t>
            </a:r>
            <a:r>
              <a:rPr spc="25" dirty="0"/>
              <a:t> </a:t>
            </a:r>
            <a:r>
              <a:rPr spc="-10" dirty="0"/>
              <a:t>role</a:t>
            </a:r>
          </a:p>
          <a:p>
            <a:pPr marL="1248410" indent="-228600">
              <a:lnSpc>
                <a:spcPct val="100000"/>
              </a:lnSpc>
              <a:spcBef>
                <a:spcPts val="1115"/>
              </a:spcBef>
              <a:buChar char="•"/>
              <a:tabLst>
                <a:tab pos="1248410" algn="l"/>
              </a:tabLst>
            </a:pPr>
            <a:r>
              <a:rPr spc="-35" dirty="0"/>
              <a:t>Your </a:t>
            </a:r>
            <a:r>
              <a:rPr spc="-40" dirty="0"/>
              <a:t>RPTAC </a:t>
            </a:r>
            <a:r>
              <a:rPr spc="-10" dirty="0"/>
              <a:t>can</a:t>
            </a:r>
            <a:r>
              <a:rPr spc="10" dirty="0"/>
              <a:t> </a:t>
            </a:r>
            <a:r>
              <a:rPr spc="-15" dirty="0"/>
              <a:t>help</a:t>
            </a:r>
          </a:p>
        </p:txBody>
      </p:sp>
      <p:sp>
        <p:nvSpPr>
          <p:cNvPr id="18" name="object 18"/>
          <p:cNvSpPr txBox="1">
            <a:spLocks noGrp="1"/>
          </p:cNvSpPr>
          <p:nvPr>
            <p:ph type="ftr" sz="quarter" idx="5"/>
          </p:nvPr>
        </p:nvSpPr>
        <p:spPr>
          <a:prstGeom prst="rect">
            <a:avLst/>
          </a:prstGeom>
        </p:spPr>
        <p:txBody>
          <a:bodyPr vert="horz" wrap="square" lIns="0" tIns="635" rIns="0" bIns="0" rtlCol="0">
            <a:spAutoFit/>
          </a:bodyPr>
          <a:lstStyle/>
          <a:p>
            <a:pPr marL="12700">
              <a:lnSpc>
                <a:spcPct val="100000"/>
              </a:lnSpc>
              <a:spcBef>
                <a:spcPts val="5"/>
              </a:spcBef>
            </a:pPr>
            <a:r>
              <a:rPr spc="-10" dirty="0"/>
              <a:t>STRENGTHENING </a:t>
            </a:r>
            <a:r>
              <a:rPr spc="-25" dirty="0"/>
              <a:t>PARENT </a:t>
            </a:r>
            <a:r>
              <a:rPr spc="-5" dirty="0"/>
              <a:t>CENTER</a:t>
            </a:r>
            <a:r>
              <a:rPr spc="40" dirty="0"/>
              <a:t> </a:t>
            </a:r>
            <a:r>
              <a:rPr spc="-10" dirty="0"/>
              <a:t>CAPACITY</a:t>
            </a:r>
          </a:p>
        </p:txBody>
      </p:sp>
      <p:sp>
        <p:nvSpPr>
          <p:cNvPr id="19" name="object 2"/>
          <p:cNvSpPr/>
          <p:nvPr/>
        </p:nvSpPr>
        <p:spPr>
          <a:xfrm>
            <a:off x="286727" y="296468"/>
            <a:ext cx="1099908" cy="1099896"/>
          </a:xfrm>
          <a:prstGeom prst="rect">
            <a:avLst/>
          </a:prstGeom>
          <a:blipFill>
            <a:blip r:embed="rId3" cstate="print"/>
            <a:stretch>
              <a:fillRect/>
            </a:stretch>
          </a:blipFill>
        </p:spPr>
        <p:txBody>
          <a:bodyPr wrap="square" lIns="0" tIns="0" rIns="0" bIns="0" rtlCol="0"/>
          <a:lstStyle/>
          <a:p>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286727" y="296468"/>
            <a:ext cx="1099908" cy="1099896"/>
          </a:xfrm>
          <a:prstGeom prst="rect">
            <a:avLst/>
          </a:prstGeom>
          <a:blipFill>
            <a:blip r:embed="rId3" cstate="print"/>
            <a:stretch>
              <a:fillRect/>
            </a:stretch>
          </a:blipFill>
        </p:spPr>
        <p:txBody>
          <a:bodyPr wrap="square" lIns="0" tIns="0" rIns="0" bIns="0" rtlCol="0"/>
          <a:lstStyle/>
          <a:p>
            <a:endParaRPr/>
          </a:p>
        </p:txBody>
      </p:sp>
      <p:sp>
        <p:nvSpPr>
          <p:cNvPr id="3" name="object 3"/>
          <p:cNvSpPr/>
          <p:nvPr/>
        </p:nvSpPr>
        <p:spPr>
          <a:xfrm>
            <a:off x="1639570" y="6527800"/>
            <a:ext cx="7504430" cy="330200"/>
          </a:xfrm>
          <a:custGeom>
            <a:avLst/>
            <a:gdLst/>
            <a:ahLst/>
            <a:cxnLst/>
            <a:rect l="l" t="t" r="r" b="b"/>
            <a:pathLst>
              <a:path w="7504430" h="330200">
                <a:moveTo>
                  <a:pt x="0" y="330200"/>
                </a:moveTo>
                <a:lnTo>
                  <a:pt x="7504430" y="330200"/>
                </a:lnTo>
                <a:lnTo>
                  <a:pt x="7504430" y="0"/>
                </a:lnTo>
                <a:lnTo>
                  <a:pt x="0" y="0"/>
                </a:lnTo>
                <a:lnTo>
                  <a:pt x="0" y="330200"/>
                </a:lnTo>
                <a:close/>
              </a:path>
            </a:pathLst>
          </a:custGeom>
          <a:solidFill>
            <a:srgbClr val="8DDEF9"/>
          </a:solidFill>
        </p:spPr>
        <p:txBody>
          <a:bodyPr wrap="square" lIns="0" tIns="0" rIns="0" bIns="0" rtlCol="0"/>
          <a:lstStyle/>
          <a:p>
            <a:endParaRPr/>
          </a:p>
        </p:txBody>
      </p:sp>
      <p:sp>
        <p:nvSpPr>
          <p:cNvPr id="25" name="object 25"/>
          <p:cNvSpPr txBox="1">
            <a:spLocks noGrp="1"/>
          </p:cNvSpPr>
          <p:nvPr>
            <p:ph type="ftr" sz="quarter" idx="5"/>
          </p:nvPr>
        </p:nvSpPr>
        <p:spPr>
          <a:prstGeom prst="rect">
            <a:avLst/>
          </a:prstGeom>
        </p:spPr>
        <p:txBody>
          <a:bodyPr vert="horz" wrap="square" lIns="0" tIns="635" rIns="0" bIns="0" rtlCol="0">
            <a:spAutoFit/>
          </a:bodyPr>
          <a:lstStyle/>
          <a:p>
            <a:pPr marL="12700">
              <a:lnSpc>
                <a:spcPct val="100000"/>
              </a:lnSpc>
              <a:spcBef>
                <a:spcPts val="5"/>
              </a:spcBef>
            </a:pPr>
            <a:r>
              <a:rPr spc="-10" dirty="0"/>
              <a:t>STRENGTHENING </a:t>
            </a:r>
            <a:r>
              <a:rPr spc="-25" dirty="0"/>
              <a:t>PARENT </a:t>
            </a:r>
            <a:r>
              <a:rPr spc="-5" dirty="0"/>
              <a:t>CENTER</a:t>
            </a:r>
            <a:r>
              <a:rPr spc="40" dirty="0"/>
              <a:t> </a:t>
            </a:r>
            <a:r>
              <a:rPr spc="-10" dirty="0"/>
              <a:t>CAPACITY</a:t>
            </a:r>
          </a:p>
        </p:txBody>
      </p:sp>
      <p:sp>
        <p:nvSpPr>
          <p:cNvPr id="28" name="object 2"/>
          <p:cNvSpPr txBox="1"/>
          <p:nvPr/>
        </p:nvSpPr>
        <p:spPr>
          <a:xfrm>
            <a:off x="3366516" y="5010150"/>
            <a:ext cx="5625084" cy="1331134"/>
          </a:xfrm>
          <a:prstGeom prst="rect">
            <a:avLst/>
          </a:prstGeom>
        </p:spPr>
        <p:txBody>
          <a:bodyPr vert="horz" wrap="square" lIns="0" tIns="12700" rIns="0" bIns="0" rtlCol="0">
            <a:spAutoFit/>
          </a:bodyPr>
          <a:lstStyle/>
          <a:p>
            <a:pPr marL="12700">
              <a:lnSpc>
                <a:spcPct val="100000"/>
              </a:lnSpc>
              <a:spcBef>
                <a:spcPts val="100"/>
              </a:spcBef>
            </a:pPr>
            <a:r>
              <a:rPr lang="en-US" sz="1400" b="1" spc="-5" dirty="0">
                <a:solidFill>
                  <a:srgbClr val="231F20"/>
                </a:solidFill>
                <a:cs typeface="Calibri"/>
              </a:rPr>
              <a:t>The contents of this product were developed under a grant to WI FACETS from the U.S. Dept. of Education, #H328R130010. The contents do not necessarily represent  the policy of the U.S. Dept. of Education and you should not assume endorsement by  the federal government.</a:t>
            </a:r>
          </a:p>
          <a:p>
            <a:pPr marL="12700">
              <a:lnSpc>
                <a:spcPct val="100000"/>
              </a:lnSpc>
              <a:spcBef>
                <a:spcPts val="100"/>
              </a:spcBef>
            </a:pPr>
            <a:r>
              <a:rPr lang="en-US" sz="1400" b="1" spc="-5" dirty="0">
                <a:solidFill>
                  <a:srgbClr val="231F20"/>
                </a:solidFill>
                <a:cs typeface="Calibri"/>
              </a:rPr>
              <a:t>Project Officer: David </a:t>
            </a:r>
            <a:r>
              <a:rPr lang="en-US" sz="1400" b="1" spc="-5" dirty="0" err="1">
                <a:solidFill>
                  <a:srgbClr val="231F20"/>
                </a:solidFill>
                <a:cs typeface="Calibri"/>
              </a:rPr>
              <a:t>Emenheiser</a:t>
            </a:r>
            <a:r>
              <a:rPr lang="en-US" sz="1400" b="1" spc="-5" dirty="0">
                <a:solidFill>
                  <a:srgbClr val="231F20"/>
                </a:solidFill>
                <a:cs typeface="Calibri"/>
              </a:rPr>
              <a:t>. </a:t>
            </a:r>
          </a:p>
          <a:p>
            <a:pPr marL="12700">
              <a:lnSpc>
                <a:spcPct val="100000"/>
              </a:lnSpc>
              <a:spcBef>
                <a:spcPts val="100"/>
              </a:spcBef>
            </a:pPr>
            <a:r>
              <a:rPr lang="en-US" sz="1400" b="1" spc="-5" dirty="0">
                <a:solidFill>
                  <a:srgbClr val="231F20"/>
                </a:solidFill>
                <a:cs typeface="Calibri"/>
              </a:rPr>
              <a:t>© </a:t>
            </a:r>
            <a:r>
              <a:rPr lang="en-US" sz="1400" b="1" spc="-5" dirty="0" smtClean="0">
                <a:solidFill>
                  <a:srgbClr val="231F20"/>
                </a:solidFill>
                <a:cs typeface="Calibri"/>
              </a:rPr>
              <a:t>RPTACs. For </a:t>
            </a:r>
            <a:r>
              <a:rPr lang="en-US" sz="1400" b="1" spc="-5" dirty="0">
                <a:solidFill>
                  <a:srgbClr val="231F20"/>
                </a:solidFill>
                <a:cs typeface="Calibri"/>
              </a:rPr>
              <a:t>permission to use, please contact WI </a:t>
            </a:r>
            <a:r>
              <a:rPr lang="en-US" sz="1400" b="1" spc="-5" dirty="0" smtClean="0">
                <a:solidFill>
                  <a:srgbClr val="231F20"/>
                </a:solidFill>
                <a:cs typeface="Calibri"/>
              </a:rPr>
              <a:t>FACETS.</a:t>
            </a:r>
            <a:endParaRPr lang="en-US" sz="1400" b="1" spc="-5" dirty="0">
              <a:solidFill>
                <a:srgbClr val="231F20"/>
              </a:solidFill>
              <a:cs typeface="Calibri"/>
            </a:endParaRPr>
          </a:p>
        </p:txBody>
      </p:sp>
      <p:sp>
        <p:nvSpPr>
          <p:cNvPr id="29" name="object 3"/>
          <p:cNvSpPr/>
          <p:nvPr/>
        </p:nvSpPr>
        <p:spPr>
          <a:xfrm>
            <a:off x="1828800" y="5181600"/>
            <a:ext cx="1465669" cy="1114519"/>
          </a:xfrm>
          <a:prstGeom prst="rect">
            <a:avLst/>
          </a:prstGeom>
          <a:blipFill>
            <a:blip r:embed="rId4" cstate="print"/>
            <a:stretch>
              <a:fillRect/>
            </a:stretch>
          </a:blipFill>
        </p:spPr>
        <p:txBody>
          <a:bodyPr wrap="square" lIns="0" tIns="0" rIns="0" bIns="0" rtlCol="0"/>
          <a:lstStyle/>
          <a:p>
            <a:endParaRPr/>
          </a:p>
        </p:txBody>
      </p:sp>
      <p:sp>
        <p:nvSpPr>
          <p:cNvPr id="8" name="object 4"/>
          <p:cNvSpPr txBox="1"/>
          <p:nvPr/>
        </p:nvSpPr>
        <p:spPr>
          <a:xfrm>
            <a:off x="2071116" y="754692"/>
            <a:ext cx="5520690" cy="3540996"/>
          </a:xfrm>
          <a:prstGeom prst="rect">
            <a:avLst/>
          </a:prstGeom>
        </p:spPr>
        <p:txBody>
          <a:bodyPr vert="horz" wrap="none" lIns="0" tIns="44450" rIns="0" bIns="0" rtlCol="0">
            <a:noAutofit/>
          </a:bodyPr>
          <a:lstStyle/>
          <a:p>
            <a:pPr marL="12700">
              <a:lnSpc>
                <a:spcPct val="100000"/>
              </a:lnSpc>
              <a:spcBef>
                <a:spcPts val="350"/>
              </a:spcBef>
            </a:pPr>
            <a:r>
              <a:rPr sz="1600" b="1" spc="-10" dirty="0">
                <a:solidFill>
                  <a:srgbClr val="231F20"/>
                </a:solidFill>
                <a:latin typeface="Calibri"/>
                <a:cs typeface="Calibri"/>
              </a:rPr>
              <a:t>Development</a:t>
            </a:r>
            <a:r>
              <a:rPr sz="1600" b="1" spc="-75" dirty="0">
                <a:solidFill>
                  <a:srgbClr val="231F20"/>
                </a:solidFill>
                <a:latin typeface="Calibri"/>
                <a:cs typeface="Calibri"/>
              </a:rPr>
              <a:t> </a:t>
            </a:r>
            <a:r>
              <a:rPr sz="1600" b="1" spc="-35" dirty="0">
                <a:solidFill>
                  <a:srgbClr val="231F20"/>
                </a:solidFill>
                <a:latin typeface="Calibri"/>
                <a:cs typeface="Calibri"/>
              </a:rPr>
              <a:t>Team:</a:t>
            </a:r>
            <a:endParaRPr sz="1600" dirty="0">
              <a:latin typeface="Calibri"/>
              <a:cs typeface="Calibri"/>
            </a:endParaRPr>
          </a:p>
          <a:p>
            <a:pPr marL="12700" marR="2300605">
              <a:lnSpc>
                <a:spcPts val="1939"/>
              </a:lnSpc>
              <a:spcBef>
                <a:spcPts val="65"/>
              </a:spcBef>
            </a:pPr>
            <a:r>
              <a:rPr sz="1400" spc="-15" dirty="0">
                <a:solidFill>
                  <a:srgbClr val="231F20"/>
                </a:solidFill>
                <a:latin typeface="Calibri"/>
                <a:cs typeface="Calibri"/>
              </a:rPr>
              <a:t>David Blanchard, Region </a:t>
            </a:r>
            <a:r>
              <a:rPr sz="1400" dirty="0">
                <a:solidFill>
                  <a:srgbClr val="231F20"/>
                </a:solidFill>
                <a:latin typeface="Calibri"/>
                <a:cs typeface="Calibri"/>
              </a:rPr>
              <a:t>3 </a:t>
            </a:r>
            <a:r>
              <a:rPr sz="1400" spc="-30" dirty="0" smtClean="0">
                <a:solidFill>
                  <a:srgbClr val="231F20"/>
                </a:solidFill>
                <a:latin typeface="Calibri"/>
                <a:cs typeface="Calibri"/>
              </a:rPr>
              <a:t>PTAC</a:t>
            </a:r>
            <a:r>
              <a:rPr lang="en-US" sz="1400" spc="-30" dirty="0" smtClean="0">
                <a:solidFill>
                  <a:srgbClr val="231F20"/>
                </a:solidFill>
                <a:latin typeface="Calibri"/>
                <a:cs typeface="Calibri"/>
              </a:rPr>
              <a:t>,</a:t>
            </a:r>
            <a:r>
              <a:rPr sz="1400" spc="-30" dirty="0" smtClean="0">
                <a:solidFill>
                  <a:srgbClr val="231F20"/>
                </a:solidFill>
                <a:latin typeface="Calibri"/>
                <a:cs typeface="Calibri"/>
              </a:rPr>
              <a:t> </a:t>
            </a:r>
            <a:r>
              <a:rPr sz="1400" spc="-10" dirty="0">
                <a:solidFill>
                  <a:srgbClr val="231F20"/>
                </a:solidFill>
                <a:latin typeface="Calibri"/>
                <a:cs typeface="Calibri"/>
              </a:rPr>
              <a:t>at </a:t>
            </a:r>
            <a:r>
              <a:rPr sz="1400" spc="-20" dirty="0">
                <a:solidFill>
                  <a:srgbClr val="231F20"/>
                </a:solidFill>
                <a:latin typeface="Calibri"/>
                <a:cs typeface="Calibri"/>
              </a:rPr>
              <a:t>P2P </a:t>
            </a:r>
            <a:r>
              <a:rPr sz="1400" spc="-10" dirty="0">
                <a:solidFill>
                  <a:srgbClr val="231F20"/>
                </a:solidFill>
                <a:latin typeface="Calibri"/>
                <a:cs typeface="Calibri"/>
              </a:rPr>
              <a:t>of </a:t>
            </a:r>
            <a:r>
              <a:rPr sz="1400" spc="-5" dirty="0">
                <a:solidFill>
                  <a:srgbClr val="231F20"/>
                </a:solidFill>
                <a:latin typeface="Calibri"/>
                <a:cs typeface="Calibri"/>
              </a:rPr>
              <a:t>GA  </a:t>
            </a:r>
            <a:endParaRPr lang="en-US" sz="1400" spc="-5" dirty="0" smtClean="0">
              <a:solidFill>
                <a:srgbClr val="231F20"/>
              </a:solidFill>
              <a:latin typeface="Calibri"/>
              <a:cs typeface="Calibri"/>
            </a:endParaRPr>
          </a:p>
          <a:p>
            <a:pPr marL="12700" marR="2300605">
              <a:lnSpc>
                <a:spcPts val="1939"/>
              </a:lnSpc>
              <a:spcBef>
                <a:spcPts val="65"/>
              </a:spcBef>
            </a:pPr>
            <a:r>
              <a:rPr sz="1400" spc="-15" dirty="0" smtClean="0">
                <a:solidFill>
                  <a:srgbClr val="231F20"/>
                </a:solidFill>
                <a:latin typeface="Calibri"/>
                <a:cs typeface="Calibri"/>
              </a:rPr>
              <a:t>Glenda </a:t>
            </a:r>
            <a:r>
              <a:rPr sz="1400" spc="-10" dirty="0">
                <a:solidFill>
                  <a:srgbClr val="231F20"/>
                </a:solidFill>
                <a:latin typeface="Calibri"/>
                <a:cs typeface="Calibri"/>
              </a:rPr>
              <a:t>Hicks, </a:t>
            </a:r>
            <a:r>
              <a:rPr sz="1400" spc="-15" dirty="0">
                <a:solidFill>
                  <a:srgbClr val="231F20"/>
                </a:solidFill>
                <a:latin typeface="Calibri"/>
                <a:cs typeface="Calibri"/>
              </a:rPr>
              <a:t>Glenda </a:t>
            </a:r>
            <a:r>
              <a:rPr sz="1400" spc="-50" dirty="0">
                <a:solidFill>
                  <a:srgbClr val="231F20"/>
                </a:solidFill>
                <a:latin typeface="Calibri"/>
                <a:cs typeface="Calibri"/>
              </a:rPr>
              <a:t>Y. </a:t>
            </a:r>
            <a:r>
              <a:rPr sz="1400" spc="-10" dirty="0">
                <a:solidFill>
                  <a:srgbClr val="231F20"/>
                </a:solidFill>
                <a:latin typeface="Calibri"/>
                <a:cs typeface="Calibri"/>
              </a:rPr>
              <a:t>Hicks,</a:t>
            </a:r>
            <a:r>
              <a:rPr sz="1400" spc="100" dirty="0">
                <a:solidFill>
                  <a:srgbClr val="231F20"/>
                </a:solidFill>
                <a:latin typeface="Calibri"/>
                <a:cs typeface="Calibri"/>
              </a:rPr>
              <a:t> </a:t>
            </a:r>
            <a:r>
              <a:rPr sz="1400" spc="-30" dirty="0">
                <a:solidFill>
                  <a:srgbClr val="231F20"/>
                </a:solidFill>
                <a:latin typeface="Calibri"/>
                <a:cs typeface="Calibri"/>
              </a:rPr>
              <a:t>CPA</a:t>
            </a:r>
            <a:endParaRPr sz="1400" dirty="0">
              <a:latin typeface="Calibri"/>
              <a:cs typeface="Calibri"/>
            </a:endParaRPr>
          </a:p>
          <a:p>
            <a:pPr marL="12700" marR="2461260">
              <a:lnSpc>
                <a:spcPts val="1939"/>
              </a:lnSpc>
            </a:pPr>
            <a:r>
              <a:rPr sz="1400" spc="-10" dirty="0">
                <a:solidFill>
                  <a:srgbClr val="231F20"/>
                </a:solidFill>
                <a:latin typeface="Calibri"/>
                <a:cs typeface="Calibri"/>
              </a:rPr>
              <a:t>Rachel </a:t>
            </a:r>
            <a:r>
              <a:rPr sz="1400" spc="-15" dirty="0">
                <a:solidFill>
                  <a:srgbClr val="231F20"/>
                </a:solidFill>
                <a:latin typeface="Calibri"/>
                <a:cs typeface="Calibri"/>
              </a:rPr>
              <a:t>Howard, </a:t>
            </a:r>
            <a:r>
              <a:rPr sz="1400" spc="-10" dirty="0">
                <a:solidFill>
                  <a:srgbClr val="231F20"/>
                </a:solidFill>
                <a:latin typeface="Calibri"/>
                <a:cs typeface="Calibri"/>
              </a:rPr>
              <a:t>Rachel </a:t>
            </a:r>
            <a:r>
              <a:rPr sz="1400" spc="-15" dirty="0">
                <a:solidFill>
                  <a:srgbClr val="231F20"/>
                </a:solidFill>
                <a:latin typeface="Calibri"/>
                <a:cs typeface="Calibri"/>
              </a:rPr>
              <a:t>Howard </a:t>
            </a:r>
            <a:r>
              <a:rPr sz="1400" spc="-10" dirty="0">
                <a:solidFill>
                  <a:srgbClr val="231F20"/>
                </a:solidFill>
                <a:latin typeface="Calibri"/>
                <a:cs typeface="Calibri"/>
              </a:rPr>
              <a:t>Consulting  </a:t>
            </a:r>
            <a:endParaRPr lang="en-US" sz="1400" spc="-10" dirty="0" smtClean="0">
              <a:solidFill>
                <a:srgbClr val="231F20"/>
              </a:solidFill>
              <a:latin typeface="Calibri"/>
              <a:cs typeface="Calibri"/>
            </a:endParaRPr>
          </a:p>
          <a:p>
            <a:pPr marL="12700" marR="2461260">
              <a:lnSpc>
                <a:spcPts val="1939"/>
              </a:lnSpc>
            </a:pPr>
            <a:r>
              <a:rPr sz="1400" spc="-15" dirty="0" smtClean="0">
                <a:solidFill>
                  <a:srgbClr val="231F20"/>
                </a:solidFill>
                <a:latin typeface="Calibri"/>
                <a:cs typeface="Calibri"/>
              </a:rPr>
              <a:t>Jan </a:t>
            </a:r>
            <a:r>
              <a:rPr sz="1400" spc="-10" dirty="0">
                <a:solidFill>
                  <a:srgbClr val="231F20"/>
                </a:solidFill>
                <a:latin typeface="Calibri"/>
                <a:cs typeface="Calibri"/>
              </a:rPr>
              <a:t>Serak, </a:t>
            </a:r>
            <a:r>
              <a:rPr sz="1400" spc="-15" dirty="0">
                <a:solidFill>
                  <a:srgbClr val="231F20"/>
                </a:solidFill>
                <a:latin typeface="Calibri"/>
                <a:cs typeface="Calibri"/>
              </a:rPr>
              <a:t>Region </a:t>
            </a:r>
            <a:r>
              <a:rPr sz="1400" dirty="0">
                <a:solidFill>
                  <a:srgbClr val="231F20"/>
                </a:solidFill>
                <a:latin typeface="Calibri"/>
                <a:cs typeface="Calibri"/>
              </a:rPr>
              <a:t>4 </a:t>
            </a:r>
            <a:r>
              <a:rPr sz="1400" spc="-30" dirty="0" smtClean="0">
                <a:solidFill>
                  <a:srgbClr val="231F20"/>
                </a:solidFill>
                <a:latin typeface="Calibri"/>
                <a:cs typeface="Calibri"/>
              </a:rPr>
              <a:t>PTAC</a:t>
            </a:r>
            <a:r>
              <a:rPr lang="en-US" sz="1400" spc="-30" dirty="0" smtClean="0">
                <a:solidFill>
                  <a:srgbClr val="231F20"/>
                </a:solidFill>
                <a:latin typeface="Calibri"/>
                <a:cs typeface="Calibri"/>
              </a:rPr>
              <a:t>,</a:t>
            </a:r>
            <a:r>
              <a:rPr sz="1400" spc="-30" dirty="0" smtClean="0">
                <a:solidFill>
                  <a:srgbClr val="231F20"/>
                </a:solidFill>
                <a:latin typeface="Calibri"/>
                <a:cs typeface="Calibri"/>
              </a:rPr>
              <a:t> </a:t>
            </a:r>
            <a:r>
              <a:rPr sz="1400" spc="-10" dirty="0">
                <a:solidFill>
                  <a:srgbClr val="231F20"/>
                </a:solidFill>
                <a:latin typeface="Calibri"/>
                <a:cs typeface="Calibri"/>
              </a:rPr>
              <a:t>at WI</a:t>
            </a:r>
            <a:r>
              <a:rPr sz="1400" spc="75" dirty="0">
                <a:solidFill>
                  <a:srgbClr val="231F20"/>
                </a:solidFill>
                <a:latin typeface="Calibri"/>
                <a:cs typeface="Calibri"/>
              </a:rPr>
              <a:t> </a:t>
            </a:r>
            <a:r>
              <a:rPr sz="1400" spc="-15" dirty="0">
                <a:solidFill>
                  <a:srgbClr val="231F20"/>
                </a:solidFill>
                <a:latin typeface="Calibri"/>
                <a:cs typeface="Calibri"/>
              </a:rPr>
              <a:t>FACETS</a:t>
            </a:r>
            <a:endParaRPr sz="1400" dirty="0">
              <a:latin typeface="Calibri"/>
              <a:cs typeface="Calibri"/>
            </a:endParaRPr>
          </a:p>
          <a:p>
            <a:pPr marL="12700">
              <a:lnSpc>
                <a:spcPct val="100000"/>
              </a:lnSpc>
              <a:spcBef>
                <a:spcPts val="380"/>
              </a:spcBef>
            </a:pPr>
            <a:r>
              <a:rPr sz="1600" b="1" spc="-5" dirty="0">
                <a:solidFill>
                  <a:srgbClr val="231F20"/>
                </a:solidFill>
                <a:latin typeface="Calibri"/>
                <a:cs typeface="Calibri"/>
              </a:rPr>
              <a:t>Other</a:t>
            </a:r>
            <a:r>
              <a:rPr sz="1600" b="1" spc="-35" dirty="0">
                <a:solidFill>
                  <a:srgbClr val="231F20"/>
                </a:solidFill>
                <a:latin typeface="Calibri"/>
                <a:cs typeface="Calibri"/>
              </a:rPr>
              <a:t> </a:t>
            </a:r>
            <a:r>
              <a:rPr sz="1600" b="1" spc="-10" dirty="0">
                <a:solidFill>
                  <a:srgbClr val="231F20"/>
                </a:solidFill>
                <a:latin typeface="Calibri"/>
                <a:cs typeface="Calibri"/>
              </a:rPr>
              <a:t>Contributors:</a:t>
            </a:r>
            <a:endParaRPr sz="1600" dirty="0">
              <a:latin typeface="Calibri"/>
              <a:cs typeface="Calibri"/>
            </a:endParaRPr>
          </a:p>
          <a:p>
            <a:pPr marL="12700">
              <a:lnSpc>
                <a:spcPct val="100000"/>
              </a:lnSpc>
              <a:spcBef>
                <a:spcPts val="190"/>
              </a:spcBef>
            </a:pPr>
            <a:r>
              <a:rPr sz="1400" spc="-10" dirty="0">
                <a:solidFill>
                  <a:srgbClr val="231F20"/>
                </a:solidFill>
                <a:latin typeface="Calibri"/>
                <a:cs typeface="Calibri"/>
              </a:rPr>
              <a:t>Debra Jennings, CPIR, at</a:t>
            </a:r>
            <a:r>
              <a:rPr sz="1400" spc="-35" dirty="0">
                <a:solidFill>
                  <a:srgbClr val="231F20"/>
                </a:solidFill>
                <a:latin typeface="Calibri"/>
                <a:cs typeface="Calibri"/>
              </a:rPr>
              <a:t> </a:t>
            </a:r>
            <a:r>
              <a:rPr sz="1400" spc="-25" dirty="0">
                <a:solidFill>
                  <a:srgbClr val="231F20"/>
                </a:solidFill>
                <a:latin typeface="Calibri"/>
                <a:cs typeface="Calibri"/>
              </a:rPr>
              <a:t>SPAN</a:t>
            </a:r>
            <a:endParaRPr sz="1400" dirty="0">
              <a:latin typeface="Calibri"/>
              <a:cs typeface="Calibri"/>
            </a:endParaRPr>
          </a:p>
          <a:p>
            <a:pPr marL="12700">
              <a:lnSpc>
                <a:spcPct val="100000"/>
              </a:lnSpc>
              <a:spcBef>
                <a:spcPts val="229"/>
              </a:spcBef>
            </a:pPr>
            <a:r>
              <a:rPr sz="1400" spc="-15" dirty="0">
                <a:solidFill>
                  <a:srgbClr val="231F20"/>
                </a:solidFill>
                <a:latin typeface="Calibri"/>
                <a:cs typeface="Calibri"/>
              </a:rPr>
              <a:t>Diana </a:t>
            </a:r>
            <a:r>
              <a:rPr sz="1400" spc="-10" dirty="0">
                <a:solidFill>
                  <a:srgbClr val="231F20"/>
                </a:solidFill>
                <a:latin typeface="Calibri"/>
                <a:cs typeface="Calibri"/>
              </a:rPr>
              <a:t>Autin </a:t>
            </a:r>
            <a:r>
              <a:rPr sz="1400" dirty="0">
                <a:solidFill>
                  <a:srgbClr val="231F20"/>
                </a:solidFill>
                <a:latin typeface="Calibri"/>
                <a:cs typeface="Calibri"/>
              </a:rPr>
              <a:t>&amp; </a:t>
            </a:r>
            <a:r>
              <a:rPr sz="1400" spc="-10" dirty="0">
                <a:solidFill>
                  <a:srgbClr val="231F20"/>
                </a:solidFill>
                <a:latin typeface="Calibri"/>
                <a:cs typeface="Calibri"/>
              </a:rPr>
              <a:t>Carolyn </a:t>
            </a:r>
            <a:r>
              <a:rPr sz="1400" spc="-30" dirty="0">
                <a:solidFill>
                  <a:srgbClr val="231F20"/>
                </a:solidFill>
                <a:latin typeface="Calibri"/>
                <a:cs typeface="Calibri"/>
              </a:rPr>
              <a:t>Hayer, </a:t>
            </a:r>
            <a:r>
              <a:rPr sz="1400" spc="-25" dirty="0">
                <a:solidFill>
                  <a:srgbClr val="231F20"/>
                </a:solidFill>
                <a:latin typeface="Calibri"/>
                <a:cs typeface="Calibri"/>
              </a:rPr>
              <a:t>NE-PACT/Region </a:t>
            </a:r>
            <a:r>
              <a:rPr sz="1400" dirty="0">
                <a:solidFill>
                  <a:srgbClr val="231F20"/>
                </a:solidFill>
                <a:latin typeface="Calibri"/>
                <a:cs typeface="Calibri"/>
              </a:rPr>
              <a:t>1 </a:t>
            </a:r>
            <a:r>
              <a:rPr sz="1400" spc="-25" dirty="0">
                <a:solidFill>
                  <a:srgbClr val="231F20"/>
                </a:solidFill>
                <a:latin typeface="Calibri"/>
                <a:cs typeface="Calibri"/>
              </a:rPr>
              <a:t>PTAC, </a:t>
            </a:r>
            <a:r>
              <a:rPr sz="1400" spc="-10" dirty="0">
                <a:solidFill>
                  <a:srgbClr val="231F20"/>
                </a:solidFill>
                <a:latin typeface="Calibri"/>
                <a:cs typeface="Calibri"/>
              </a:rPr>
              <a:t>at</a:t>
            </a:r>
            <a:r>
              <a:rPr sz="1400" spc="155" dirty="0">
                <a:solidFill>
                  <a:srgbClr val="231F20"/>
                </a:solidFill>
                <a:latin typeface="Calibri"/>
                <a:cs typeface="Calibri"/>
              </a:rPr>
              <a:t> </a:t>
            </a:r>
            <a:r>
              <a:rPr sz="1400" spc="-25" dirty="0">
                <a:solidFill>
                  <a:srgbClr val="231F20"/>
                </a:solidFill>
                <a:latin typeface="Calibri"/>
                <a:cs typeface="Calibri"/>
              </a:rPr>
              <a:t>SPAN</a:t>
            </a:r>
            <a:endParaRPr sz="1400" dirty="0">
              <a:latin typeface="Calibri"/>
              <a:cs typeface="Calibri"/>
            </a:endParaRPr>
          </a:p>
          <a:p>
            <a:pPr marL="12700" marR="5080">
              <a:lnSpc>
                <a:spcPct val="113900"/>
              </a:lnSpc>
            </a:pPr>
            <a:r>
              <a:rPr sz="1400" spc="-10" dirty="0">
                <a:solidFill>
                  <a:srgbClr val="231F20"/>
                </a:solidFill>
                <a:latin typeface="Calibri"/>
                <a:cs typeface="Calibri"/>
              </a:rPr>
              <a:t>Connie </a:t>
            </a:r>
            <a:r>
              <a:rPr sz="1400" spc="-15" dirty="0">
                <a:solidFill>
                  <a:srgbClr val="231F20"/>
                </a:solidFill>
                <a:latin typeface="Calibri"/>
                <a:cs typeface="Calibri"/>
              </a:rPr>
              <a:t>Hawkins, Rene </a:t>
            </a:r>
            <a:r>
              <a:rPr sz="1400" spc="-20" dirty="0">
                <a:solidFill>
                  <a:srgbClr val="231F20"/>
                </a:solidFill>
                <a:latin typeface="Calibri"/>
                <a:cs typeface="Calibri"/>
              </a:rPr>
              <a:t>Averitt-Sanzone, </a:t>
            </a:r>
            <a:r>
              <a:rPr sz="1400" spc="-5" dirty="0">
                <a:solidFill>
                  <a:srgbClr val="231F20"/>
                </a:solidFill>
                <a:latin typeface="Calibri"/>
                <a:cs typeface="Calibri"/>
              </a:rPr>
              <a:t>Laura </a:t>
            </a:r>
            <a:r>
              <a:rPr sz="1400" spc="-35" dirty="0">
                <a:solidFill>
                  <a:srgbClr val="231F20"/>
                </a:solidFill>
                <a:latin typeface="Calibri"/>
                <a:cs typeface="Calibri"/>
              </a:rPr>
              <a:t>Weber, </a:t>
            </a:r>
            <a:r>
              <a:rPr sz="1400" spc="-10" dirty="0">
                <a:solidFill>
                  <a:srgbClr val="231F20"/>
                </a:solidFill>
                <a:latin typeface="Calibri"/>
                <a:cs typeface="Calibri"/>
              </a:rPr>
              <a:t>Region </a:t>
            </a:r>
            <a:r>
              <a:rPr sz="1400" dirty="0">
                <a:solidFill>
                  <a:srgbClr val="231F20"/>
                </a:solidFill>
                <a:latin typeface="Calibri"/>
                <a:cs typeface="Calibri"/>
              </a:rPr>
              <a:t>2 </a:t>
            </a:r>
            <a:r>
              <a:rPr sz="1400" spc="-25" dirty="0">
                <a:solidFill>
                  <a:srgbClr val="231F20"/>
                </a:solidFill>
                <a:latin typeface="Calibri"/>
                <a:cs typeface="Calibri"/>
              </a:rPr>
              <a:t>PTAC, </a:t>
            </a:r>
            <a:r>
              <a:rPr sz="1400" spc="-10" dirty="0">
                <a:solidFill>
                  <a:srgbClr val="231F20"/>
                </a:solidFill>
                <a:latin typeface="Calibri"/>
                <a:cs typeface="Calibri"/>
              </a:rPr>
              <a:t>at ECAC  </a:t>
            </a:r>
            <a:endParaRPr lang="en-US" sz="1400" spc="-10" dirty="0" smtClean="0">
              <a:solidFill>
                <a:srgbClr val="231F20"/>
              </a:solidFill>
              <a:latin typeface="Calibri"/>
              <a:cs typeface="Calibri"/>
            </a:endParaRPr>
          </a:p>
          <a:p>
            <a:pPr marL="12700" marR="5080">
              <a:lnSpc>
                <a:spcPct val="113900"/>
              </a:lnSpc>
            </a:pPr>
            <a:r>
              <a:rPr sz="1400" spc="-10" dirty="0" smtClean="0">
                <a:solidFill>
                  <a:srgbClr val="231F20"/>
                </a:solidFill>
                <a:latin typeface="Calibri"/>
                <a:cs typeface="Calibri"/>
              </a:rPr>
              <a:t>Debi </a:t>
            </a:r>
            <a:r>
              <a:rPr sz="1400" spc="-40" dirty="0">
                <a:solidFill>
                  <a:srgbClr val="231F20"/>
                </a:solidFill>
                <a:latin typeface="Calibri"/>
                <a:cs typeface="Calibri"/>
              </a:rPr>
              <a:t>Tucker, </a:t>
            </a:r>
            <a:r>
              <a:rPr sz="1400" spc="-15" dirty="0">
                <a:solidFill>
                  <a:srgbClr val="231F20"/>
                </a:solidFill>
                <a:latin typeface="Calibri"/>
                <a:cs typeface="Calibri"/>
              </a:rPr>
              <a:t>Stephanie </a:t>
            </a:r>
            <a:r>
              <a:rPr sz="1400" spc="-10" dirty="0">
                <a:solidFill>
                  <a:srgbClr val="231F20"/>
                </a:solidFill>
                <a:latin typeface="Calibri"/>
                <a:cs typeface="Calibri"/>
              </a:rPr>
              <a:t>Moss, Region </a:t>
            </a:r>
            <a:r>
              <a:rPr sz="1400" dirty="0">
                <a:solidFill>
                  <a:srgbClr val="231F20"/>
                </a:solidFill>
                <a:latin typeface="Calibri"/>
                <a:cs typeface="Calibri"/>
              </a:rPr>
              <a:t>3 </a:t>
            </a:r>
            <a:r>
              <a:rPr sz="1400" spc="-25" dirty="0">
                <a:solidFill>
                  <a:srgbClr val="231F20"/>
                </a:solidFill>
                <a:latin typeface="Calibri"/>
                <a:cs typeface="Calibri"/>
              </a:rPr>
              <a:t>PTAC, </a:t>
            </a:r>
            <a:r>
              <a:rPr sz="1400" spc="-10" dirty="0">
                <a:solidFill>
                  <a:srgbClr val="231F20"/>
                </a:solidFill>
                <a:latin typeface="Calibri"/>
                <a:cs typeface="Calibri"/>
              </a:rPr>
              <a:t>at </a:t>
            </a:r>
            <a:r>
              <a:rPr sz="1400" spc="-20" dirty="0">
                <a:solidFill>
                  <a:srgbClr val="231F20"/>
                </a:solidFill>
                <a:latin typeface="Calibri"/>
                <a:cs typeface="Calibri"/>
              </a:rPr>
              <a:t>P2P </a:t>
            </a:r>
            <a:r>
              <a:rPr sz="1400" spc="-10" dirty="0">
                <a:solidFill>
                  <a:srgbClr val="231F20"/>
                </a:solidFill>
                <a:latin typeface="Calibri"/>
                <a:cs typeface="Calibri"/>
              </a:rPr>
              <a:t>of</a:t>
            </a:r>
            <a:r>
              <a:rPr sz="1400" spc="114" dirty="0">
                <a:solidFill>
                  <a:srgbClr val="231F20"/>
                </a:solidFill>
                <a:latin typeface="Calibri"/>
                <a:cs typeface="Calibri"/>
              </a:rPr>
              <a:t> </a:t>
            </a:r>
            <a:r>
              <a:rPr sz="1400" spc="-5" dirty="0">
                <a:solidFill>
                  <a:srgbClr val="231F20"/>
                </a:solidFill>
                <a:latin typeface="Calibri"/>
                <a:cs typeface="Calibri"/>
              </a:rPr>
              <a:t>GA</a:t>
            </a:r>
            <a:endParaRPr sz="1400" dirty="0">
              <a:latin typeface="Calibri"/>
              <a:cs typeface="Calibri"/>
            </a:endParaRPr>
          </a:p>
          <a:p>
            <a:pPr marL="12700" marR="1905635">
              <a:lnSpc>
                <a:spcPct val="113900"/>
              </a:lnSpc>
            </a:pPr>
            <a:r>
              <a:rPr sz="1400" spc="-5" dirty="0">
                <a:solidFill>
                  <a:srgbClr val="231F20"/>
                </a:solidFill>
                <a:latin typeface="Calibri"/>
                <a:cs typeface="Calibri"/>
              </a:rPr>
              <a:t>Courtney </a:t>
            </a:r>
            <a:r>
              <a:rPr sz="1400" spc="-30" dirty="0">
                <a:solidFill>
                  <a:srgbClr val="231F20"/>
                </a:solidFill>
                <a:latin typeface="Calibri"/>
                <a:cs typeface="Calibri"/>
              </a:rPr>
              <a:t>Salzer, </a:t>
            </a:r>
            <a:r>
              <a:rPr sz="1400" spc="-15" dirty="0">
                <a:solidFill>
                  <a:srgbClr val="231F20"/>
                </a:solidFill>
                <a:latin typeface="Calibri"/>
                <a:cs typeface="Calibri"/>
              </a:rPr>
              <a:t>Region </a:t>
            </a:r>
            <a:r>
              <a:rPr sz="1400" dirty="0">
                <a:solidFill>
                  <a:srgbClr val="231F20"/>
                </a:solidFill>
                <a:latin typeface="Calibri"/>
                <a:cs typeface="Calibri"/>
              </a:rPr>
              <a:t>4 </a:t>
            </a:r>
            <a:r>
              <a:rPr sz="1400" spc="-25" dirty="0">
                <a:solidFill>
                  <a:srgbClr val="231F20"/>
                </a:solidFill>
                <a:latin typeface="Calibri"/>
                <a:cs typeface="Calibri"/>
              </a:rPr>
              <a:t>PTAC, </a:t>
            </a:r>
            <a:r>
              <a:rPr sz="1400" spc="-10" dirty="0">
                <a:solidFill>
                  <a:srgbClr val="231F20"/>
                </a:solidFill>
                <a:latin typeface="Calibri"/>
                <a:cs typeface="Calibri"/>
              </a:rPr>
              <a:t>at WI </a:t>
            </a:r>
            <a:r>
              <a:rPr sz="1400" spc="-15" dirty="0">
                <a:solidFill>
                  <a:srgbClr val="231F20"/>
                </a:solidFill>
                <a:latin typeface="Calibri"/>
                <a:cs typeface="Calibri"/>
              </a:rPr>
              <a:t>FACETS  </a:t>
            </a:r>
            <a:endParaRPr lang="en-US" sz="1400" spc="-15" dirty="0" smtClean="0">
              <a:solidFill>
                <a:srgbClr val="231F20"/>
              </a:solidFill>
              <a:latin typeface="Calibri"/>
              <a:cs typeface="Calibri"/>
            </a:endParaRPr>
          </a:p>
          <a:p>
            <a:pPr marL="12700" marR="1905635">
              <a:lnSpc>
                <a:spcPct val="113900"/>
              </a:lnSpc>
            </a:pPr>
            <a:r>
              <a:rPr sz="1400" spc="-5" dirty="0" smtClean="0">
                <a:solidFill>
                  <a:srgbClr val="231F20"/>
                </a:solidFill>
                <a:latin typeface="Calibri"/>
                <a:cs typeface="Calibri"/>
              </a:rPr>
              <a:t>Barb </a:t>
            </a:r>
            <a:r>
              <a:rPr sz="1400" spc="-15" dirty="0">
                <a:solidFill>
                  <a:srgbClr val="231F20"/>
                </a:solidFill>
                <a:latin typeface="Calibri"/>
                <a:cs typeface="Calibri"/>
              </a:rPr>
              <a:t>Buswell, Emily Rome, </a:t>
            </a:r>
            <a:r>
              <a:rPr lang="en-US" sz="1400" spc="-15" dirty="0" smtClean="0">
                <a:solidFill>
                  <a:srgbClr val="231F20"/>
                </a:solidFill>
                <a:latin typeface="Calibri"/>
                <a:cs typeface="Calibri"/>
              </a:rPr>
              <a:t>Jacey Tramutt, </a:t>
            </a:r>
            <a:r>
              <a:rPr sz="1400" spc="-15" dirty="0" smtClean="0">
                <a:solidFill>
                  <a:srgbClr val="231F20"/>
                </a:solidFill>
                <a:latin typeface="Calibri"/>
                <a:cs typeface="Calibri"/>
              </a:rPr>
              <a:t>Region </a:t>
            </a:r>
            <a:r>
              <a:rPr sz="1400" dirty="0" smtClean="0">
                <a:solidFill>
                  <a:srgbClr val="231F20"/>
                </a:solidFill>
                <a:latin typeface="Calibri"/>
                <a:cs typeface="Calibri"/>
              </a:rPr>
              <a:t>5</a:t>
            </a:r>
            <a:r>
              <a:rPr lang="en-US" sz="1400" dirty="0" smtClean="0">
                <a:solidFill>
                  <a:srgbClr val="231F20"/>
                </a:solidFill>
                <a:latin typeface="Calibri"/>
                <a:cs typeface="Calibri"/>
              </a:rPr>
              <a:t> </a:t>
            </a:r>
            <a:r>
              <a:rPr sz="1400" spc="-25" dirty="0" smtClean="0">
                <a:solidFill>
                  <a:srgbClr val="231F20"/>
                </a:solidFill>
                <a:latin typeface="Calibri"/>
                <a:cs typeface="Calibri"/>
              </a:rPr>
              <a:t>PTAC</a:t>
            </a:r>
            <a:r>
              <a:rPr sz="1400" spc="-25" dirty="0">
                <a:solidFill>
                  <a:srgbClr val="231F20"/>
                </a:solidFill>
                <a:latin typeface="Calibri"/>
                <a:cs typeface="Calibri"/>
              </a:rPr>
              <a:t>, </a:t>
            </a:r>
            <a:r>
              <a:rPr sz="1400" spc="-10" dirty="0">
                <a:solidFill>
                  <a:srgbClr val="231F20"/>
                </a:solidFill>
                <a:latin typeface="Calibri"/>
                <a:cs typeface="Calibri"/>
              </a:rPr>
              <a:t>at </a:t>
            </a:r>
            <a:r>
              <a:rPr sz="1400" spc="-5" dirty="0">
                <a:solidFill>
                  <a:srgbClr val="231F20"/>
                </a:solidFill>
                <a:latin typeface="Calibri"/>
                <a:cs typeface="Calibri"/>
              </a:rPr>
              <a:t>PEAK  </a:t>
            </a:r>
            <a:endParaRPr lang="en-US" sz="1400" spc="-5" dirty="0" smtClean="0">
              <a:solidFill>
                <a:srgbClr val="231F20"/>
              </a:solidFill>
              <a:latin typeface="Calibri"/>
              <a:cs typeface="Calibri"/>
            </a:endParaRPr>
          </a:p>
          <a:p>
            <a:pPr marL="12700" marR="1905635">
              <a:lnSpc>
                <a:spcPct val="113900"/>
              </a:lnSpc>
            </a:pPr>
            <a:r>
              <a:rPr sz="1400" spc="-5" dirty="0" smtClean="0">
                <a:solidFill>
                  <a:srgbClr val="231F20"/>
                </a:solidFill>
                <a:latin typeface="Calibri"/>
                <a:cs typeface="Calibri"/>
              </a:rPr>
              <a:t>Nora </a:t>
            </a:r>
            <a:r>
              <a:rPr sz="1400" spc="-10" dirty="0">
                <a:solidFill>
                  <a:srgbClr val="231F20"/>
                </a:solidFill>
                <a:latin typeface="Calibri"/>
                <a:cs typeface="Calibri"/>
              </a:rPr>
              <a:t>Thompson, </a:t>
            </a:r>
            <a:r>
              <a:rPr sz="1400" spc="-15" dirty="0">
                <a:solidFill>
                  <a:srgbClr val="231F20"/>
                </a:solidFill>
                <a:latin typeface="Calibri"/>
                <a:cs typeface="Calibri"/>
              </a:rPr>
              <a:t>Region </a:t>
            </a:r>
            <a:r>
              <a:rPr sz="1400" dirty="0">
                <a:solidFill>
                  <a:srgbClr val="231F20"/>
                </a:solidFill>
                <a:latin typeface="Calibri"/>
                <a:cs typeface="Calibri"/>
              </a:rPr>
              <a:t>6 </a:t>
            </a:r>
            <a:r>
              <a:rPr sz="1400" spc="-25" dirty="0">
                <a:solidFill>
                  <a:srgbClr val="231F20"/>
                </a:solidFill>
                <a:latin typeface="Calibri"/>
                <a:cs typeface="Calibri"/>
              </a:rPr>
              <a:t>PTAC, </a:t>
            </a:r>
            <a:r>
              <a:rPr sz="1400" spc="-10" dirty="0">
                <a:solidFill>
                  <a:srgbClr val="231F20"/>
                </a:solidFill>
                <a:latin typeface="Calibri"/>
                <a:cs typeface="Calibri"/>
              </a:rPr>
              <a:t>at</a:t>
            </a:r>
            <a:r>
              <a:rPr sz="1400" spc="0" dirty="0">
                <a:solidFill>
                  <a:srgbClr val="231F20"/>
                </a:solidFill>
                <a:latin typeface="Calibri"/>
                <a:cs typeface="Calibri"/>
              </a:rPr>
              <a:t> </a:t>
            </a:r>
            <a:r>
              <a:rPr sz="1400" spc="-10" dirty="0">
                <a:solidFill>
                  <a:srgbClr val="231F20"/>
                </a:solidFill>
                <a:latin typeface="Calibri"/>
                <a:cs typeface="Calibri"/>
              </a:rPr>
              <a:t>Matrix</a:t>
            </a:r>
            <a:endParaRPr sz="1400" dirty="0">
              <a:latin typeface="Calibri"/>
              <a:cs typeface="Calibri"/>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27</TotalTime>
  <Words>1945</Words>
  <Application>Microsoft Office PowerPoint</Application>
  <PresentationFormat>On-screen Show (4:3)</PresentationFormat>
  <Paragraphs>165</Paragraphs>
  <Slides>6</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Cambria</vt:lpstr>
      <vt:lpstr>Georgia</vt:lpstr>
      <vt:lpstr>Office Theme</vt:lpstr>
      <vt:lpstr>Emergency  Succession Planning Dialogue Guide</vt:lpstr>
      <vt:lpstr>Emergency Succession Planning</vt:lpstr>
      <vt:lpstr>The Four  Components of  an Emergency  Succession Plan</vt:lpstr>
      <vt:lpstr>Emergency Succession Planning</vt:lpstr>
      <vt:lpstr>Tips for Executing an Emergency  Succession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Emergency  Succession Planning Dialogue Guide</dc:title>
  <dc:creator>Jan Serak</dc:creator>
  <cp:lastModifiedBy>Jan Serak</cp:lastModifiedBy>
  <cp:revision>7</cp:revision>
  <cp:lastPrinted>2017-12-05T17:24:55Z</cp:lastPrinted>
  <dcterms:created xsi:type="dcterms:W3CDTF">2017-08-20T22:36:33Z</dcterms:created>
  <dcterms:modified xsi:type="dcterms:W3CDTF">2017-12-05T17:25:03Z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2017-08-20T00:00:00Z</vt:filetime>
  </property>
  <property fmtid="{D5CDD505-2E9C-101B-9397-08002B2CF9AE}" pid="3" name="Creator">
    <vt:lpwstr>Adobe InDesign CC 2017 (Macintosh)</vt:lpwstr>
  </property>
  <property fmtid="{D5CDD505-2E9C-101B-9397-08002B2CF9AE}" pid="4" name="LastSaved">
    <vt:filetime>2017-08-21T00:00:00Z</vt:filetime>
  </property>
</Properties>
</file>