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620"/>
    <p:restoredTop sz="95039" autoAdjust="0"/>
  </p:normalViewPr>
  <p:slideViewPr>
    <p:cSldViewPr>
      <p:cViewPr varScale="1">
        <p:scale>
          <a:sx n="82" d="100"/>
          <a:sy n="82" d="100"/>
        </p:scale>
        <p:origin x="898" y="48"/>
      </p:cViewPr>
      <p:guideLst>
        <p:guide orient="horz" pos="2880"/>
        <p:guide pos="2160"/>
      </p:guideLst>
    </p:cSldViewPr>
  </p:slideViewPr>
  <p:notesTextViewPr>
    <p:cViewPr>
      <p:scale>
        <a:sx n="100" d="100"/>
        <a:sy n="100" d="100"/>
      </p:scale>
      <p:origin x="0" y="0"/>
    </p:cViewPr>
  </p:notesTextViewPr>
  <p:notesViewPr>
    <p:cSldViewPr>
      <p:cViewPr varScale="1">
        <p:scale>
          <a:sx n="61" d="100"/>
          <a:sy n="61" d="100"/>
        </p:scale>
        <p:origin x="2520"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9114" y="0"/>
            <a:ext cx="3066733" cy="468154"/>
          </a:xfrm>
          <a:prstGeom prst="rect">
            <a:avLst/>
          </a:prstGeom>
        </p:spPr>
        <p:txBody>
          <a:bodyPr vert="horz" lIns="93936" tIns="46968" rIns="93936" bIns="46968" rtlCol="0"/>
          <a:lstStyle>
            <a:lvl1pPr algn="r">
              <a:defRPr sz="1200"/>
            </a:lvl1pPr>
          </a:lstStyle>
          <a:p>
            <a:fld id="{F8A5B8DA-A05E-7C4D-A926-544949859D30}" type="datetimeFigureOut">
              <a:rPr lang="en-US" smtClean="0"/>
              <a:t>12/5/2017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2754"/>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9114" y="8892754"/>
            <a:ext cx="3066733" cy="468154"/>
          </a:xfrm>
          <a:prstGeom prst="rect">
            <a:avLst/>
          </a:prstGeom>
        </p:spPr>
        <p:txBody>
          <a:bodyPr vert="horz" lIns="93936" tIns="46968" rIns="93936" bIns="46968" rtlCol="0" anchor="b"/>
          <a:lstStyle>
            <a:lvl1pPr algn="r">
              <a:defRPr sz="1200"/>
            </a:lvl1pPr>
          </a:lstStyle>
          <a:p>
            <a:fld id="{DA85EA4F-5A7F-3C43-9EDF-1C25E156A7B2}" type="slidenum">
              <a:rPr lang="en-US" smtClean="0"/>
              <a:t>‹#›</a:t>
            </a:fld>
            <a:endParaRPr lang="en-US"/>
          </a:p>
        </p:txBody>
      </p:sp>
    </p:spTree>
    <p:extLst>
      <p:ext uri="{BB962C8B-B14F-4D97-AF65-F5344CB8AC3E}">
        <p14:creationId xmlns:p14="http://schemas.microsoft.com/office/powerpoint/2010/main" val="26664968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youtu.be/N7wFDmwi5hw"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dirty="0"/>
              <a:t>Slide #1: Welcome and Introduction</a:t>
            </a:r>
          </a:p>
          <a:p>
            <a:endParaRPr lang="en-US" sz="900" b="1" dirty="0"/>
          </a:p>
          <a:p>
            <a:r>
              <a:rPr lang="en-US" sz="900" b="1" dirty="0"/>
              <a:t>Procedural Directions:</a:t>
            </a:r>
          </a:p>
          <a:p>
            <a:pPr marL="180939" indent="-180939">
              <a:buFont typeface="Arial" panose="020B0604020202020204" pitchFamily="34" charset="0"/>
              <a:buChar char="•"/>
            </a:pPr>
            <a:r>
              <a:rPr lang="en-US" sz="900" dirty="0"/>
              <a:t>What you will need for this module: </a:t>
            </a:r>
          </a:p>
          <a:p>
            <a:pPr marL="663443" lvl="1" indent="-180939">
              <a:buFont typeface="Arial" panose="020B0604020202020204" pitchFamily="34" charset="0"/>
              <a:buChar char="•"/>
            </a:pPr>
            <a:r>
              <a:rPr lang="en-US" sz="900" dirty="0"/>
              <a:t>Laptop computer (equipped with PowerPoint software)</a:t>
            </a:r>
          </a:p>
          <a:p>
            <a:pPr marL="663443" lvl="1" indent="-180939">
              <a:buFont typeface="Arial" panose="020B0604020202020204" pitchFamily="34" charset="0"/>
              <a:buChar char="•"/>
            </a:pPr>
            <a:r>
              <a:rPr lang="en-US" sz="900" dirty="0"/>
              <a:t>Speakers that are able to project the video sound adequately</a:t>
            </a:r>
          </a:p>
          <a:p>
            <a:pPr marL="663443" lvl="1" indent="-180939">
              <a:buFont typeface="Arial" panose="020B0604020202020204" pitchFamily="34" charset="0"/>
              <a:buChar char="•"/>
            </a:pPr>
            <a:r>
              <a:rPr lang="en-US" sz="900" dirty="0"/>
              <a:t>Projector </a:t>
            </a:r>
          </a:p>
          <a:p>
            <a:pPr marL="663443" lvl="1" indent="-180939">
              <a:buFont typeface="Arial" panose="020B0604020202020204" pitchFamily="34" charset="0"/>
              <a:buChar char="•"/>
            </a:pPr>
            <a:r>
              <a:rPr lang="en-US" sz="900" dirty="0"/>
              <a:t>Memory stick with the Emergency Succession Planning Dialogue Guide (PowerPoint) presentation &amp; video (in case you can’t get on the internet)</a:t>
            </a:r>
          </a:p>
          <a:p>
            <a:pPr marL="663443" lvl="1" indent="-180939">
              <a:buFont typeface="Arial" panose="020B0604020202020204" pitchFamily="34" charset="0"/>
              <a:buChar char="•"/>
            </a:pPr>
            <a:r>
              <a:rPr lang="en-US" sz="900" dirty="0"/>
              <a:t>White board or flip chart/easel, markers, paper, pens</a:t>
            </a:r>
          </a:p>
          <a:p>
            <a:pPr marL="663443" lvl="1" indent="-180939">
              <a:buFont typeface="Arial" panose="020B0604020202020204" pitchFamily="34" charset="0"/>
              <a:buChar char="•"/>
            </a:pPr>
            <a:r>
              <a:rPr lang="en-US" sz="900" dirty="0"/>
              <a:t>Printed version of the Emergency Planning Dialogue Guide speaker notes for your own use</a:t>
            </a:r>
          </a:p>
          <a:p>
            <a:pPr marL="663443" lvl="1" indent="-180939">
              <a:buFont typeface="Arial" panose="020B0604020202020204" pitchFamily="34" charset="0"/>
              <a:buChar char="•"/>
            </a:pPr>
            <a:r>
              <a:rPr lang="en-US" sz="900" dirty="0"/>
              <a:t>Handout copies of select handouts for participants (Emergency Planning Dialogue Guide 2/page; FAQ; Resource List, Evaluation forms)</a:t>
            </a:r>
          </a:p>
          <a:p>
            <a:pPr marL="180939" indent="-180939">
              <a:buFont typeface="Arial" panose="020B0604020202020204" pitchFamily="34" charset="0"/>
              <a:buChar char="•"/>
            </a:pPr>
            <a:r>
              <a:rPr lang="en-US" sz="900" dirty="0"/>
              <a:t>Plan 40-45 minutes on your Board agenda (video 10 min, Dialogue Guide 10-15 min), FAQ &amp; Resource List (5 min), Evaluation (5 min)</a:t>
            </a:r>
          </a:p>
          <a:p>
            <a:pPr marL="663443" lvl="1" indent="-180939">
              <a:buFont typeface="Arial" panose="020B0604020202020204" pitchFamily="34" charset="0"/>
              <a:buChar char="•"/>
            </a:pPr>
            <a:endParaRPr lang="en-US" sz="900" dirty="0"/>
          </a:p>
          <a:p>
            <a:r>
              <a:rPr lang="en-US" sz="900" b="1" dirty="0"/>
              <a:t>Presenter Notes:</a:t>
            </a:r>
          </a:p>
          <a:p>
            <a:pPr marL="180939" indent="-180939">
              <a:buFont typeface="Arial" panose="020B0604020202020204" pitchFamily="34" charset="0"/>
              <a:buChar char="•"/>
            </a:pPr>
            <a:r>
              <a:rPr lang="en-US" sz="900" dirty="0"/>
              <a:t>Hello and welcome to this professional development module on Emergency Succession Planning</a:t>
            </a:r>
          </a:p>
          <a:p>
            <a:pPr marL="180939" indent="-180939">
              <a:buFont typeface="Arial" panose="020B0604020202020204" pitchFamily="34" charset="0"/>
              <a:buChar char="•"/>
            </a:pPr>
            <a:r>
              <a:rPr lang="en-US" sz="900" dirty="0"/>
              <a:t>This module focuses on Emergency Succession Planning, although the ideas are useful for all kinds of emergencies that interrupt the normal follow of operations, such as a natural disaster. We will talk about the components of an Emergency Succession Plan, understand the roles of staff and Board members in implementing the plan, and provide tips for execution.</a:t>
            </a:r>
          </a:p>
          <a:p>
            <a:pPr marL="180939" indent="-180939">
              <a:buFont typeface="Arial" panose="020B0604020202020204" pitchFamily="34" charset="0"/>
              <a:buChar char="•"/>
            </a:pPr>
            <a:r>
              <a:rPr lang="en-US" sz="900" dirty="0"/>
              <a:t>We will first watch a 10 minute video that outlines this content</a:t>
            </a:r>
          </a:p>
          <a:p>
            <a:pPr marL="180939" indent="-180939">
              <a:buFont typeface="Arial" panose="020B0604020202020204" pitchFamily="34" charset="0"/>
              <a:buChar char="•"/>
            </a:pPr>
            <a:r>
              <a:rPr lang="en-US" sz="900" dirty="0"/>
              <a:t>Show the video (7:34 minutes): </a:t>
            </a:r>
            <a:r>
              <a:rPr lang="en-US" sz="900" b="1" u="sng" dirty="0">
                <a:hlinkClick r:id="rId3"/>
              </a:rPr>
              <a:t>https://youtu.be/N7wFDmwi5hw</a:t>
            </a:r>
            <a:endParaRPr lang="en-US" sz="900" b="1" u="sng" dirty="0"/>
          </a:p>
          <a:p>
            <a:pPr marL="180939" indent="-180939">
              <a:buFont typeface="Arial" panose="020B0604020202020204" pitchFamily="34" charset="0"/>
              <a:buChar char="•"/>
            </a:pPr>
            <a:r>
              <a:rPr lang="en-US" sz="900" dirty="0"/>
              <a:t>Show Slide #1. Let’s take a short time to discuss how the information from the video can be applied to our own organization.</a:t>
            </a:r>
            <a:endParaRPr lang="en-US" sz="900" dirty="0"/>
          </a:p>
        </p:txBody>
      </p:sp>
      <p:sp>
        <p:nvSpPr>
          <p:cNvPr id="4" name="Slide Number Placeholder 3"/>
          <p:cNvSpPr>
            <a:spLocks noGrp="1"/>
          </p:cNvSpPr>
          <p:nvPr>
            <p:ph type="sldNum" sz="quarter" idx="10"/>
          </p:nvPr>
        </p:nvSpPr>
        <p:spPr/>
        <p:txBody>
          <a:bodyPr/>
          <a:lstStyle/>
          <a:p>
            <a:fld id="{DA85EA4F-5A7F-3C43-9EDF-1C25E156A7B2}" type="slidenum">
              <a:rPr lang="en-US" smtClean="0"/>
              <a:t>1</a:t>
            </a:fld>
            <a:endParaRPr lang="en-US"/>
          </a:p>
        </p:txBody>
      </p:sp>
    </p:spTree>
    <p:extLst>
      <p:ext uri="{BB962C8B-B14F-4D97-AF65-F5344CB8AC3E}">
        <p14:creationId xmlns:p14="http://schemas.microsoft.com/office/powerpoint/2010/main" val="3288518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dirty="0"/>
              <a:t>Slide 2: What is an Emergency Succession Plan? </a:t>
            </a:r>
          </a:p>
          <a:p>
            <a:endParaRPr lang="en-US" sz="900" b="1" dirty="0"/>
          </a:p>
          <a:p>
            <a:r>
              <a:rPr lang="en-US" sz="900" b="1" dirty="0"/>
              <a:t>Procedural Directions:</a:t>
            </a:r>
          </a:p>
          <a:p>
            <a:endParaRPr lang="en-US" sz="900" b="1" dirty="0"/>
          </a:p>
          <a:p>
            <a:pPr marL="176131" indent="-176131">
              <a:buFont typeface="Arial" panose="020B0604020202020204" pitchFamily="34" charset="0"/>
              <a:buChar char="•"/>
            </a:pPr>
            <a:r>
              <a:rPr lang="en-US" sz="900" dirty="0"/>
              <a:t>Show slide # 2</a:t>
            </a:r>
          </a:p>
          <a:p>
            <a:pPr marL="176131" indent="-176131">
              <a:buFont typeface="Arial" panose="020B0604020202020204" pitchFamily="34" charset="0"/>
              <a:buChar char="•"/>
            </a:pPr>
            <a:r>
              <a:rPr lang="en-US" sz="900" dirty="0"/>
              <a:t>Read presenter notes</a:t>
            </a:r>
          </a:p>
          <a:p>
            <a:endParaRPr lang="en-US" sz="900" b="1" dirty="0"/>
          </a:p>
          <a:p>
            <a:r>
              <a:rPr lang="en-US" sz="900" b="1" dirty="0"/>
              <a:t>Presenter Notes: </a:t>
            </a:r>
          </a:p>
          <a:p>
            <a:endParaRPr lang="en-US" sz="900" b="1" dirty="0"/>
          </a:p>
          <a:p>
            <a:pPr marL="176131" indent="-176131">
              <a:buFont typeface="Arial" panose="020B0604020202020204" pitchFamily="34" charset="0"/>
              <a:buChar char="•"/>
            </a:pPr>
            <a:r>
              <a:rPr lang="en-US" sz="900" dirty="0"/>
              <a:t>If an organization’s CEO/Executive Director abruptly resigns, is fired, has a long-term medical or other emergency, or is otherwise unable to lead the organization, it is vital to have an Emergency Succession Plan in place. The staff and Board must be able to continue the daily tasks that keep the organization running, but cannot do so without clear leadership and a Plan. </a:t>
            </a:r>
          </a:p>
          <a:p>
            <a:pPr marL="176131" indent="-176131">
              <a:buFont typeface="Arial" panose="020B0604020202020204" pitchFamily="34" charset="0"/>
              <a:buChar char="•"/>
            </a:pPr>
            <a:endParaRPr lang="en-US" sz="900" dirty="0"/>
          </a:p>
          <a:p>
            <a:pPr marL="176131" indent="-176131">
              <a:buFont typeface="Arial" panose="020B0604020202020204" pitchFamily="34" charset="0"/>
              <a:buChar char="•"/>
            </a:pPr>
            <a:r>
              <a:rPr lang="en-US" sz="900" dirty="0"/>
              <a:t>Parent Training and Information Centers and Community Parent Resource Centers are strongly advised to have an Emergency Succession Plan. An Emergency Succession Plan allows the organization to carry on day-to-day operations during stressful times by clearly organizing key documents, outlining roles and responsibilities, and having written procedures to follow.</a:t>
            </a:r>
          </a:p>
          <a:p>
            <a:pPr marL="176131" indent="-176131">
              <a:buFont typeface="Arial" panose="020B0604020202020204" pitchFamily="34" charset="0"/>
              <a:buChar char="•"/>
            </a:pPr>
            <a:endParaRPr lang="en-US" sz="900" dirty="0"/>
          </a:p>
          <a:p>
            <a:pPr marL="176131" indent="-176131">
              <a:buFont typeface="Arial" panose="020B0604020202020204" pitchFamily="34" charset="0"/>
              <a:buChar char="•"/>
            </a:pPr>
            <a:r>
              <a:rPr lang="en-US" sz="900" dirty="0"/>
              <a:t>Emergency Succession Planning is one of the most typical issues for which the Regional Parent TA Centers are called to help parent centers. Following some of the simple steps here can help you make the best of a difficult situation through preparation.</a:t>
            </a:r>
            <a:endParaRPr lang="en-US" sz="900" dirty="0"/>
          </a:p>
        </p:txBody>
      </p:sp>
      <p:sp>
        <p:nvSpPr>
          <p:cNvPr id="4" name="Slide Number Placeholder 3"/>
          <p:cNvSpPr>
            <a:spLocks noGrp="1"/>
          </p:cNvSpPr>
          <p:nvPr>
            <p:ph type="sldNum" sz="quarter" idx="10"/>
          </p:nvPr>
        </p:nvSpPr>
        <p:spPr/>
        <p:txBody>
          <a:bodyPr/>
          <a:lstStyle/>
          <a:p>
            <a:fld id="{DA85EA4F-5A7F-3C43-9EDF-1C25E156A7B2}" type="slidenum">
              <a:rPr lang="en-US" smtClean="0"/>
              <a:t>2</a:t>
            </a:fld>
            <a:endParaRPr lang="en-US"/>
          </a:p>
        </p:txBody>
      </p:sp>
    </p:spTree>
    <p:extLst>
      <p:ext uri="{BB962C8B-B14F-4D97-AF65-F5344CB8AC3E}">
        <p14:creationId xmlns:p14="http://schemas.microsoft.com/office/powerpoint/2010/main" val="397915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233363"/>
            <a:ext cx="4683125" cy="3511550"/>
          </a:xfrm>
        </p:spPr>
      </p:sp>
      <p:sp>
        <p:nvSpPr>
          <p:cNvPr id="3" name="Notes Placeholder 2"/>
          <p:cNvSpPr>
            <a:spLocks noGrp="1"/>
          </p:cNvSpPr>
          <p:nvPr>
            <p:ph type="body" idx="1"/>
          </p:nvPr>
        </p:nvSpPr>
        <p:spPr>
          <a:xfrm>
            <a:off x="707708" y="3901281"/>
            <a:ext cx="5661660" cy="5227717"/>
          </a:xfrm>
        </p:spPr>
        <p:txBody>
          <a:bodyPr/>
          <a:lstStyle/>
          <a:p>
            <a:r>
              <a:rPr lang="en-US" sz="900" b="1" dirty="0"/>
              <a:t>Slide 3: The Four Components of an Emergency Succession Plan </a:t>
            </a:r>
          </a:p>
          <a:p>
            <a:endParaRPr lang="en-US" sz="900" b="1" dirty="0"/>
          </a:p>
          <a:p>
            <a:r>
              <a:rPr lang="en-US" sz="900" b="1" dirty="0"/>
              <a:t> Procedural Directions:</a:t>
            </a:r>
          </a:p>
          <a:p>
            <a:pPr marL="176131" indent="-176131">
              <a:buFont typeface="Arial" panose="020B0604020202020204" pitchFamily="34" charset="0"/>
              <a:buChar char="•"/>
            </a:pPr>
            <a:r>
              <a:rPr lang="en-US" sz="900" dirty="0"/>
              <a:t>Show slide # 3</a:t>
            </a:r>
          </a:p>
          <a:p>
            <a:pPr marL="176131" indent="-176131">
              <a:buFont typeface="Arial" panose="020B0604020202020204" pitchFamily="34" charset="0"/>
              <a:buChar char="•"/>
            </a:pPr>
            <a:r>
              <a:rPr lang="en-US" sz="900" dirty="0"/>
              <a:t>Read the presenter notes.</a:t>
            </a:r>
          </a:p>
          <a:p>
            <a:endParaRPr lang="en-US" sz="900" b="1" dirty="0"/>
          </a:p>
          <a:p>
            <a:r>
              <a:rPr lang="en-US" sz="900" b="1" dirty="0"/>
              <a:t>Presenter Notes: </a:t>
            </a:r>
          </a:p>
          <a:p>
            <a:endParaRPr lang="en-US" sz="900" b="1" dirty="0"/>
          </a:p>
          <a:p>
            <a:pPr marL="176131" indent="-176131">
              <a:buFont typeface="Arial" panose="020B0604020202020204" pitchFamily="34" charset="0"/>
              <a:buChar char="•"/>
            </a:pPr>
            <a:r>
              <a:rPr lang="en-US" sz="900" dirty="0"/>
              <a:t>A strong Emergency Succession Plan covers four key areas: financial oversight, communications, interim management, and executive search.</a:t>
            </a:r>
          </a:p>
          <a:p>
            <a:r>
              <a:rPr lang="en-US" sz="900" dirty="0"/>
              <a:t> </a:t>
            </a:r>
            <a:endParaRPr lang="en-US" sz="900" b="1" dirty="0"/>
          </a:p>
          <a:p>
            <a:pPr marL="176131" indent="-176131">
              <a:buFont typeface="Arial" panose="020B0604020202020204" pitchFamily="34" charset="0"/>
              <a:buChar char="•"/>
            </a:pPr>
            <a:r>
              <a:rPr lang="en-US" sz="900" u="sng" dirty="0"/>
              <a:t>Financial oversight </a:t>
            </a:r>
            <a:r>
              <a:rPr lang="en-US" sz="900" dirty="0"/>
              <a:t>is the top priority when there is an unplanned leadership change. There are a few things that help prevent crisis:</a:t>
            </a:r>
          </a:p>
          <a:p>
            <a:pPr marL="176131" indent="-176131">
              <a:buFont typeface="Arial" panose="020B0604020202020204" pitchFamily="34" charset="0"/>
              <a:buChar char="•"/>
            </a:pPr>
            <a:endParaRPr lang="en-US" sz="900" dirty="0"/>
          </a:p>
          <a:p>
            <a:pPr marL="645812" lvl="1" indent="-176131">
              <a:buFont typeface="Arial" panose="020B0604020202020204" pitchFamily="34" charset="0"/>
              <a:buChar char="•"/>
            </a:pPr>
            <a:r>
              <a:rPr lang="en-US" sz="900" dirty="0"/>
              <a:t>Having multiple signatories on the organization’s checking accounts, charge accounts, etc. enables business to continue in the chief executive’s absence. These signatories might include the Board Chair, Board Secretary or Treasurer, and several key administrative staff. A list of all financial accounts and passwords should be available.</a:t>
            </a:r>
          </a:p>
          <a:p>
            <a:pPr marL="645812" lvl="1" indent="-176131">
              <a:buFont typeface="Arial" panose="020B0604020202020204" pitchFamily="34" charset="0"/>
              <a:buChar char="•"/>
            </a:pPr>
            <a:endParaRPr lang="en-US" sz="900" dirty="0"/>
          </a:p>
          <a:p>
            <a:pPr marL="645812" lvl="1" indent="-176131">
              <a:buFont typeface="Arial" panose="020B0604020202020204" pitchFamily="34" charset="0"/>
              <a:buChar char="•"/>
            </a:pPr>
            <a:r>
              <a:rPr lang="en-US" sz="900" dirty="0"/>
              <a:t>Contact information for vendors (such as rent, insurance, supplies) should be available. Contact information should be available to ensure that timely employee payroll payments are continued. Other critical information and contact lists should be available to the Board Chair in the event of an emergency (e.g., contact information for key funders, and OSEP project officers, upcoming deadlines on important activities, such as the deadline for filing the IRS Form 990 or due date for the Parent Center Continuation Report). </a:t>
            </a:r>
          </a:p>
          <a:p>
            <a:pPr marL="645812" lvl="1" indent="-176131">
              <a:buFont typeface="Arial" panose="020B0604020202020204" pitchFamily="34" charset="0"/>
              <a:buChar char="•"/>
            </a:pPr>
            <a:endParaRPr lang="en-US" sz="900" dirty="0"/>
          </a:p>
          <a:p>
            <a:pPr marL="176131" indent="-176131">
              <a:buFont typeface="Arial" panose="020B0604020202020204" pitchFamily="34" charset="0"/>
              <a:buChar char="•"/>
            </a:pPr>
            <a:r>
              <a:rPr lang="en-US" sz="900" u="sng" dirty="0"/>
              <a:t>Communications</a:t>
            </a:r>
            <a:r>
              <a:rPr lang="en-US" sz="900" dirty="0"/>
              <a:t> is also key. </a:t>
            </a:r>
          </a:p>
          <a:p>
            <a:pPr marL="645812" lvl="1" indent="-176131">
              <a:buFont typeface="Arial" panose="020B0604020202020204" pitchFamily="34" charset="0"/>
              <a:buChar char="•"/>
            </a:pPr>
            <a:r>
              <a:rPr lang="en-US" sz="900" dirty="0"/>
              <a:t>Who is the first point of contact in the event of a change in the Executive Director’s situation? Typically, this is the Board Chair. This person should be prepared to notify all Board members and discuss next steps. Subsequent communication containing the circumstances and recommended plan of action should be sent to all Board members for approval and the staff for information. </a:t>
            </a:r>
          </a:p>
          <a:p>
            <a:pPr marL="645812" lvl="1" indent="-176131">
              <a:buFont typeface="Arial" panose="020B0604020202020204" pitchFamily="34" charset="0"/>
              <a:buChar char="•"/>
            </a:pPr>
            <a:r>
              <a:rPr lang="en-US" sz="900" dirty="0"/>
              <a:t>Once the plan of action has been determined, a message from the Board Chair should be sent to the organization’s key stakeholders detailing the plan for the leadership transition. </a:t>
            </a:r>
          </a:p>
        </p:txBody>
      </p:sp>
      <p:sp>
        <p:nvSpPr>
          <p:cNvPr id="4" name="Slide Number Placeholder 3"/>
          <p:cNvSpPr>
            <a:spLocks noGrp="1"/>
          </p:cNvSpPr>
          <p:nvPr>
            <p:ph type="sldNum" sz="quarter" idx="10"/>
          </p:nvPr>
        </p:nvSpPr>
        <p:spPr/>
        <p:txBody>
          <a:bodyPr/>
          <a:lstStyle/>
          <a:p>
            <a:fld id="{DA85EA4F-5A7F-3C43-9EDF-1C25E156A7B2}" type="slidenum">
              <a:rPr lang="en-US" smtClean="0"/>
              <a:t>3</a:t>
            </a:fld>
            <a:endParaRPr lang="en-US"/>
          </a:p>
        </p:txBody>
      </p:sp>
    </p:spTree>
    <p:extLst>
      <p:ext uri="{BB962C8B-B14F-4D97-AF65-F5344CB8AC3E}">
        <p14:creationId xmlns:p14="http://schemas.microsoft.com/office/powerpoint/2010/main" val="4226040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7708" y="4447460"/>
            <a:ext cx="5661660" cy="4913448"/>
          </a:xfrm>
        </p:spPr>
        <p:txBody>
          <a:bodyPr/>
          <a:lstStyle/>
          <a:p>
            <a:r>
              <a:rPr lang="en-US" sz="900" b="1" dirty="0"/>
              <a:t>Slide 4: Roles of Staff and Board in Executive Transition </a:t>
            </a:r>
          </a:p>
          <a:p>
            <a:endParaRPr lang="en-US" sz="900" b="1" dirty="0"/>
          </a:p>
          <a:p>
            <a:r>
              <a:rPr lang="en-US" sz="900" b="1" dirty="0"/>
              <a:t>Procedural Directions:</a:t>
            </a:r>
          </a:p>
          <a:p>
            <a:pPr marL="176131" indent="-176131">
              <a:buFont typeface="Arial" panose="020B0604020202020204" pitchFamily="34" charset="0"/>
              <a:buChar char="•"/>
            </a:pPr>
            <a:r>
              <a:rPr lang="en-US" sz="900" dirty="0"/>
              <a:t>Show slide # 4</a:t>
            </a:r>
          </a:p>
          <a:p>
            <a:pPr marL="176131" indent="-176131">
              <a:buFont typeface="Arial" panose="020B0604020202020204" pitchFamily="34" charset="0"/>
              <a:buChar char="•"/>
            </a:pPr>
            <a:r>
              <a:rPr lang="en-US" sz="900" dirty="0"/>
              <a:t>Read the presenter notes.</a:t>
            </a:r>
          </a:p>
          <a:p>
            <a:endParaRPr lang="en-US" sz="900" b="1" dirty="0"/>
          </a:p>
          <a:p>
            <a:r>
              <a:rPr lang="en-US" sz="900" b="1" dirty="0"/>
              <a:t>Presenter Notes: </a:t>
            </a:r>
          </a:p>
          <a:p>
            <a:pPr marL="176131" indent="-176131">
              <a:buFont typeface="Arial" panose="020B0604020202020204" pitchFamily="34" charset="0"/>
              <a:buChar char="•"/>
            </a:pPr>
            <a:r>
              <a:rPr lang="en-US" sz="900" dirty="0"/>
              <a:t>It is helpful to document a short list of go-to people for key functions . </a:t>
            </a:r>
          </a:p>
          <a:p>
            <a:pPr marL="645812" lvl="1" indent="-176131">
              <a:buFont typeface="Arial" panose="020B0604020202020204" pitchFamily="34" charset="0"/>
              <a:buChar char="•"/>
            </a:pPr>
            <a:r>
              <a:rPr lang="en-US" sz="900" dirty="0"/>
              <a:t>For example, the Board Treasurer could step in to assure that payroll, vendor relations, and other basic financial functions are carried on.</a:t>
            </a:r>
          </a:p>
          <a:p>
            <a:pPr marL="645812" lvl="1" indent="-176131">
              <a:buFont typeface="Arial" panose="020B0604020202020204" pitchFamily="34" charset="0"/>
              <a:buChar char="•"/>
            </a:pPr>
            <a:r>
              <a:rPr lang="en-US" sz="900" dirty="0"/>
              <a:t>Another Board member, such as the Secretary, should assure that contracts, agreements, and grants are in order. </a:t>
            </a:r>
          </a:p>
          <a:p>
            <a:pPr marL="176131" indent="-176131">
              <a:buFont typeface="Arial" panose="020B0604020202020204" pitchFamily="34" charset="0"/>
              <a:buChar char="•"/>
            </a:pPr>
            <a:endParaRPr lang="en-US" sz="900" dirty="0"/>
          </a:p>
          <a:p>
            <a:pPr marL="176131" indent="-176131">
              <a:buFont typeface="Arial" panose="020B0604020202020204" pitchFamily="34" charset="0"/>
              <a:buChar char="•"/>
            </a:pPr>
            <a:r>
              <a:rPr lang="en-US" sz="900" dirty="0"/>
              <a:t>The Board is responsible for search and appointment of the new permanent ED. Sometimes, there is a staff in a leadership role who has been groomed for this role. But this does not relieve the Board from the important responsibility of a thoughtful and deliberative search and appointment process. </a:t>
            </a:r>
          </a:p>
          <a:p>
            <a:pPr marL="176131" indent="-176131">
              <a:buFont typeface="Arial" panose="020B0604020202020204" pitchFamily="34" charset="0"/>
              <a:buChar char="•"/>
            </a:pPr>
            <a:endParaRPr lang="en-US" sz="900" dirty="0"/>
          </a:p>
          <a:p>
            <a:pPr marL="176131" indent="-176131">
              <a:buFont typeface="Arial" panose="020B0604020202020204" pitchFamily="34" charset="0"/>
              <a:buChar char="•"/>
            </a:pPr>
            <a:r>
              <a:rPr lang="en-US" sz="900" dirty="0"/>
              <a:t>The Board should designate someone to perform the ED’s essential duties before the new ED search and selection process has been completed. Here are some options:   </a:t>
            </a:r>
          </a:p>
          <a:p>
            <a:pPr marL="645812" lvl="1" indent="-176131">
              <a:buFont typeface="Arial" panose="020B0604020202020204" pitchFamily="34" charset="0"/>
              <a:buChar char="•"/>
            </a:pPr>
            <a:r>
              <a:rPr lang="en-US" sz="900" dirty="0"/>
              <a:t>Usually, there is a Deputy Director, Program Director, or other senior staff person to take on this role in the short term. This role should be part of the Emergency Succession Plan, as well as in the person’s position description (</a:t>
            </a:r>
            <a:r>
              <a:rPr lang="en-US" sz="900" dirty="0" err="1"/>
              <a:t>ie</a:t>
            </a:r>
            <a:r>
              <a:rPr lang="en-US" sz="900" dirty="0"/>
              <a:t>, “acts as the ED in the absence of the ED…”)</a:t>
            </a:r>
          </a:p>
          <a:p>
            <a:pPr lvl="1"/>
            <a:endParaRPr lang="en-US" sz="900" dirty="0"/>
          </a:p>
          <a:p>
            <a:pPr marL="645812" lvl="1" indent="-176131">
              <a:buFont typeface="Arial" panose="020B0604020202020204" pitchFamily="34" charset="0"/>
              <a:buChar char="•"/>
            </a:pPr>
            <a:r>
              <a:rPr lang="en-US" sz="900" dirty="0"/>
              <a:t>In some circumstances, the Board Chair may need to step in and assume this role. </a:t>
            </a:r>
          </a:p>
          <a:p>
            <a:pPr lvl="1"/>
            <a:endParaRPr lang="en-US" sz="900" dirty="0"/>
          </a:p>
          <a:p>
            <a:pPr marL="645812" lvl="1" indent="-176131">
              <a:buFont typeface="Arial" panose="020B0604020202020204" pitchFamily="34" charset="0"/>
              <a:buChar char="•"/>
            </a:pPr>
            <a:r>
              <a:rPr lang="en-US" sz="900" dirty="0"/>
              <a:t>Organizations may want to consider bringing on board an Interim ED. In this case, a job description should be prepared. An Interim ED is usually an experienced Executive who can lead operations for a defined period while the search is being conducted (3 – 6 months). An Interim ED provides an outside perspective to inform the search process and to help the Board assess priorities. The budget would need to be able to support this.</a:t>
            </a:r>
          </a:p>
          <a:p>
            <a:pPr marL="645812" lvl="1" indent="-176131">
              <a:buFont typeface="Arial" panose="020B0604020202020204" pitchFamily="34" charset="0"/>
              <a:buChar char="•"/>
            </a:pPr>
            <a:r>
              <a:rPr lang="en-US" sz="900" dirty="0"/>
              <a:t>In addition, the Board must ensure that an interim ED is educated on unique Parent Center roles and responsibilities which may not be within their previous experience.</a:t>
            </a:r>
            <a:endParaRPr lang="en-US" sz="900" dirty="0"/>
          </a:p>
        </p:txBody>
      </p:sp>
      <p:sp>
        <p:nvSpPr>
          <p:cNvPr id="4" name="Slide Number Placeholder 3"/>
          <p:cNvSpPr>
            <a:spLocks noGrp="1"/>
          </p:cNvSpPr>
          <p:nvPr>
            <p:ph type="sldNum" sz="quarter" idx="10"/>
          </p:nvPr>
        </p:nvSpPr>
        <p:spPr/>
        <p:txBody>
          <a:bodyPr/>
          <a:lstStyle/>
          <a:p>
            <a:fld id="{DA85EA4F-5A7F-3C43-9EDF-1C25E156A7B2}" type="slidenum">
              <a:rPr lang="en-US" smtClean="0"/>
              <a:t>4</a:t>
            </a:fld>
            <a:endParaRPr lang="en-US"/>
          </a:p>
        </p:txBody>
      </p:sp>
    </p:spTree>
    <p:extLst>
      <p:ext uri="{BB962C8B-B14F-4D97-AF65-F5344CB8AC3E}">
        <p14:creationId xmlns:p14="http://schemas.microsoft.com/office/powerpoint/2010/main" val="753752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7708" y="4447460"/>
            <a:ext cx="5661660" cy="4837589"/>
          </a:xfrm>
        </p:spPr>
        <p:txBody>
          <a:bodyPr/>
          <a:lstStyle/>
          <a:p>
            <a:r>
              <a:rPr lang="en-US" sz="900" b="1" dirty="0"/>
              <a:t>Slide 5: Tips for Executing an Emergency Succession Plan </a:t>
            </a:r>
          </a:p>
          <a:p>
            <a:endParaRPr lang="en-US" sz="900" b="1" dirty="0"/>
          </a:p>
          <a:p>
            <a:r>
              <a:rPr lang="en-US" sz="900" b="1" dirty="0"/>
              <a:t>Procedural Directions:</a:t>
            </a:r>
          </a:p>
          <a:p>
            <a:pPr marL="176131" indent="-176131">
              <a:buFont typeface="Arial" panose="020B0604020202020204" pitchFamily="34" charset="0"/>
              <a:buChar char="•"/>
            </a:pPr>
            <a:r>
              <a:rPr lang="en-US" sz="900" dirty="0"/>
              <a:t>Show slide # 5</a:t>
            </a:r>
          </a:p>
          <a:p>
            <a:pPr marL="176131" indent="-176131">
              <a:buFont typeface="Arial" panose="020B0604020202020204" pitchFamily="34" charset="0"/>
              <a:buChar char="•"/>
            </a:pPr>
            <a:r>
              <a:rPr lang="en-US" sz="900" dirty="0"/>
              <a:t>Read the presenter notes.</a:t>
            </a:r>
          </a:p>
          <a:p>
            <a:pPr marL="176131" indent="-176131">
              <a:buFont typeface="Arial" panose="020B0604020202020204" pitchFamily="34" charset="0"/>
              <a:buChar char="•"/>
            </a:pPr>
            <a:r>
              <a:rPr lang="en-US" sz="900" dirty="0"/>
              <a:t>Discuss with participants the Emergency Succession Plan Self-Assessment.</a:t>
            </a:r>
          </a:p>
          <a:p>
            <a:endParaRPr lang="en-US" sz="900" b="1" dirty="0"/>
          </a:p>
          <a:p>
            <a:r>
              <a:rPr lang="en-US" sz="900" b="1" dirty="0"/>
              <a:t>Presenter Notes: </a:t>
            </a:r>
          </a:p>
          <a:p>
            <a:endParaRPr lang="en-US" sz="900" b="1" dirty="0"/>
          </a:p>
          <a:p>
            <a:r>
              <a:rPr lang="en-US" sz="900" dirty="0"/>
              <a:t>Here are some tips for executing the Emergency Succession Plan with a minimum of drama: </a:t>
            </a:r>
          </a:p>
          <a:p>
            <a:pPr marL="176131" indent="-176131">
              <a:buFont typeface="Arial" panose="020B0604020202020204" pitchFamily="34" charset="0"/>
              <a:buChar char="•"/>
            </a:pPr>
            <a:r>
              <a:rPr lang="en-US" sz="900" dirty="0"/>
              <a:t>Whether transitions are planned or unplanned , </a:t>
            </a:r>
            <a:r>
              <a:rPr lang="en-US" sz="900" u="sng" dirty="0"/>
              <a:t>written procedures </a:t>
            </a:r>
            <a:r>
              <a:rPr lang="en-US" sz="900" dirty="0"/>
              <a:t>are key to smooth execution. Organizational policies, procedures, organizational charts, and other key information should be accessible to Board members and key staff in written and electronic forms.</a:t>
            </a:r>
          </a:p>
          <a:p>
            <a:pPr marL="176131" indent="-176131">
              <a:buFont typeface="Arial" panose="020B0604020202020204" pitchFamily="34" charset="0"/>
              <a:buChar char="•"/>
            </a:pPr>
            <a:r>
              <a:rPr lang="en-US" sz="900" dirty="0"/>
              <a:t>We are in an age of </a:t>
            </a:r>
            <a:r>
              <a:rPr lang="en-US" sz="900" u="sng" dirty="0"/>
              <a:t>passwords and account numbers </a:t>
            </a:r>
            <a:r>
              <a:rPr lang="en-US" sz="900" dirty="0"/>
              <a:t>that must be kept confidential. Make sure that the Board Chair or Treasurer have this information or know where to get it. </a:t>
            </a:r>
          </a:p>
          <a:p>
            <a:pPr marL="176131" indent="-176131">
              <a:buFont typeface="Arial" panose="020B0604020202020204" pitchFamily="34" charset="0"/>
              <a:buChar char="•"/>
            </a:pPr>
            <a:r>
              <a:rPr lang="en-US" sz="900" u="sng" dirty="0"/>
              <a:t>Cross-training </a:t>
            </a:r>
            <a:r>
              <a:rPr lang="en-US" sz="900" dirty="0"/>
              <a:t>key staff (or if staff are not available, Board) is essential. There should be more than one person who can do any function, for example, accessing and managing the website and social networking accounts. When multiple people can fill-in, responsibilities can be assigned to fill-in during leadership absences. </a:t>
            </a:r>
          </a:p>
          <a:p>
            <a:pPr marL="176131" indent="-176131">
              <a:buFont typeface="Arial" panose="020B0604020202020204" pitchFamily="34" charset="0"/>
              <a:buChar char="•"/>
            </a:pPr>
            <a:r>
              <a:rPr lang="en-US" sz="900" u="sng" dirty="0"/>
              <a:t>Remember to report leadership changes to your OSEP project officer</a:t>
            </a:r>
            <a:r>
              <a:rPr lang="en-US" sz="900" dirty="0"/>
              <a:t>! </a:t>
            </a:r>
          </a:p>
          <a:p>
            <a:pPr marL="176131" indent="-176131">
              <a:buFont typeface="Arial" panose="020B0604020202020204" pitchFamily="34" charset="0"/>
              <a:buChar char="•"/>
            </a:pPr>
            <a:endParaRPr lang="en-US" sz="900" dirty="0"/>
          </a:p>
          <a:p>
            <a:r>
              <a:rPr lang="en-US" sz="900" dirty="0"/>
              <a:t>Emergency Succession Plan Self-Assessment:</a:t>
            </a:r>
          </a:p>
          <a:p>
            <a:pPr marL="176131" indent="-176131">
              <a:buFont typeface="Arial" panose="020B0604020202020204" pitchFamily="34" charset="0"/>
              <a:buChar char="•"/>
            </a:pPr>
            <a:r>
              <a:rPr lang="en-US" sz="900" dirty="0"/>
              <a:t>How prepared is your organization for an unplanned executive transition? </a:t>
            </a:r>
          </a:p>
          <a:p>
            <a:pPr marL="176131" indent="-176131">
              <a:buFont typeface="Arial" panose="020B0604020202020204" pitchFamily="34" charset="0"/>
              <a:buChar char="•"/>
            </a:pPr>
            <a:r>
              <a:rPr lang="en-US" sz="900" dirty="0"/>
              <a:t>Based on the video and this Dialogue Guide, what are your top 3 priorities for Emergency Succession Planning?</a:t>
            </a:r>
          </a:p>
          <a:p>
            <a:pPr marL="645812" lvl="1" indent="-176131">
              <a:buFont typeface="Arial" panose="020B0604020202020204" pitchFamily="34" charset="0"/>
              <a:buChar char="•"/>
            </a:pPr>
            <a:r>
              <a:rPr lang="en-US" sz="900" dirty="0"/>
              <a:t>What is our plan for financial oversight?</a:t>
            </a:r>
          </a:p>
          <a:p>
            <a:pPr marL="645812" lvl="1" indent="-176131">
              <a:buFont typeface="Arial" panose="020B0604020202020204" pitchFamily="34" charset="0"/>
              <a:buChar char="•"/>
            </a:pPr>
            <a:r>
              <a:rPr lang="en-US" sz="900" dirty="0"/>
              <a:t>What is our communications plan?</a:t>
            </a:r>
          </a:p>
          <a:p>
            <a:pPr marL="645812" lvl="1" indent="-176131">
              <a:buFont typeface="Arial" panose="020B0604020202020204" pitchFamily="34" charset="0"/>
              <a:buChar char="•"/>
            </a:pPr>
            <a:r>
              <a:rPr lang="en-US" sz="900" dirty="0"/>
              <a:t>What are the roles and responsibilities of key people?</a:t>
            </a:r>
          </a:p>
          <a:p>
            <a:pPr marL="645812" lvl="1" indent="-176131">
              <a:buFont typeface="Arial" panose="020B0604020202020204" pitchFamily="34" charset="0"/>
              <a:buChar char="•"/>
            </a:pPr>
            <a:r>
              <a:rPr lang="en-US" sz="900" dirty="0"/>
              <a:t>Can we locate key documents, and procedures? </a:t>
            </a:r>
          </a:p>
          <a:p>
            <a:pPr marL="645812" lvl="1" indent="-176131">
              <a:buFont typeface="Arial" panose="020B0604020202020204" pitchFamily="34" charset="0"/>
              <a:buChar char="•"/>
            </a:pPr>
            <a:endParaRPr lang="en-US" sz="900" dirty="0"/>
          </a:p>
          <a:p>
            <a:r>
              <a:rPr lang="en-US" sz="900" dirty="0"/>
              <a:t>Don’t forget that your RPTAC can be a very helpful resource for Emergency Succession Planning.</a:t>
            </a:r>
          </a:p>
        </p:txBody>
      </p:sp>
      <p:sp>
        <p:nvSpPr>
          <p:cNvPr id="4" name="Slide Number Placeholder 3"/>
          <p:cNvSpPr>
            <a:spLocks noGrp="1"/>
          </p:cNvSpPr>
          <p:nvPr>
            <p:ph type="sldNum" sz="quarter" idx="10"/>
          </p:nvPr>
        </p:nvSpPr>
        <p:spPr/>
        <p:txBody>
          <a:bodyPr/>
          <a:lstStyle/>
          <a:p>
            <a:fld id="{DA85EA4F-5A7F-3C43-9EDF-1C25E156A7B2}" type="slidenum">
              <a:rPr lang="en-US" smtClean="0"/>
              <a:t>5</a:t>
            </a:fld>
            <a:endParaRPr lang="en-US"/>
          </a:p>
        </p:txBody>
      </p:sp>
    </p:spTree>
    <p:extLst>
      <p:ext uri="{BB962C8B-B14F-4D97-AF65-F5344CB8AC3E}">
        <p14:creationId xmlns:p14="http://schemas.microsoft.com/office/powerpoint/2010/main" val="762659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dirty="0"/>
              <a:t>Slide #6 Wrap Up &amp; Module Credits</a:t>
            </a:r>
          </a:p>
          <a:p>
            <a:endParaRPr lang="en-US" sz="900" dirty="0"/>
          </a:p>
          <a:p>
            <a:r>
              <a:rPr lang="en-US" sz="900" b="1" dirty="0"/>
              <a:t>Procedural Directions:</a:t>
            </a:r>
          </a:p>
          <a:p>
            <a:pPr marL="180939" indent="-180939">
              <a:buFont typeface="Arial" panose="020B0604020202020204" pitchFamily="34" charset="0"/>
              <a:buChar char="•"/>
            </a:pPr>
            <a:r>
              <a:rPr lang="en-US" sz="900" dirty="0"/>
              <a:t>Handout the FAQ, Resource List, and Evaluation for this part.</a:t>
            </a:r>
          </a:p>
          <a:p>
            <a:pPr marL="180939" indent="-180939">
              <a:buFont typeface="Arial" panose="020B0604020202020204" pitchFamily="34" charset="0"/>
              <a:buChar char="•"/>
            </a:pPr>
            <a:r>
              <a:rPr lang="en-US" sz="900" dirty="0"/>
              <a:t>If time permits, you can review the FAQ. You can also select 1-2 resources from the Resource List that speak to you and provide copies of them for additional discussion.  </a:t>
            </a:r>
          </a:p>
          <a:p>
            <a:pPr marL="180939" indent="-180939">
              <a:buFont typeface="Arial" panose="020B0604020202020204" pitchFamily="34" charset="0"/>
              <a:buChar char="•"/>
            </a:pPr>
            <a:r>
              <a:rPr lang="en-US" sz="900" dirty="0"/>
              <a:t>Show slide #6.</a:t>
            </a:r>
          </a:p>
          <a:p>
            <a:pPr marL="180939" indent="-180939">
              <a:buFont typeface="Arial" panose="020B0604020202020204" pitchFamily="34" charset="0"/>
              <a:buChar char="•"/>
            </a:pPr>
            <a:r>
              <a:rPr lang="en-US" sz="900" dirty="0"/>
              <a:t>Read Presenter Notes</a:t>
            </a:r>
          </a:p>
          <a:p>
            <a:endParaRPr lang="en-US" sz="900" dirty="0"/>
          </a:p>
          <a:p>
            <a:r>
              <a:rPr lang="en-US" sz="900" b="1" dirty="0"/>
              <a:t>Presenter Notes:</a:t>
            </a:r>
          </a:p>
          <a:p>
            <a:pPr marL="180939" indent="-180939">
              <a:buFont typeface="Arial" panose="020B0604020202020204" pitchFamily="34" charset="0"/>
              <a:buChar char="•"/>
            </a:pPr>
            <a:r>
              <a:rPr lang="en-US" sz="900" dirty="0"/>
              <a:t>You have in the materials for this module an FAQ sheet and a Resource list. These are intended as a “take home” for you of key points and important supplementary materials to review at your leisure. </a:t>
            </a:r>
          </a:p>
          <a:p>
            <a:pPr marL="180939" indent="-180939">
              <a:buFont typeface="Arial" panose="020B0604020202020204" pitchFamily="34" charset="0"/>
              <a:buChar char="•"/>
            </a:pPr>
            <a:r>
              <a:rPr lang="en-US" sz="900" dirty="0"/>
              <a:t>The materials for these modules were developed by a Development Team and by the 6 Regional Parent TA Centers and the national Center for Parent Information and Referral. There are 6 Tool Kits with 18 videos available for Boards.</a:t>
            </a:r>
          </a:p>
          <a:p>
            <a:pPr marL="180939" indent="-180939">
              <a:buFont typeface="Arial" panose="020B0604020202020204" pitchFamily="34" charset="0"/>
              <a:buChar char="•"/>
            </a:pPr>
            <a:r>
              <a:rPr lang="en-US" sz="900" dirty="0"/>
              <a:t>Please complete the evaluation form. The developers are very interested in your evaluation of these resources. </a:t>
            </a:r>
            <a:endParaRPr lang="en-US" sz="900" dirty="0"/>
          </a:p>
        </p:txBody>
      </p:sp>
      <p:sp>
        <p:nvSpPr>
          <p:cNvPr id="4" name="Slide Number Placeholder 3"/>
          <p:cNvSpPr>
            <a:spLocks noGrp="1"/>
          </p:cNvSpPr>
          <p:nvPr>
            <p:ph type="sldNum" sz="quarter" idx="10"/>
          </p:nvPr>
        </p:nvSpPr>
        <p:spPr/>
        <p:txBody>
          <a:bodyPr/>
          <a:lstStyle/>
          <a:p>
            <a:fld id="{DA85EA4F-5A7F-3C43-9EDF-1C25E156A7B2}" type="slidenum">
              <a:rPr lang="en-US" smtClean="0"/>
              <a:t>6</a:t>
            </a:fld>
            <a:endParaRPr lang="en-US"/>
          </a:p>
        </p:txBody>
      </p:sp>
    </p:spTree>
    <p:extLst>
      <p:ext uri="{BB962C8B-B14F-4D97-AF65-F5344CB8AC3E}">
        <p14:creationId xmlns:p14="http://schemas.microsoft.com/office/powerpoint/2010/main" val="2923459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6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12/5/2017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639570" cy="6858000"/>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2071116" y="786768"/>
            <a:ext cx="1711960" cy="269240"/>
          </a:xfrm>
          <a:prstGeom prst="rect">
            <a:avLst/>
          </a:prstGeom>
        </p:spPr>
        <p:txBody>
          <a:bodyPr wrap="square" lIns="0" tIns="0" rIns="0" bIns="0">
            <a:spAutoFit/>
          </a:bodyPr>
          <a:lstStyle>
            <a:lvl1pPr>
              <a:defRPr sz="1600" b="1" i="0">
                <a:solidFill>
                  <a:schemeClr val="tx1"/>
                </a:solidFill>
                <a:latin typeface="Calibri"/>
                <a:cs typeface="Calibri"/>
              </a:defRPr>
            </a:lvl1pPr>
          </a:lstStyle>
          <a:p>
            <a:endParaRPr/>
          </a:p>
        </p:txBody>
      </p:sp>
      <p:sp>
        <p:nvSpPr>
          <p:cNvPr id="3" name="Holder 3"/>
          <p:cNvSpPr>
            <a:spLocks noGrp="1"/>
          </p:cNvSpPr>
          <p:nvPr>
            <p:ph type="body" idx="1"/>
          </p:nvPr>
        </p:nvSpPr>
        <p:spPr>
          <a:xfrm>
            <a:off x="1063878" y="3194557"/>
            <a:ext cx="7016242" cy="1406525"/>
          </a:xfrm>
          <a:prstGeom prst="rect">
            <a:avLst/>
          </a:prstGeom>
        </p:spPr>
        <p:txBody>
          <a:bodyPr wrap="square" lIns="0" tIns="0" rIns="0" bIns="0">
            <a:spAutoFit/>
          </a:bodyPr>
          <a:lstStyle>
            <a:lvl1pPr>
              <a:defRPr sz="18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043111" y="6520654"/>
            <a:ext cx="4694555" cy="336550"/>
          </a:xfrm>
          <a:prstGeom prst="rect">
            <a:avLst/>
          </a:prstGeom>
        </p:spPr>
        <p:txBody>
          <a:bodyPr wrap="square" lIns="0" tIns="0" rIns="0" bIns="0">
            <a:spAutoFit/>
          </a:bodyPr>
          <a:lstStyle>
            <a:lvl1pPr>
              <a:defRPr sz="2000" b="1" i="0">
                <a:solidFill>
                  <a:srgbClr val="C0E7FA"/>
                </a:solidFill>
                <a:latin typeface="Calibri"/>
                <a:cs typeface="Calibri"/>
              </a:defRPr>
            </a:lvl1p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12/5/2017</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4000" cy="65278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0" y="6527800"/>
            <a:ext cx="9144000" cy="330200"/>
          </a:xfrm>
          <a:custGeom>
            <a:avLst/>
            <a:gdLst/>
            <a:ahLst/>
            <a:cxnLst/>
            <a:rect l="l" t="t" r="r" b="b"/>
            <a:pathLst>
              <a:path w="9144000" h="330200">
                <a:moveTo>
                  <a:pt x="0" y="330200"/>
                </a:moveTo>
                <a:lnTo>
                  <a:pt x="9144000" y="330200"/>
                </a:lnTo>
                <a:lnTo>
                  <a:pt x="9144000" y="0"/>
                </a:lnTo>
                <a:lnTo>
                  <a:pt x="0" y="0"/>
                </a:lnTo>
                <a:lnTo>
                  <a:pt x="0" y="330200"/>
                </a:lnTo>
                <a:close/>
              </a:path>
            </a:pathLst>
          </a:custGeom>
          <a:solidFill>
            <a:srgbClr val="8DDEF9"/>
          </a:solidFill>
        </p:spPr>
        <p:txBody>
          <a:bodyPr wrap="square" lIns="0" tIns="0" rIns="0" bIns="0" rtlCol="0"/>
          <a:lstStyle/>
          <a:p>
            <a:endParaRPr/>
          </a:p>
        </p:txBody>
      </p:sp>
      <p:sp>
        <p:nvSpPr>
          <p:cNvPr id="4" name="object 4"/>
          <p:cNvSpPr txBox="1"/>
          <p:nvPr/>
        </p:nvSpPr>
        <p:spPr>
          <a:xfrm>
            <a:off x="2223326" y="6508479"/>
            <a:ext cx="4694555" cy="330835"/>
          </a:xfrm>
          <a:prstGeom prst="rect">
            <a:avLst/>
          </a:prstGeom>
        </p:spPr>
        <p:txBody>
          <a:bodyPr vert="horz" wrap="square" lIns="0" tIns="12700" rIns="0" bIns="0" rtlCol="0">
            <a:spAutoFit/>
          </a:bodyPr>
          <a:lstStyle/>
          <a:p>
            <a:pPr marL="12700">
              <a:lnSpc>
                <a:spcPct val="100000"/>
              </a:lnSpc>
              <a:spcBef>
                <a:spcPts val="100"/>
              </a:spcBef>
            </a:pPr>
            <a:r>
              <a:rPr sz="2000" b="1" spc="-10" dirty="0">
                <a:solidFill>
                  <a:srgbClr val="D2EEFB"/>
                </a:solidFill>
                <a:latin typeface="Calibri"/>
                <a:cs typeface="Calibri"/>
              </a:rPr>
              <a:t>STRENGTHENING </a:t>
            </a:r>
            <a:r>
              <a:rPr sz="2000" b="1" spc="-25" dirty="0">
                <a:solidFill>
                  <a:srgbClr val="D2EEFB"/>
                </a:solidFill>
                <a:latin typeface="Calibri"/>
                <a:cs typeface="Calibri"/>
              </a:rPr>
              <a:t>PARENT </a:t>
            </a:r>
            <a:r>
              <a:rPr sz="2000" b="1" spc="-5" dirty="0">
                <a:solidFill>
                  <a:srgbClr val="D2EEFB"/>
                </a:solidFill>
                <a:latin typeface="Calibri"/>
                <a:cs typeface="Calibri"/>
              </a:rPr>
              <a:t>CENTER</a:t>
            </a:r>
            <a:r>
              <a:rPr sz="2000" b="1" spc="40" dirty="0">
                <a:solidFill>
                  <a:srgbClr val="D2EEFB"/>
                </a:solidFill>
                <a:latin typeface="Calibri"/>
                <a:cs typeface="Calibri"/>
              </a:rPr>
              <a:t> </a:t>
            </a:r>
            <a:r>
              <a:rPr sz="2000" b="1" spc="-10" dirty="0">
                <a:solidFill>
                  <a:srgbClr val="D2EEFB"/>
                </a:solidFill>
                <a:latin typeface="Calibri"/>
                <a:cs typeface="Calibri"/>
              </a:rPr>
              <a:t>CAPACITY</a:t>
            </a:r>
            <a:endParaRPr sz="2000">
              <a:latin typeface="Calibri"/>
              <a:cs typeface="Calibri"/>
            </a:endParaRPr>
          </a:p>
        </p:txBody>
      </p:sp>
      <p:sp>
        <p:nvSpPr>
          <p:cNvPr id="5" name="object 5"/>
          <p:cNvSpPr/>
          <p:nvPr/>
        </p:nvSpPr>
        <p:spPr>
          <a:xfrm>
            <a:off x="1773935" y="2066544"/>
            <a:ext cx="7370445" cy="2432685"/>
          </a:xfrm>
          <a:custGeom>
            <a:avLst/>
            <a:gdLst/>
            <a:ahLst/>
            <a:cxnLst/>
            <a:rect l="l" t="t" r="r" b="b"/>
            <a:pathLst>
              <a:path w="7370445" h="2432685">
                <a:moveTo>
                  <a:pt x="0" y="2432304"/>
                </a:moveTo>
                <a:lnTo>
                  <a:pt x="7370063" y="2432304"/>
                </a:lnTo>
                <a:lnTo>
                  <a:pt x="7370063" y="0"/>
                </a:lnTo>
                <a:lnTo>
                  <a:pt x="0" y="0"/>
                </a:lnTo>
                <a:lnTo>
                  <a:pt x="0" y="2432304"/>
                </a:lnTo>
                <a:close/>
              </a:path>
            </a:pathLst>
          </a:custGeom>
          <a:solidFill>
            <a:srgbClr val="FFFFFF"/>
          </a:solidFill>
        </p:spPr>
        <p:txBody>
          <a:bodyPr wrap="square" lIns="0" tIns="0" rIns="0" bIns="0" rtlCol="0"/>
          <a:lstStyle/>
          <a:p>
            <a:endParaRPr/>
          </a:p>
        </p:txBody>
      </p:sp>
      <p:sp>
        <p:nvSpPr>
          <p:cNvPr id="6" name="object 6"/>
          <p:cNvSpPr/>
          <p:nvPr/>
        </p:nvSpPr>
        <p:spPr>
          <a:xfrm>
            <a:off x="566930" y="1829856"/>
            <a:ext cx="2868295" cy="2868295"/>
          </a:xfrm>
          <a:custGeom>
            <a:avLst/>
            <a:gdLst/>
            <a:ahLst/>
            <a:cxnLst/>
            <a:rect l="l" t="t" r="r" b="b"/>
            <a:pathLst>
              <a:path w="2868295" h="2868295">
                <a:moveTo>
                  <a:pt x="1434045" y="0"/>
                </a:moveTo>
                <a:lnTo>
                  <a:pt x="1385747" y="798"/>
                </a:lnTo>
                <a:lnTo>
                  <a:pt x="1337849" y="3175"/>
                </a:lnTo>
                <a:lnTo>
                  <a:pt x="1290376" y="7106"/>
                </a:lnTo>
                <a:lnTo>
                  <a:pt x="1243352" y="12567"/>
                </a:lnTo>
                <a:lnTo>
                  <a:pt x="1196804" y="19532"/>
                </a:lnTo>
                <a:lnTo>
                  <a:pt x="1150756" y="27976"/>
                </a:lnTo>
                <a:lnTo>
                  <a:pt x="1105233" y="37873"/>
                </a:lnTo>
                <a:lnTo>
                  <a:pt x="1060261" y="49200"/>
                </a:lnTo>
                <a:lnTo>
                  <a:pt x="1015864" y="61930"/>
                </a:lnTo>
                <a:lnTo>
                  <a:pt x="972068" y="76038"/>
                </a:lnTo>
                <a:lnTo>
                  <a:pt x="928897" y="91500"/>
                </a:lnTo>
                <a:lnTo>
                  <a:pt x="886377" y="108291"/>
                </a:lnTo>
                <a:lnTo>
                  <a:pt x="844533" y="126384"/>
                </a:lnTo>
                <a:lnTo>
                  <a:pt x="803390" y="145756"/>
                </a:lnTo>
                <a:lnTo>
                  <a:pt x="762973" y="166381"/>
                </a:lnTo>
                <a:lnTo>
                  <a:pt x="723308" y="188234"/>
                </a:lnTo>
                <a:lnTo>
                  <a:pt x="684418" y="211290"/>
                </a:lnTo>
                <a:lnTo>
                  <a:pt x="646330" y="235524"/>
                </a:lnTo>
                <a:lnTo>
                  <a:pt x="609068" y="260910"/>
                </a:lnTo>
                <a:lnTo>
                  <a:pt x="572658" y="287424"/>
                </a:lnTo>
                <a:lnTo>
                  <a:pt x="537125" y="315041"/>
                </a:lnTo>
                <a:lnTo>
                  <a:pt x="502493" y="343735"/>
                </a:lnTo>
                <a:lnTo>
                  <a:pt x="468788" y="373481"/>
                </a:lnTo>
                <a:lnTo>
                  <a:pt x="436035" y="404255"/>
                </a:lnTo>
                <a:lnTo>
                  <a:pt x="404259" y="436030"/>
                </a:lnTo>
                <a:lnTo>
                  <a:pt x="373485" y="468783"/>
                </a:lnTo>
                <a:lnTo>
                  <a:pt x="343739" y="502488"/>
                </a:lnTo>
                <a:lnTo>
                  <a:pt x="315045" y="537119"/>
                </a:lnTo>
                <a:lnTo>
                  <a:pt x="287428" y="572653"/>
                </a:lnTo>
                <a:lnTo>
                  <a:pt x="260914" y="609063"/>
                </a:lnTo>
                <a:lnTo>
                  <a:pt x="235527" y="646324"/>
                </a:lnTo>
                <a:lnTo>
                  <a:pt x="211293" y="684412"/>
                </a:lnTo>
                <a:lnTo>
                  <a:pt x="188237" y="723302"/>
                </a:lnTo>
                <a:lnTo>
                  <a:pt x="166384" y="762968"/>
                </a:lnTo>
                <a:lnTo>
                  <a:pt x="145758" y="803385"/>
                </a:lnTo>
                <a:lnTo>
                  <a:pt x="126386" y="844528"/>
                </a:lnTo>
                <a:lnTo>
                  <a:pt x="108292" y="886372"/>
                </a:lnTo>
                <a:lnTo>
                  <a:pt x="91502" y="928892"/>
                </a:lnTo>
                <a:lnTo>
                  <a:pt x="76039" y="972063"/>
                </a:lnTo>
                <a:lnTo>
                  <a:pt x="61931" y="1015859"/>
                </a:lnTo>
                <a:lnTo>
                  <a:pt x="49200" y="1060256"/>
                </a:lnTo>
                <a:lnTo>
                  <a:pt x="37874" y="1105229"/>
                </a:lnTo>
                <a:lnTo>
                  <a:pt x="27976" y="1150752"/>
                </a:lnTo>
                <a:lnTo>
                  <a:pt x="19532" y="1196801"/>
                </a:lnTo>
                <a:lnTo>
                  <a:pt x="12567" y="1243350"/>
                </a:lnTo>
                <a:lnTo>
                  <a:pt x="7107" y="1290374"/>
                </a:lnTo>
                <a:lnTo>
                  <a:pt x="3175" y="1337848"/>
                </a:lnTo>
                <a:lnTo>
                  <a:pt x="798" y="1385747"/>
                </a:lnTo>
                <a:lnTo>
                  <a:pt x="0" y="1434045"/>
                </a:lnTo>
                <a:lnTo>
                  <a:pt x="798" y="1482343"/>
                </a:lnTo>
                <a:lnTo>
                  <a:pt x="3175" y="1530242"/>
                </a:lnTo>
                <a:lnTo>
                  <a:pt x="7107" y="1577715"/>
                </a:lnTo>
                <a:lnTo>
                  <a:pt x="12567" y="1624739"/>
                </a:lnTo>
                <a:lnTo>
                  <a:pt x="19532" y="1671287"/>
                </a:lnTo>
                <a:lnTo>
                  <a:pt x="27976" y="1717335"/>
                </a:lnTo>
                <a:lnTo>
                  <a:pt x="37874" y="1762858"/>
                </a:lnTo>
                <a:lnTo>
                  <a:pt x="49200" y="1807830"/>
                </a:lnTo>
                <a:lnTo>
                  <a:pt x="61931" y="1852227"/>
                </a:lnTo>
                <a:lnTo>
                  <a:pt x="76039" y="1896023"/>
                </a:lnTo>
                <a:lnTo>
                  <a:pt x="91502" y="1939194"/>
                </a:lnTo>
                <a:lnTo>
                  <a:pt x="108292" y="1981714"/>
                </a:lnTo>
                <a:lnTo>
                  <a:pt x="126386" y="2023558"/>
                </a:lnTo>
                <a:lnTo>
                  <a:pt x="145758" y="2064701"/>
                </a:lnTo>
                <a:lnTo>
                  <a:pt x="166384" y="2105118"/>
                </a:lnTo>
                <a:lnTo>
                  <a:pt x="188237" y="2144783"/>
                </a:lnTo>
                <a:lnTo>
                  <a:pt x="211293" y="2183673"/>
                </a:lnTo>
                <a:lnTo>
                  <a:pt x="235527" y="2221761"/>
                </a:lnTo>
                <a:lnTo>
                  <a:pt x="260914" y="2259023"/>
                </a:lnTo>
                <a:lnTo>
                  <a:pt x="287428" y="2295433"/>
                </a:lnTo>
                <a:lnTo>
                  <a:pt x="315045" y="2330966"/>
                </a:lnTo>
                <a:lnTo>
                  <a:pt x="343739" y="2365598"/>
                </a:lnTo>
                <a:lnTo>
                  <a:pt x="373485" y="2399303"/>
                </a:lnTo>
                <a:lnTo>
                  <a:pt x="404259" y="2432056"/>
                </a:lnTo>
                <a:lnTo>
                  <a:pt x="436035" y="2463832"/>
                </a:lnTo>
                <a:lnTo>
                  <a:pt x="468788" y="2494605"/>
                </a:lnTo>
                <a:lnTo>
                  <a:pt x="502493" y="2524352"/>
                </a:lnTo>
                <a:lnTo>
                  <a:pt x="537125" y="2553046"/>
                </a:lnTo>
                <a:lnTo>
                  <a:pt x="572658" y="2580663"/>
                </a:lnTo>
                <a:lnTo>
                  <a:pt x="609068" y="2607177"/>
                </a:lnTo>
                <a:lnTo>
                  <a:pt x="646330" y="2632564"/>
                </a:lnTo>
                <a:lnTo>
                  <a:pt x="684418" y="2656798"/>
                </a:lnTo>
                <a:lnTo>
                  <a:pt x="723308" y="2679854"/>
                </a:lnTo>
                <a:lnTo>
                  <a:pt x="762973" y="2701707"/>
                </a:lnTo>
                <a:lnTo>
                  <a:pt x="803390" y="2722332"/>
                </a:lnTo>
                <a:lnTo>
                  <a:pt x="844533" y="2741705"/>
                </a:lnTo>
                <a:lnTo>
                  <a:pt x="886377" y="2759799"/>
                </a:lnTo>
                <a:lnTo>
                  <a:pt x="928897" y="2776589"/>
                </a:lnTo>
                <a:lnTo>
                  <a:pt x="972068" y="2792051"/>
                </a:lnTo>
                <a:lnTo>
                  <a:pt x="1015864" y="2806160"/>
                </a:lnTo>
                <a:lnTo>
                  <a:pt x="1060261" y="2818890"/>
                </a:lnTo>
                <a:lnTo>
                  <a:pt x="1105233" y="2830217"/>
                </a:lnTo>
                <a:lnTo>
                  <a:pt x="1150756" y="2840115"/>
                </a:lnTo>
                <a:lnTo>
                  <a:pt x="1196804" y="2848558"/>
                </a:lnTo>
                <a:lnTo>
                  <a:pt x="1243352" y="2855523"/>
                </a:lnTo>
                <a:lnTo>
                  <a:pt x="1290376" y="2860984"/>
                </a:lnTo>
                <a:lnTo>
                  <a:pt x="1337849" y="2864916"/>
                </a:lnTo>
                <a:lnTo>
                  <a:pt x="1385747" y="2867293"/>
                </a:lnTo>
                <a:lnTo>
                  <a:pt x="1434045" y="2868091"/>
                </a:lnTo>
                <a:lnTo>
                  <a:pt x="1482343" y="2867293"/>
                </a:lnTo>
                <a:lnTo>
                  <a:pt x="1530242" y="2864916"/>
                </a:lnTo>
                <a:lnTo>
                  <a:pt x="1577715" y="2860984"/>
                </a:lnTo>
                <a:lnTo>
                  <a:pt x="1624739" y="2855523"/>
                </a:lnTo>
                <a:lnTo>
                  <a:pt x="1671287" y="2848558"/>
                </a:lnTo>
                <a:lnTo>
                  <a:pt x="1717335" y="2840115"/>
                </a:lnTo>
                <a:lnTo>
                  <a:pt x="1762858" y="2830217"/>
                </a:lnTo>
                <a:lnTo>
                  <a:pt x="1807830" y="2818890"/>
                </a:lnTo>
                <a:lnTo>
                  <a:pt x="1852227" y="2806160"/>
                </a:lnTo>
                <a:lnTo>
                  <a:pt x="1896023" y="2792051"/>
                </a:lnTo>
                <a:lnTo>
                  <a:pt x="1939194" y="2776589"/>
                </a:lnTo>
                <a:lnTo>
                  <a:pt x="1981714" y="2759799"/>
                </a:lnTo>
                <a:lnTo>
                  <a:pt x="2023558" y="2741705"/>
                </a:lnTo>
                <a:lnTo>
                  <a:pt x="2064701" y="2722332"/>
                </a:lnTo>
                <a:lnTo>
                  <a:pt x="2105118" y="2701707"/>
                </a:lnTo>
                <a:lnTo>
                  <a:pt x="2144783" y="2679854"/>
                </a:lnTo>
                <a:lnTo>
                  <a:pt x="2183673" y="2656798"/>
                </a:lnTo>
                <a:lnTo>
                  <a:pt x="2221761" y="2632564"/>
                </a:lnTo>
                <a:lnTo>
                  <a:pt x="2259023" y="2607177"/>
                </a:lnTo>
                <a:lnTo>
                  <a:pt x="2295433" y="2580663"/>
                </a:lnTo>
                <a:lnTo>
                  <a:pt x="2330966" y="2553046"/>
                </a:lnTo>
                <a:lnTo>
                  <a:pt x="2365598" y="2524352"/>
                </a:lnTo>
                <a:lnTo>
                  <a:pt x="2399303" y="2494605"/>
                </a:lnTo>
                <a:lnTo>
                  <a:pt x="2432056" y="2463832"/>
                </a:lnTo>
                <a:lnTo>
                  <a:pt x="2463832" y="2432056"/>
                </a:lnTo>
                <a:lnTo>
                  <a:pt x="2494605" y="2399303"/>
                </a:lnTo>
                <a:lnTo>
                  <a:pt x="2524352" y="2365598"/>
                </a:lnTo>
                <a:lnTo>
                  <a:pt x="2553046" y="2330966"/>
                </a:lnTo>
                <a:lnTo>
                  <a:pt x="2580663" y="2295433"/>
                </a:lnTo>
                <a:lnTo>
                  <a:pt x="2607177" y="2259023"/>
                </a:lnTo>
                <a:lnTo>
                  <a:pt x="2632564" y="2221761"/>
                </a:lnTo>
                <a:lnTo>
                  <a:pt x="2656798" y="2183673"/>
                </a:lnTo>
                <a:lnTo>
                  <a:pt x="2679854" y="2144783"/>
                </a:lnTo>
                <a:lnTo>
                  <a:pt x="2701707" y="2105118"/>
                </a:lnTo>
                <a:lnTo>
                  <a:pt x="2722332" y="2064701"/>
                </a:lnTo>
                <a:lnTo>
                  <a:pt x="2741705" y="2023558"/>
                </a:lnTo>
                <a:lnTo>
                  <a:pt x="2759799" y="1981714"/>
                </a:lnTo>
                <a:lnTo>
                  <a:pt x="2776589" y="1939194"/>
                </a:lnTo>
                <a:lnTo>
                  <a:pt x="2792051" y="1896023"/>
                </a:lnTo>
                <a:lnTo>
                  <a:pt x="2806160" y="1852227"/>
                </a:lnTo>
                <a:lnTo>
                  <a:pt x="2818890" y="1807830"/>
                </a:lnTo>
                <a:lnTo>
                  <a:pt x="2830217" y="1762858"/>
                </a:lnTo>
                <a:lnTo>
                  <a:pt x="2840115" y="1717335"/>
                </a:lnTo>
                <a:lnTo>
                  <a:pt x="2848558" y="1671287"/>
                </a:lnTo>
                <a:lnTo>
                  <a:pt x="2855523" y="1624739"/>
                </a:lnTo>
                <a:lnTo>
                  <a:pt x="2860984" y="1577715"/>
                </a:lnTo>
                <a:lnTo>
                  <a:pt x="2864916" y="1530242"/>
                </a:lnTo>
                <a:lnTo>
                  <a:pt x="2867293" y="1482343"/>
                </a:lnTo>
                <a:lnTo>
                  <a:pt x="2868091" y="1434045"/>
                </a:lnTo>
                <a:lnTo>
                  <a:pt x="2867293" y="1385747"/>
                </a:lnTo>
                <a:lnTo>
                  <a:pt x="2864916" y="1337848"/>
                </a:lnTo>
                <a:lnTo>
                  <a:pt x="2860984" y="1290374"/>
                </a:lnTo>
                <a:lnTo>
                  <a:pt x="2855523" y="1243350"/>
                </a:lnTo>
                <a:lnTo>
                  <a:pt x="2848558" y="1196801"/>
                </a:lnTo>
                <a:lnTo>
                  <a:pt x="2840115" y="1150752"/>
                </a:lnTo>
                <a:lnTo>
                  <a:pt x="2830217" y="1105229"/>
                </a:lnTo>
                <a:lnTo>
                  <a:pt x="2818890" y="1060256"/>
                </a:lnTo>
                <a:lnTo>
                  <a:pt x="2806160" y="1015859"/>
                </a:lnTo>
                <a:lnTo>
                  <a:pt x="2792051" y="972063"/>
                </a:lnTo>
                <a:lnTo>
                  <a:pt x="2776589" y="928892"/>
                </a:lnTo>
                <a:lnTo>
                  <a:pt x="2759799" y="886372"/>
                </a:lnTo>
                <a:lnTo>
                  <a:pt x="2741705" y="844528"/>
                </a:lnTo>
                <a:lnTo>
                  <a:pt x="2722332" y="803385"/>
                </a:lnTo>
                <a:lnTo>
                  <a:pt x="2701707" y="762968"/>
                </a:lnTo>
                <a:lnTo>
                  <a:pt x="2679854" y="723302"/>
                </a:lnTo>
                <a:lnTo>
                  <a:pt x="2656798" y="684412"/>
                </a:lnTo>
                <a:lnTo>
                  <a:pt x="2632564" y="646324"/>
                </a:lnTo>
                <a:lnTo>
                  <a:pt x="2607177" y="609063"/>
                </a:lnTo>
                <a:lnTo>
                  <a:pt x="2580663" y="572653"/>
                </a:lnTo>
                <a:lnTo>
                  <a:pt x="2553046" y="537119"/>
                </a:lnTo>
                <a:lnTo>
                  <a:pt x="2524352" y="502488"/>
                </a:lnTo>
                <a:lnTo>
                  <a:pt x="2494605" y="468783"/>
                </a:lnTo>
                <a:lnTo>
                  <a:pt x="2463832" y="436030"/>
                </a:lnTo>
                <a:lnTo>
                  <a:pt x="2432056" y="404255"/>
                </a:lnTo>
                <a:lnTo>
                  <a:pt x="2399303" y="373481"/>
                </a:lnTo>
                <a:lnTo>
                  <a:pt x="2365598" y="343735"/>
                </a:lnTo>
                <a:lnTo>
                  <a:pt x="2330966" y="315041"/>
                </a:lnTo>
                <a:lnTo>
                  <a:pt x="2295433" y="287424"/>
                </a:lnTo>
                <a:lnTo>
                  <a:pt x="2259023" y="260910"/>
                </a:lnTo>
                <a:lnTo>
                  <a:pt x="2221761" y="235524"/>
                </a:lnTo>
                <a:lnTo>
                  <a:pt x="2183673" y="211290"/>
                </a:lnTo>
                <a:lnTo>
                  <a:pt x="2144783" y="188234"/>
                </a:lnTo>
                <a:lnTo>
                  <a:pt x="2105118" y="166381"/>
                </a:lnTo>
                <a:lnTo>
                  <a:pt x="2064701" y="145756"/>
                </a:lnTo>
                <a:lnTo>
                  <a:pt x="2023558" y="126384"/>
                </a:lnTo>
                <a:lnTo>
                  <a:pt x="1981714" y="108291"/>
                </a:lnTo>
                <a:lnTo>
                  <a:pt x="1939194" y="91500"/>
                </a:lnTo>
                <a:lnTo>
                  <a:pt x="1896023" y="76038"/>
                </a:lnTo>
                <a:lnTo>
                  <a:pt x="1852227" y="61930"/>
                </a:lnTo>
                <a:lnTo>
                  <a:pt x="1807830" y="49200"/>
                </a:lnTo>
                <a:lnTo>
                  <a:pt x="1762858" y="37873"/>
                </a:lnTo>
                <a:lnTo>
                  <a:pt x="1717335" y="27976"/>
                </a:lnTo>
                <a:lnTo>
                  <a:pt x="1671287" y="19532"/>
                </a:lnTo>
                <a:lnTo>
                  <a:pt x="1624739" y="12567"/>
                </a:lnTo>
                <a:lnTo>
                  <a:pt x="1577715" y="7106"/>
                </a:lnTo>
                <a:lnTo>
                  <a:pt x="1530242" y="3175"/>
                </a:lnTo>
                <a:lnTo>
                  <a:pt x="1482343" y="798"/>
                </a:lnTo>
                <a:lnTo>
                  <a:pt x="1434045" y="0"/>
                </a:lnTo>
                <a:close/>
              </a:path>
            </a:pathLst>
          </a:custGeom>
          <a:solidFill>
            <a:srgbClr val="FFFFFF"/>
          </a:solidFill>
        </p:spPr>
        <p:txBody>
          <a:bodyPr wrap="square" lIns="0" tIns="0" rIns="0" bIns="0" rtlCol="0"/>
          <a:lstStyle/>
          <a:p>
            <a:endParaRPr/>
          </a:p>
        </p:txBody>
      </p:sp>
      <p:sp>
        <p:nvSpPr>
          <p:cNvPr id="8" name="object 8"/>
          <p:cNvSpPr txBox="1"/>
          <p:nvPr/>
        </p:nvSpPr>
        <p:spPr>
          <a:xfrm>
            <a:off x="3499715" y="4543297"/>
            <a:ext cx="368681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Calibri"/>
                <a:cs typeface="Calibri"/>
              </a:rPr>
              <a:t>Board </a:t>
            </a:r>
            <a:r>
              <a:rPr sz="1800" spc="-30" dirty="0">
                <a:latin typeface="Calibri"/>
                <a:cs typeface="Calibri"/>
              </a:rPr>
              <a:t>Training </a:t>
            </a:r>
            <a:r>
              <a:rPr sz="1800" spc="-15" dirty="0">
                <a:latin typeface="Calibri"/>
                <a:cs typeface="Calibri"/>
              </a:rPr>
              <a:t>Series </a:t>
            </a:r>
            <a:r>
              <a:rPr sz="1800" spc="-10" dirty="0">
                <a:latin typeface="Calibri"/>
                <a:cs typeface="Calibri"/>
              </a:rPr>
              <a:t>for </a:t>
            </a:r>
            <a:r>
              <a:rPr sz="1800" spc="-20" dirty="0">
                <a:latin typeface="Calibri"/>
                <a:cs typeface="Calibri"/>
              </a:rPr>
              <a:t>Parent</a:t>
            </a:r>
            <a:r>
              <a:rPr sz="1800" spc="25" dirty="0">
                <a:latin typeface="Calibri"/>
                <a:cs typeface="Calibri"/>
              </a:rPr>
              <a:t> </a:t>
            </a:r>
            <a:r>
              <a:rPr sz="1800" spc="-15" dirty="0">
                <a:latin typeface="Calibri"/>
                <a:cs typeface="Calibri"/>
              </a:rPr>
              <a:t>Centers</a:t>
            </a:r>
            <a:endParaRPr sz="1800">
              <a:latin typeface="Calibri"/>
              <a:cs typeface="Calibri"/>
            </a:endParaRPr>
          </a:p>
        </p:txBody>
      </p:sp>
      <p:sp>
        <p:nvSpPr>
          <p:cNvPr id="9" name="object 9"/>
          <p:cNvSpPr txBox="1">
            <a:spLocks noGrp="1"/>
          </p:cNvSpPr>
          <p:nvPr>
            <p:ph type="title"/>
          </p:nvPr>
        </p:nvSpPr>
        <p:spPr>
          <a:xfrm>
            <a:off x="3499715" y="2474904"/>
            <a:ext cx="4710430" cy="1574165"/>
          </a:xfrm>
          <a:prstGeom prst="rect">
            <a:avLst/>
          </a:prstGeom>
        </p:spPr>
        <p:txBody>
          <a:bodyPr vert="horz" wrap="square" lIns="0" tIns="93345" rIns="0" bIns="0" rtlCol="0">
            <a:spAutoFit/>
          </a:bodyPr>
          <a:lstStyle/>
          <a:p>
            <a:pPr marL="12700" marR="5080">
              <a:lnSpc>
                <a:spcPts val="4230"/>
              </a:lnSpc>
              <a:spcBef>
                <a:spcPts val="735"/>
              </a:spcBef>
            </a:pPr>
            <a:r>
              <a:rPr sz="4000" spc="-20" dirty="0">
                <a:latin typeface="Cambria"/>
                <a:cs typeface="Cambria"/>
              </a:rPr>
              <a:t>Emergency  </a:t>
            </a:r>
            <a:r>
              <a:rPr sz="4000" spc="-35" dirty="0">
                <a:latin typeface="Cambria"/>
                <a:cs typeface="Cambria"/>
              </a:rPr>
              <a:t>Succession</a:t>
            </a:r>
            <a:r>
              <a:rPr sz="4000" spc="-65" dirty="0">
                <a:latin typeface="Cambria"/>
                <a:cs typeface="Cambria"/>
              </a:rPr>
              <a:t> </a:t>
            </a:r>
            <a:r>
              <a:rPr sz="4000" spc="-10" dirty="0">
                <a:latin typeface="Cambria"/>
                <a:cs typeface="Cambria"/>
              </a:rPr>
              <a:t>Planning</a:t>
            </a:r>
            <a:endParaRPr sz="4000" dirty="0">
              <a:latin typeface="Cambria"/>
              <a:cs typeface="Cambria"/>
            </a:endParaRPr>
          </a:p>
          <a:p>
            <a:pPr marL="12700">
              <a:lnSpc>
                <a:spcPts val="3095"/>
              </a:lnSpc>
            </a:pPr>
            <a:r>
              <a:rPr sz="2800" dirty="0">
                <a:latin typeface="Cambria"/>
                <a:cs typeface="Cambria"/>
              </a:rPr>
              <a:t>Dialogue</a:t>
            </a:r>
            <a:r>
              <a:rPr sz="2800" spc="-40" dirty="0">
                <a:latin typeface="Cambria"/>
                <a:cs typeface="Cambria"/>
              </a:rPr>
              <a:t> </a:t>
            </a:r>
            <a:r>
              <a:rPr sz="2800" spc="-25" dirty="0">
                <a:latin typeface="Cambria"/>
                <a:cs typeface="Cambria"/>
              </a:rPr>
              <a:t>Guide</a:t>
            </a:r>
            <a:endParaRPr sz="2800" dirty="0">
              <a:latin typeface="Cambria"/>
              <a:cs typeface="Cambria"/>
            </a:endParaRPr>
          </a:p>
        </p:txBody>
      </p:sp>
      <p:sp>
        <p:nvSpPr>
          <p:cNvPr id="10" name="object 7"/>
          <p:cNvSpPr/>
          <p:nvPr/>
        </p:nvSpPr>
        <p:spPr>
          <a:xfrm>
            <a:off x="619302" y="1933016"/>
            <a:ext cx="2661754" cy="2661767"/>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63957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5" name="object 5"/>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9"/>
          </a:solidFill>
        </p:spPr>
        <p:txBody>
          <a:bodyPr wrap="square" lIns="0" tIns="0" rIns="0" bIns="0" rtlCol="0"/>
          <a:lstStyle/>
          <a:p>
            <a:endParaRPr/>
          </a:p>
        </p:txBody>
      </p:sp>
      <p:sp>
        <p:nvSpPr>
          <p:cNvPr id="6" name="object 6"/>
          <p:cNvSpPr/>
          <p:nvPr/>
        </p:nvSpPr>
        <p:spPr>
          <a:xfrm>
            <a:off x="2083816" y="852766"/>
            <a:ext cx="6655434" cy="0"/>
          </a:xfrm>
          <a:custGeom>
            <a:avLst/>
            <a:gdLst/>
            <a:ahLst/>
            <a:cxnLst/>
            <a:rect l="l" t="t" r="r" b="b"/>
            <a:pathLst>
              <a:path w="6655434">
                <a:moveTo>
                  <a:pt x="0" y="0"/>
                </a:moveTo>
                <a:lnTo>
                  <a:pt x="6655054" y="0"/>
                </a:lnTo>
              </a:path>
            </a:pathLst>
          </a:custGeom>
          <a:ln w="12700">
            <a:solidFill>
              <a:srgbClr val="4CD9F8"/>
            </a:solidFill>
          </a:ln>
        </p:spPr>
        <p:txBody>
          <a:bodyPr wrap="square" lIns="0" tIns="0" rIns="0" bIns="0" rtlCol="0"/>
          <a:lstStyle/>
          <a:p>
            <a:endParaRPr/>
          </a:p>
        </p:txBody>
      </p:sp>
      <p:sp>
        <p:nvSpPr>
          <p:cNvPr id="7" name="object 7"/>
          <p:cNvSpPr txBox="1"/>
          <p:nvPr/>
        </p:nvSpPr>
        <p:spPr>
          <a:xfrm>
            <a:off x="2071116" y="1640303"/>
            <a:ext cx="5660390" cy="1202055"/>
          </a:xfrm>
          <a:prstGeom prst="rect">
            <a:avLst/>
          </a:prstGeom>
        </p:spPr>
        <p:txBody>
          <a:bodyPr vert="horz" wrap="square" lIns="0" tIns="173355" rIns="0" bIns="0" rtlCol="0">
            <a:spAutoFit/>
          </a:bodyPr>
          <a:lstStyle/>
          <a:p>
            <a:pPr marL="12700">
              <a:lnSpc>
                <a:spcPct val="100000"/>
              </a:lnSpc>
              <a:spcBef>
                <a:spcPts val="1365"/>
              </a:spcBef>
            </a:pPr>
            <a:r>
              <a:rPr sz="2200" b="1" spc="-15" dirty="0">
                <a:latin typeface="Calibri"/>
                <a:cs typeface="Calibri"/>
              </a:rPr>
              <a:t>What </a:t>
            </a:r>
            <a:r>
              <a:rPr sz="2200" b="1" spc="-5" dirty="0">
                <a:latin typeface="Calibri"/>
                <a:cs typeface="Calibri"/>
              </a:rPr>
              <a:t>is </a:t>
            </a:r>
            <a:r>
              <a:rPr sz="2200" b="1" spc="-10" dirty="0">
                <a:latin typeface="Calibri"/>
                <a:cs typeface="Calibri"/>
              </a:rPr>
              <a:t>an Emergency Succession</a:t>
            </a:r>
            <a:r>
              <a:rPr sz="2200" b="1" spc="-60" dirty="0">
                <a:latin typeface="Calibri"/>
                <a:cs typeface="Calibri"/>
              </a:rPr>
              <a:t> </a:t>
            </a:r>
            <a:r>
              <a:rPr sz="2200" b="1" spc="-40" dirty="0">
                <a:latin typeface="Calibri"/>
                <a:cs typeface="Calibri"/>
              </a:rPr>
              <a:t>Plan?</a:t>
            </a:r>
            <a:endParaRPr sz="2200" dirty="0">
              <a:latin typeface="Calibri"/>
              <a:cs typeface="Calibri"/>
            </a:endParaRPr>
          </a:p>
          <a:p>
            <a:pPr marL="12700" marR="5080">
              <a:lnSpc>
                <a:spcPct val="100000"/>
              </a:lnSpc>
              <a:spcBef>
                <a:spcPts val="1035"/>
              </a:spcBef>
            </a:pPr>
            <a:r>
              <a:rPr sz="1800" dirty="0">
                <a:latin typeface="Calibri"/>
                <a:cs typeface="Calibri"/>
              </a:rPr>
              <a:t>A </a:t>
            </a:r>
            <a:r>
              <a:rPr sz="1800" spc="-15" dirty="0">
                <a:latin typeface="Calibri"/>
                <a:cs typeface="Calibri"/>
              </a:rPr>
              <a:t>plan to </a:t>
            </a:r>
            <a:r>
              <a:rPr sz="1800" spc="-20" dirty="0">
                <a:latin typeface="Calibri"/>
                <a:cs typeface="Calibri"/>
              </a:rPr>
              <a:t>maintain </a:t>
            </a:r>
            <a:r>
              <a:rPr sz="1800" spc="-15" dirty="0">
                <a:latin typeface="Calibri"/>
                <a:cs typeface="Calibri"/>
              </a:rPr>
              <a:t>operations </a:t>
            </a:r>
            <a:r>
              <a:rPr sz="1800" spc="-25" dirty="0">
                <a:latin typeface="Calibri"/>
                <a:cs typeface="Calibri"/>
              </a:rPr>
              <a:t>after </a:t>
            </a:r>
            <a:r>
              <a:rPr sz="1800" spc="-15" dirty="0">
                <a:latin typeface="Calibri"/>
                <a:cs typeface="Calibri"/>
              </a:rPr>
              <a:t>the </a:t>
            </a:r>
            <a:r>
              <a:rPr sz="1800" spc="-20" dirty="0">
                <a:latin typeface="Calibri"/>
                <a:cs typeface="Calibri"/>
              </a:rPr>
              <a:t>unplanned </a:t>
            </a:r>
            <a:r>
              <a:rPr sz="1800" spc="-10" dirty="0">
                <a:latin typeface="Calibri"/>
                <a:cs typeface="Calibri"/>
              </a:rPr>
              <a:t>departure  of </a:t>
            </a:r>
            <a:r>
              <a:rPr sz="1800" spc="-15" dirty="0">
                <a:latin typeface="Calibri"/>
                <a:cs typeface="Calibri"/>
              </a:rPr>
              <a:t>the</a:t>
            </a:r>
            <a:r>
              <a:rPr sz="1800" spc="-85" dirty="0">
                <a:latin typeface="Calibri"/>
                <a:cs typeface="Calibri"/>
              </a:rPr>
              <a:t> </a:t>
            </a:r>
            <a:r>
              <a:rPr sz="1800" spc="-20" dirty="0">
                <a:latin typeface="Calibri"/>
                <a:cs typeface="Calibri"/>
              </a:rPr>
              <a:t>ED</a:t>
            </a:r>
            <a:endParaRPr sz="1800" dirty="0">
              <a:latin typeface="Calibri"/>
              <a:cs typeface="Calibri"/>
            </a:endParaRPr>
          </a:p>
        </p:txBody>
      </p:sp>
      <p:sp>
        <p:nvSpPr>
          <p:cNvPr id="8" name="object 8"/>
          <p:cNvSpPr txBox="1">
            <a:spLocks noGrp="1"/>
          </p:cNvSpPr>
          <p:nvPr>
            <p:ph type="title"/>
          </p:nvPr>
        </p:nvSpPr>
        <p:spPr>
          <a:xfrm>
            <a:off x="2071116" y="424654"/>
            <a:ext cx="4427220" cy="345440"/>
          </a:xfrm>
          <a:prstGeom prst="rect">
            <a:avLst/>
          </a:prstGeom>
        </p:spPr>
        <p:txBody>
          <a:bodyPr vert="horz" wrap="square" lIns="0" tIns="12700" rIns="0" bIns="0" rtlCol="0">
            <a:spAutoFit/>
          </a:bodyPr>
          <a:lstStyle/>
          <a:p>
            <a:pPr marL="12700">
              <a:lnSpc>
                <a:spcPct val="100000"/>
              </a:lnSpc>
              <a:spcBef>
                <a:spcPts val="100"/>
              </a:spcBef>
            </a:pPr>
            <a:r>
              <a:rPr sz="2100" spc="-15" dirty="0">
                <a:latin typeface="Georgia"/>
                <a:cs typeface="Georgia"/>
              </a:rPr>
              <a:t>Emergency Succession</a:t>
            </a:r>
            <a:r>
              <a:rPr sz="2100" spc="15" dirty="0">
                <a:latin typeface="Georgia"/>
                <a:cs typeface="Georgia"/>
              </a:rPr>
              <a:t> </a:t>
            </a:r>
            <a:r>
              <a:rPr sz="2100" spc="-5" dirty="0">
                <a:latin typeface="Georgia"/>
                <a:cs typeface="Georgia"/>
              </a:rPr>
              <a:t>Planning</a:t>
            </a:r>
            <a:endParaRPr sz="2100">
              <a:latin typeface="Georgia"/>
              <a:cs typeface="Georgia"/>
            </a:endParaRPr>
          </a:p>
        </p:txBody>
      </p:sp>
      <p:sp>
        <p:nvSpPr>
          <p:cNvPr id="9" name="object 9"/>
          <p:cNvSpPr/>
          <p:nvPr/>
        </p:nvSpPr>
        <p:spPr>
          <a:xfrm>
            <a:off x="2083816" y="3054095"/>
            <a:ext cx="3806646" cy="3169450"/>
          </a:xfrm>
          <a:prstGeom prst="rect">
            <a:avLst/>
          </a:prstGeom>
          <a:blipFill>
            <a:blip r:embed="rId4" cstate="print"/>
            <a:stretch>
              <a:fillRect/>
            </a:stretch>
          </a:blipFill>
        </p:spPr>
        <p:txBody>
          <a:bodyPr wrap="square" lIns="0" tIns="0" rIns="0" bIns="0" rtlCol="0"/>
          <a:lstStyle/>
          <a:p>
            <a:endParaRPr/>
          </a:p>
        </p:txBody>
      </p:sp>
      <p:sp>
        <p:nvSpPr>
          <p:cNvPr id="10" name="object 10"/>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11" name="object 2"/>
          <p:cNvSpPr/>
          <p:nvPr/>
        </p:nvSpPr>
        <p:spPr>
          <a:xfrm>
            <a:off x="286727" y="296468"/>
            <a:ext cx="1099908" cy="1099896"/>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63957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244093" y="253836"/>
            <a:ext cx="1185545" cy="1185545"/>
          </a:xfrm>
          <a:custGeom>
            <a:avLst/>
            <a:gdLst/>
            <a:ahLst/>
            <a:cxnLst/>
            <a:rect l="l" t="t" r="r" b="b"/>
            <a:pathLst>
              <a:path w="1185545" h="1185545">
                <a:moveTo>
                  <a:pt x="592582" y="0"/>
                </a:moveTo>
                <a:lnTo>
                  <a:pt x="543980" y="1964"/>
                </a:lnTo>
                <a:lnTo>
                  <a:pt x="496460" y="7755"/>
                </a:lnTo>
                <a:lnTo>
                  <a:pt x="450176" y="17221"/>
                </a:lnTo>
                <a:lnTo>
                  <a:pt x="405278" y="30209"/>
                </a:lnTo>
                <a:lnTo>
                  <a:pt x="361920" y="46567"/>
                </a:lnTo>
                <a:lnTo>
                  <a:pt x="320254" y="66141"/>
                </a:lnTo>
                <a:lnTo>
                  <a:pt x="280432" y="88781"/>
                </a:lnTo>
                <a:lnTo>
                  <a:pt x="242608" y="114332"/>
                </a:lnTo>
                <a:lnTo>
                  <a:pt x="206933" y="142643"/>
                </a:lnTo>
                <a:lnTo>
                  <a:pt x="173561" y="173561"/>
                </a:lnTo>
                <a:lnTo>
                  <a:pt x="142643" y="206933"/>
                </a:lnTo>
                <a:lnTo>
                  <a:pt x="114332" y="242608"/>
                </a:lnTo>
                <a:lnTo>
                  <a:pt x="88781" y="280432"/>
                </a:lnTo>
                <a:lnTo>
                  <a:pt x="66141" y="320254"/>
                </a:lnTo>
                <a:lnTo>
                  <a:pt x="46567" y="361920"/>
                </a:lnTo>
                <a:lnTo>
                  <a:pt x="30209" y="405278"/>
                </a:lnTo>
                <a:lnTo>
                  <a:pt x="17221" y="450176"/>
                </a:lnTo>
                <a:lnTo>
                  <a:pt x="7755" y="496460"/>
                </a:lnTo>
                <a:lnTo>
                  <a:pt x="1964" y="543980"/>
                </a:lnTo>
                <a:lnTo>
                  <a:pt x="0" y="592581"/>
                </a:lnTo>
                <a:lnTo>
                  <a:pt x="1964" y="641183"/>
                </a:lnTo>
                <a:lnTo>
                  <a:pt x="7755" y="688703"/>
                </a:lnTo>
                <a:lnTo>
                  <a:pt x="17221" y="734987"/>
                </a:lnTo>
                <a:lnTo>
                  <a:pt x="30209" y="779885"/>
                </a:lnTo>
                <a:lnTo>
                  <a:pt x="46567" y="823243"/>
                </a:lnTo>
                <a:lnTo>
                  <a:pt x="66141" y="864909"/>
                </a:lnTo>
                <a:lnTo>
                  <a:pt x="88781" y="904731"/>
                </a:lnTo>
                <a:lnTo>
                  <a:pt x="114332" y="942555"/>
                </a:lnTo>
                <a:lnTo>
                  <a:pt x="142643" y="978230"/>
                </a:lnTo>
                <a:lnTo>
                  <a:pt x="173561" y="1011602"/>
                </a:lnTo>
                <a:lnTo>
                  <a:pt x="206933" y="1042520"/>
                </a:lnTo>
                <a:lnTo>
                  <a:pt x="242608" y="1070831"/>
                </a:lnTo>
                <a:lnTo>
                  <a:pt x="280432" y="1096382"/>
                </a:lnTo>
                <a:lnTo>
                  <a:pt x="320254" y="1119022"/>
                </a:lnTo>
                <a:lnTo>
                  <a:pt x="361920" y="1138596"/>
                </a:lnTo>
                <a:lnTo>
                  <a:pt x="405278" y="1154954"/>
                </a:lnTo>
                <a:lnTo>
                  <a:pt x="450176" y="1167942"/>
                </a:lnTo>
                <a:lnTo>
                  <a:pt x="496460" y="1177408"/>
                </a:lnTo>
                <a:lnTo>
                  <a:pt x="543980" y="1183199"/>
                </a:lnTo>
                <a:lnTo>
                  <a:pt x="592582" y="1185163"/>
                </a:lnTo>
                <a:lnTo>
                  <a:pt x="641183" y="1183199"/>
                </a:lnTo>
                <a:lnTo>
                  <a:pt x="688703" y="1177408"/>
                </a:lnTo>
                <a:lnTo>
                  <a:pt x="734987" y="1167942"/>
                </a:lnTo>
                <a:lnTo>
                  <a:pt x="779885" y="1154954"/>
                </a:lnTo>
                <a:lnTo>
                  <a:pt x="823243" y="1138596"/>
                </a:lnTo>
                <a:lnTo>
                  <a:pt x="864909" y="1119022"/>
                </a:lnTo>
                <a:lnTo>
                  <a:pt x="904731" y="1096382"/>
                </a:lnTo>
                <a:lnTo>
                  <a:pt x="942555" y="1070831"/>
                </a:lnTo>
                <a:lnTo>
                  <a:pt x="978230" y="1042520"/>
                </a:lnTo>
                <a:lnTo>
                  <a:pt x="1011602" y="1011602"/>
                </a:lnTo>
                <a:lnTo>
                  <a:pt x="1042520" y="978230"/>
                </a:lnTo>
                <a:lnTo>
                  <a:pt x="1070831" y="942555"/>
                </a:lnTo>
                <a:lnTo>
                  <a:pt x="1096382" y="904731"/>
                </a:lnTo>
                <a:lnTo>
                  <a:pt x="1119022" y="864909"/>
                </a:lnTo>
                <a:lnTo>
                  <a:pt x="1138596" y="823243"/>
                </a:lnTo>
                <a:lnTo>
                  <a:pt x="1154954" y="779885"/>
                </a:lnTo>
                <a:lnTo>
                  <a:pt x="1167942" y="734987"/>
                </a:lnTo>
                <a:lnTo>
                  <a:pt x="1177408" y="688703"/>
                </a:lnTo>
                <a:lnTo>
                  <a:pt x="1183199" y="641183"/>
                </a:lnTo>
                <a:lnTo>
                  <a:pt x="1185164" y="592581"/>
                </a:lnTo>
                <a:lnTo>
                  <a:pt x="1183199" y="543980"/>
                </a:lnTo>
                <a:lnTo>
                  <a:pt x="1177408" y="496460"/>
                </a:lnTo>
                <a:lnTo>
                  <a:pt x="1167942" y="450176"/>
                </a:lnTo>
                <a:lnTo>
                  <a:pt x="1154954" y="405278"/>
                </a:lnTo>
                <a:lnTo>
                  <a:pt x="1138596" y="361920"/>
                </a:lnTo>
                <a:lnTo>
                  <a:pt x="1119022" y="320254"/>
                </a:lnTo>
                <a:lnTo>
                  <a:pt x="1096382" y="280432"/>
                </a:lnTo>
                <a:lnTo>
                  <a:pt x="1070831" y="242608"/>
                </a:lnTo>
                <a:lnTo>
                  <a:pt x="1042520" y="206933"/>
                </a:lnTo>
                <a:lnTo>
                  <a:pt x="1011602" y="173561"/>
                </a:lnTo>
                <a:lnTo>
                  <a:pt x="978230" y="142643"/>
                </a:lnTo>
                <a:lnTo>
                  <a:pt x="942555" y="114332"/>
                </a:lnTo>
                <a:lnTo>
                  <a:pt x="904731" y="88781"/>
                </a:lnTo>
                <a:lnTo>
                  <a:pt x="864909" y="66141"/>
                </a:lnTo>
                <a:lnTo>
                  <a:pt x="823243" y="46567"/>
                </a:lnTo>
                <a:lnTo>
                  <a:pt x="779885" y="30209"/>
                </a:lnTo>
                <a:lnTo>
                  <a:pt x="734987" y="17221"/>
                </a:lnTo>
                <a:lnTo>
                  <a:pt x="688703" y="7755"/>
                </a:lnTo>
                <a:lnTo>
                  <a:pt x="641183" y="1964"/>
                </a:lnTo>
                <a:lnTo>
                  <a:pt x="592582" y="0"/>
                </a:lnTo>
                <a:close/>
              </a:path>
            </a:pathLst>
          </a:custGeom>
          <a:solidFill>
            <a:srgbClr val="FFFFFF"/>
          </a:solidFill>
        </p:spPr>
        <p:txBody>
          <a:bodyPr wrap="square" lIns="0" tIns="0" rIns="0" bIns="0" rtlCol="0"/>
          <a:lstStyle/>
          <a:p>
            <a:endParaRPr/>
          </a:p>
        </p:txBody>
      </p:sp>
      <p:sp>
        <p:nvSpPr>
          <p:cNvPr id="5" name="object 5"/>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9"/>
          </a:solidFill>
        </p:spPr>
        <p:txBody>
          <a:bodyPr wrap="square" lIns="0" tIns="0" rIns="0" bIns="0" rtlCol="0"/>
          <a:lstStyle/>
          <a:p>
            <a:endParaRPr/>
          </a:p>
        </p:txBody>
      </p:sp>
      <p:sp>
        <p:nvSpPr>
          <p:cNvPr id="6" name="object 6"/>
          <p:cNvSpPr/>
          <p:nvPr/>
        </p:nvSpPr>
        <p:spPr>
          <a:xfrm>
            <a:off x="2083816" y="852766"/>
            <a:ext cx="6655434" cy="0"/>
          </a:xfrm>
          <a:custGeom>
            <a:avLst/>
            <a:gdLst/>
            <a:ahLst/>
            <a:cxnLst/>
            <a:rect l="l" t="t" r="r" b="b"/>
            <a:pathLst>
              <a:path w="6655434">
                <a:moveTo>
                  <a:pt x="0" y="0"/>
                </a:moveTo>
                <a:lnTo>
                  <a:pt x="6655054" y="0"/>
                </a:lnTo>
              </a:path>
            </a:pathLst>
          </a:custGeom>
          <a:ln w="12700">
            <a:solidFill>
              <a:srgbClr val="4CD9F8"/>
            </a:solidFill>
          </a:ln>
        </p:spPr>
        <p:txBody>
          <a:bodyPr wrap="square" lIns="0" tIns="0" rIns="0" bIns="0" rtlCol="0"/>
          <a:lstStyle/>
          <a:p>
            <a:endParaRPr/>
          </a:p>
        </p:txBody>
      </p:sp>
      <p:sp>
        <p:nvSpPr>
          <p:cNvPr id="7" name="object 7"/>
          <p:cNvSpPr txBox="1"/>
          <p:nvPr/>
        </p:nvSpPr>
        <p:spPr>
          <a:xfrm>
            <a:off x="2071116" y="424654"/>
            <a:ext cx="4427220" cy="345440"/>
          </a:xfrm>
          <a:prstGeom prst="rect">
            <a:avLst/>
          </a:prstGeom>
        </p:spPr>
        <p:txBody>
          <a:bodyPr vert="horz" wrap="square" lIns="0" tIns="12700" rIns="0" bIns="0" rtlCol="0">
            <a:spAutoFit/>
          </a:bodyPr>
          <a:lstStyle/>
          <a:p>
            <a:pPr marL="12700">
              <a:lnSpc>
                <a:spcPct val="100000"/>
              </a:lnSpc>
              <a:spcBef>
                <a:spcPts val="100"/>
              </a:spcBef>
            </a:pPr>
            <a:r>
              <a:rPr sz="2100" b="1" spc="-15" dirty="0">
                <a:latin typeface="Georgia"/>
                <a:cs typeface="Georgia"/>
              </a:rPr>
              <a:t>Emergency Succession</a:t>
            </a:r>
            <a:r>
              <a:rPr sz="2100" b="1" spc="15" dirty="0">
                <a:latin typeface="Georgia"/>
                <a:cs typeface="Georgia"/>
              </a:rPr>
              <a:t> </a:t>
            </a:r>
            <a:r>
              <a:rPr sz="2100" b="1" spc="-5" dirty="0">
                <a:latin typeface="Georgia"/>
                <a:cs typeface="Georgia"/>
              </a:rPr>
              <a:t>Planning</a:t>
            </a:r>
            <a:endParaRPr sz="2100">
              <a:latin typeface="Georgia"/>
              <a:cs typeface="Georgia"/>
            </a:endParaRPr>
          </a:p>
        </p:txBody>
      </p:sp>
      <p:sp>
        <p:nvSpPr>
          <p:cNvPr id="8" name="object 8"/>
          <p:cNvSpPr txBox="1">
            <a:spLocks noGrp="1"/>
          </p:cNvSpPr>
          <p:nvPr>
            <p:ph type="title"/>
          </p:nvPr>
        </p:nvSpPr>
        <p:spPr>
          <a:xfrm>
            <a:off x="2071116" y="1801114"/>
            <a:ext cx="1826895" cy="1366520"/>
          </a:xfrm>
          <a:prstGeom prst="rect">
            <a:avLst/>
          </a:prstGeom>
        </p:spPr>
        <p:txBody>
          <a:bodyPr vert="horz" wrap="square" lIns="0" tIns="12700" rIns="0" bIns="0" rtlCol="0">
            <a:spAutoFit/>
          </a:bodyPr>
          <a:lstStyle/>
          <a:p>
            <a:pPr marL="12700" marR="5080">
              <a:lnSpc>
                <a:spcPct val="100000"/>
              </a:lnSpc>
              <a:spcBef>
                <a:spcPts val="100"/>
              </a:spcBef>
            </a:pPr>
            <a:r>
              <a:rPr sz="2200" spc="-5" dirty="0"/>
              <a:t>The </a:t>
            </a:r>
            <a:r>
              <a:rPr sz="2200" spc="-15" dirty="0"/>
              <a:t>Four  </a:t>
            </a:r>
            <a:r>
              <a:rPr sz="2200" spc="-10" dirty="0"/>
              <a:t>Components </a:t>
            </a:r>
            <a:r>
              <a:rPr sz="2200" spc="-5" dirty="0"/>
              <a:t>of  </a:t>
            </a:r>
            <a:r>
              <a:rPr sz="2200" spc="-10" dirty="0"/>
              <a:t>an Emergency  Succession</a:t>
            </a:r>
            <a:r>
              <a:rPr sz="2200" spc="-75" dirty="0"/>
              <a:t> </a:t>
            </a:r>
            <a:r>
              <a:rPr sz="2200" spc="-20" dirty="0"/>
              <a:t>Plan</a:t>
            </a:r>
            <a:endParaRPr sz="2200" dirty="0"/>
          </a:p>
        </p:txBody>
      </p:sp>
      <p:sp>
        <p:nvSpPr>
          <p:cNvPr id="9" name="object 9"/>
          <p:cNvSpPr/>
          <p:nvPr/>
        </p:nvSpPr>
        <p:spPr>
          <a:xfrm>
            <a:off x="3979000" y="1608390"/>
            <a:ext cx="4741950" cy="4741951"/>
          </a:xfrm>
          <a:prstGeom prst="rect">
            <a:avLst/>
          </a:prstGeom>
          <a:blipFill>
            <a:blip r:embed="rId4" cstate="print"/>
            <a:stretch>
              <a:fillRect/>
            </a:stretch>
          </a:blipFill>
        </p:spPr>
        <p:txBody>
          <a:bodyPr wrap="square" lIns="0" tIns="0" rIns="0" bIns="0" rtlCol="0"/>
          <a:lstStyle/>
          <a:p>
            <a:endParaRPr/>
          </a:p>
        </p:txBody>
      </p:sp>
      <p:sp>
        <p:nvSpPr>
          <p:cNvPr id="10" name="object 10"/>
          <p:cNvSpPr txBox="1"/>
          <p:nvPr/>
        </p:nvSpPr>
        <p:spPr>
          <a:xfrm>
            <a:off x="5739609" y="3529692"/>
            <a:ext cx="1158875" cy="887094"/>
          </a:xfrm>
          <a:prstGeom prst="rect">
            <a:avLst/>
          </a:prstGeom>
        </p:spPr>
        <p:txBody>
          <a:bodyPr vert="horz" wrap="square" lIns="0" tIns="45085" rIns="0" bIns="0" rtlCol="0">
            <a:spAutoFit/>
          </a:bodyPr>
          <a:lstStyle/>
          <a:p>
            <a:pPr marL="12700" marR="5080" algn="ctr">
              <a:lnSpc>
                <a:spcPts val="2190"/>
              </a:lnSpc>
              <a:spcBef>
                <a:spcPts val="355"/>
              </a:spcBef>
            </a:pPr>
            <a:r>
              <a:rPr sz="2000" spc="-45" dirty="0">
                <a:latin typeface="Calibri"/>
                <a:cs typeface="Calibri"/>
              </a:rPr>
              <a:t>E</a:t>
            </a:r>
            <a:r>
              <a:rPr sz="2000" spc="-10" dirty="0">
                <a:latin typeface="Calibri"/>
                <a:cs typeface="Calibri"/>
              </a:rPr>
              <a:t>m</a:t>
            </a:r>
            <a:r>
              <a:rPr sz="2000" spc="-20" dirty="0">
                <a:latin typeface="Calibri"/>
                <a:cs typeface="Calibri"/>
              </a:rPr>
              <a:t>e</a:t>
            </a:r>
            <a:r>
              <a:rPr sz="2000" spc="-5" dirty="0">
                <a:latin typeface="Calibri"/>
                <a:cs typeface="Calibri"/>
              </a:rPr>
              <a:t>r</a:t>
            </a:r>
            <a:r>
              <a:rPr sz="2000" spc="-35" dirty="0">
                <a:latin typeface="Calibri"/>
                <a:cs typeface="Calibri"/>
              </a:rPr>
              <a:t>g</a:t>
            </a:r>
            <a:r>
              <a:rPr sz="2000" spc="-20" dirty="0">
                <a:latin typeface="Calibri"/>
                <a:cs typeface="Calibri"/>
              </a:rPr>
              <a:t>e</a:t>
            </a:r>
            <a:r>
              <a:rPr sz="2000" spc="-15" dirty="0">
                <a:latin typeface="Calibri"/>
                <a:cs typeface="Calibri"/>
              </a:rPr>
              <a:t>n</a:t>
            </a:r>
            <a:r>
              <a:rPr sz="2000" spc="15" dirty="0">
                <a:latin typeface="Calibri"/>
                <a:cs typeface="Calibri"/>
              </a:rPr>
              <a:t>c</a:t>
            </a:r>
            <a:r>
              <a:rPr sz="2000" dirty="0">
                <a:latin typeface="Calibri"/>
                <a:cs typeface="Calibri"/>
              </a:rPr>
              <a:t>y  </a:t>
            </a:r>
            <a:r>
              <a:rPr sz="2000" spc="-15" dirty="0">
                <a:latin typeface="Calibri"/>
                <a:cs typeface="Calibri"/>
              </a:rPr>
              <a:t>Succession  </a:t>
            </a:r>
            <a:r>
              <a:rPr sz="2000" spc="-20" dirty="0">
                <a:latin typeface="Calibri"/>
                <a:cs typeface="Calibri"/>
              </a:rPr>
              <a:t>Plan</a:t>
            </a:r>
            <a:endParaRPr sz="2000" dirty="0">
              <a:latin typeface="Calibri"/>
              <a:cs typeface="Calibri"/>
            </a:endParaRPr>
          </a:p>
        </p:txBody>
      </p:sp>
      <p:sp>
        <p:nvSpPr>
          <p:cNvPr id="15" name="object 15"/>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11" name="object 11"/>
          <p:cNvSpPr txBox="1"/>
          <p:nvPr/>
        </p:nvSpPr>
        <p:spPr>
          <a:xfrm>
            <a:off x="4645881" y="2332101"/>
            <a:ext cx="1042669" cy="932180"/>
          </a:xfrm>
          <a:prstGeom prst="rect">
            <a:avLst/>
          </a:prstGeom>
        </p:spPr>
        <p:txBody>
          <a:bodyPr vert="horz" wrap="square" lIns="0" tIns="11430" rIns="0" bIns="0" rtlCol="0">
            <a:spAutoFit/>
          </a:bodyPr>
          <a:lstStyle/>
          <a:p>
            <a:pPr marL="26670">
              <a:lnSpc>
                <a:spcPts val="2680"/>
              </a:lnSpc>
              <a:spcBef>
                <a:spcPts val="90"/>
              </a:spcBef>
            </a:pPr>
            <a:r>
              <a:rPr sz="2350" b="1" spc="-45" dirty="0">
                <a:solidFill>
                  <a:srgbClr val="FFFFFF"/>
                </a:solidFill>
                <a:latin typeface="Georgia"/>
                <a:cs typeface="Georgia"/>
              </a:rPr>
              <a:t>1.</a:t>
            </a:r>
            <a:endParaRPr sz="2350" dirty="0">
              <a:latin typeface="Georgia"/>
              <a:cs typeface="Georgia"/>
            </a:endParaRPr>
          </a:p>
          <a:p>
            <a:pPr marL="12700" marR="5080">
              <a:lnSpc>
                <a:spcPts val="2210"/>
              </a:lnSpc>
              <a:spcBef>
                <a:spcPts val="90"/>
              </a:spcBef>
            </a:pPr>
            <a:r>
              <a:rPr sz="2000" b="1" spc="-10" dirty="0">
                <a:solidFill>
                  <a:srgbClr val="FFFFFF"/>
                </a:solidFill>
                <a:latin typeface="Calibri"/>
                <a:cs typeface="Calibri"/>
              </a:rPr>
              <a:t>Financial  </a:t>
            </a:r>
            <a:r>
              <a:rPr sz="2000" b="1" spc="5" dirty="0">
                <a:solidFill>
                  <a:srgbClr val="FFFFFF"/>
                </a:solidFill>
                <a:latin typeface="Calibri"/>
                <a:cs typeface="Calibri"/>
              </a:rPr>
              <a:t>O</a:t>
            </a:r>
            <a:r>
              <a:rPr sz="2000" b="1" spc="-25" dirty="0">
                <a:solidFill>
                  <a:srgbClr val="FFFFFF"/>
                </a:solidFill>
                <a:latin typeface="Calibri"/>
                <a:cs typeface="Calibri"/>
              </a:rPr>
              <a:t>v</a:t>
            </a:r>
            <a:r>
              <a:rPr sz="2000" b="1" spc="-15" dirty="0">
                <a:solidFill>
                  <a:srgbClr val="FFFFFF"/>
                </a:solidFill>
                <a:latin typeface="Calibri"/>
                <a:cs typeface="Calibri"/>
              </a:rPr>
              <a:t>e</a:t>
            </a:r>
            <a:r>
              <a:rPr sz="2000" b="1" spc="5" dirty="0">
                <a:solidFill>
                  <a:srgbClr val="FFFFFF"/>
                </a:solidFill>
                <a:latin typeface="Calibri"/>
                <a:cs typeface="Calibri"/>
              </a:rPr>
              <a:t>r</a:t>
            </a:r>
            <a:r>
              <a:rPr sz="2000" b="1" spc="-10" dirty="0">
                <a:solidFill>
                  <a:srgbClr val="FFFFFF"/>
                </a:solidFill>
                <a:latin typeface="Calibri"/>
                <a:cs typeface="Calibri"/>
              </a:rPr>
              <a:t>s</a:t>
            </a:r>
            <a:r>
              <a:rPr sz="2000" b="1" dirty="0">
                <a:solidFill>
                  <a:srgbClr val="FFFFFF"/>
                </a:solidFill>
                <a:latin typeface="Calibri"/>
                <a:cs typeface="Calibri"/>
              </a:rPr>
              <a:t>i</a:t>
            </a:r>
            <a:r>
              <a:rPr sz="2000" b="1" spc="-15" dirty="0">
                <a:solidFill>
                  <a:srgbClr val="FFFFFF"/>
                </a:solidFill>
                <a:latin typeface="Calibri"/>
                <a:cs typeface="Calibri"/>
              </a:rPr>
              <a:t>g</a:t>
            </a:r>
            <a:r>
              <a:rPr sz="2000" b="1" spc="-20" dirty="0">
                <a:solidFill>
                  <a:srgbClr val="FFFFFF"/>
                </a:solidFill>
                <a:latin typeface="Calibri"/>
                <a:cs typeface="Calibri"/>
              </a:rPr>
              <a:t>h</a:t>
            </a:r>
            <a:r>
              <a:rPr sz="2000" b="1" dirty="0">
                <a:solidFill>
                  <a:srgbClr val="FFFFFF"/>
                </a:solidFill>
                <a:latin typeface="Calibri"/>
                <a:cs typeface="Calibri"/>
              </a:rPr>
              <a:t>t</a:t>
            </a:r>
            <a:endParaRPr sz="2000" dirty="0">
              <a:latin typeface="Calibri"/>
              <a:cs typeface="Calibri"/>
            </a:endParaRPr>
          </a:p>
        </p:txBody>
      </p:sp>
      <p:sp>
        <p:nvSpPr>
          <p:cNvPr id="12" name="object 12"/>
          <p:cNvSpPr txBox="1"/>
          <p:nvPr/>
        </p:nvSpPr>
        <p:spPr>
          <a:xfrm>
            <a:off x="4645881" y="4379551"/>
            <a:ext cx="1433195" cy="1012190"/>
          </a:xfrm>
          <a:prstGeom prst="rect">
            <a:avLst/>
          </a:prstGeom>
        </p:spPr>
        <p:txBody>
          <a:bodyPr vert="horz" wrap="square" lIns="0" tIns="34925" rIns="0" bIns="0" rtlCol="0">
            <a:spAutoFit/>
          </a:bodyPr>
          <a:lstStyle/>
          <a:p>
            <a:pPr marL="26670">
              <a:lnSpc>
                <a:spcPct val="100000"/>
              </a:lnSpc>
              <a:spcBef>
                <a:spcPts val="275"/>
              </a:spcBef>
            </a:pPr>
            <a:r>
              <a:rPr sz="2350" b="1" spc="-5" dirty="0">
                <a:solidFill>
                  <a:srgbClr val="FFFFFF"/>
                </a:solidFill>
                <a:latin typeface="Georgia"/>
                <a:cs typeface="Georgia"/>
              </a:rPr>
              <a:t>3.</a:t>
            </a:r>
            <a:endParaRPr sz="2350" dirty="0">
              <a:latin typeface="Georgia"/>
              <a:cs typeface="Georgia"/>
            </a:endParaRPr>
          </a:p>
          <a:p>
            <a:pPr marL="12700" marR="5080">
              <a:lnSpc>
                <a:spcPts val="2210"/>
              </a:lnSpc>
              <a:spcBef>
                <a:spcPts val="395"/>
              </a:spcBef>
            </a:pPr>
            <a:r>
              <a:rPr sz="2000" b="1" spc="-10" dirty="0">
                <a:solidFill>
                  <a:srgbClr val="FFFFFF"/>
                </a:solidFill>
                <a:latin typeface="Calibri"/>
                <a:cs typeface="Calibri"/>
              </a:rPr>
              <a:t>Interim  </a:t>
            </a:r>
            <a:r>
              <a:rPr sz="2000" b="1" spc="-5" dirty="0">
                <a:solidFill>
                  <a:srgbClr val="FFFFFF"/>
                </a:solidFill>
                <a:latin typeface="Calibri"/>
                <a:cs typeface="Calibri"/>
              </a:rPr>
              <a:t>M</a:t>
            </a:r>
            <a:r>
              <a:rPr sz="2000" b="1" spc="-15" dirty="0">
                <a:solidFill>
                  <a:srgbClr val="FFFFFF"/>
                </a:solidFill>
                <a:latin typeface="Calibri"/>
                <a:cs typeface="Calibri"/>
              </a:rPr>
              <a:t>an</a:t>
            </a:r>
            <a:r>
              <a:rPr sz="2000" b="1" spc="-5" dirty="0">
                <a:solidFill>
                  <a:srgbClr val="FFFFFF"/>
                </a:solidFill>
                <a:latin typeface="Calibri"/>
                <a:cs typeface="Calibri"/>
              </a:rPr>
              <a:t>a</a:t>
            </a:r>
            <a:r>
              <a:rPr sz="2000" b="1" spc="-25" dirty="0">
                <a:solidFill>
                  <a:srgbClr val="FFFFFF"/>
                </a:solidFill>
                <a:latin typeface="Calibri"/>
                <a:cs typeface="Calibri"/>
              </a:rPr>
              <a:t>g</a:t>
            </a:r>
            <a:r>
              <a:rPr sz="2000" b="1" spc="-15" dirty="0">
                <a:solidFill>
                  <a:srgbClr val="FFFFFF"/>
                </a:solidFill>
                <a:latin typeface="Calibri"/>
                <a:cs typeface="Calibri"/>
              </a:rPr>
              <a:t>eme</a:t>
            </a:r>
            <a:r>
              <a:rPr sz="2000" b="1" spc="-20" dirty="0">
                <a:solidFill>
                  <a:srgbClr val="FFFFFF"/>
                </a:solidFill>
                <a:latin typeface="Calibri"/>
                <a:cs typeface="Calibri"/>
              </a:rPr>
              <a:t>n</a:t>
            </a:r>
            <a:r>
              <a:rPr sz="2000" b="1" dirty="0">
                <a:solidFill>
                  <a:srgbClr val="FFFFFF"/>
                </a:solidFill>
                <a:latin typeface="Calibri"/>
                <a:cs typeface="Calibri"/>
              </a:rPr>
              <a:t>t</a:t>
            </a:r>
            <a:endParaRPr sz="2000" dirty="0">
              <a:latin typeface="Calibri"/>
              <a:cs typeface="Calibri"/>
            </a:endParaRPr>
          </a:p>
        </p:txBody>
      </p:sp>
      <p:sp>
        <p:nvSpPr>
          <p:cNvPr id="13" name="object 13"/>
          <p:cNvSpPr txBox="1"/>
          <p:nvPr/>
        </p:nvSpPr>
        <p:spPr>
          <a:xfrm>
            <a:off x="6522883" y="2332101"/>
            <a:ext cx="1692275" cy="652145"/>
          </a:xfrm>
          <a:prstGeom prst="rect">
            <a:avLst/>
          </a:prstGeom>
        </p:spPr>
        <p:txBody>
          <a:bodyPr vert="horz" wrap="square" lIns="0" tIns="11430" rIns="0" bIns="0" rtlCol="0">
            <a:spAutoFit/>
          </a:bodyPr>
          <a:lstStyle/>
          <a:p>
            <a:pPr marL="12700">
              <a:lnSpc>
                <a:spcPts val="2680"/>
              </a:lnSpc>
              <a:spcBef>
                <a:spcPts val="90"/>
              </a:spcBef>
            </a:pPr>
            <a:r>
              <a:rPr sz="2350" b="1" spc="0" dirty="0">
                <a:solidFill>
                  <a:srgbClr val="FFFFFF"/>
                </a:solidFill>
                <a:latin typeface="Georgia"/>
                <a:cs typeface="Georgia"/>
              </a:rPr>
              <a:t>2.</a:t>
            </a:r>
            <a:endParaRPr sz="2350">
              <a:latin typeface="Georgia"/>
              <a:cs typeface="Georgia"/>
            </a:endParaRPr>
          </a:p>
          <a:p>
            <a:pPr marL="12700">
              <a:lnSpc>
                <a:spcPts val="2260"/>
              </a:lnSpc>
            </a:pPr>
            <a:r>
              <a:rPr sz="2000" b="1" spc="-10" dirty="0">
                <a:solidFill>
                  <a:srgbClr val="FFFFFF"/>
                </a:solidFill>
                <a:latin typeface="Calibri"/>
                <a:cs typeface="Calibri"/>
              </a:rPr>
              <a:t>Communication</a:t>
            </a:r>
            <a:endParaRPr sz="2000">
              <a:latin typeface="Calibri"/>
              <a:cs typeface="Calibri"/>
            </a:endParaRPr>
          </a:p>
        </p:txBody>
      </p:sp>
      <p:sp>
        <p:nvSpPr>
          <p:cNvPr id="14" name="object 14"/>
          <p:cNvSpPr txBox="1"/>
          <p:nvPr/>
        </p:nvSpPr>
        <p:spPr>
          <a:xfrm>
            <a:off x="7000516" y="4379474"/>
            <a:ext cx="1029969" cy="1012190"/>
          </a:xfrm>
          <a:prstGeom prst="rect">
            <a:avLst/>
          </a:prstGeom>
        </p:spPr>
        <p:txBody>
          <a:bodyPr vert="horz" wrap="square" lIns="0" tIns="34925" rIns="0" bIns="0" rtlCol="0">
            <a:spAutoFit/>
          </a:bodyPr>
          <a:lstStyle/>
          <a:p>
            <a:pPr marL="12700">
              <a:lnSpc>
                <a:spcPct val="100000"/>
              </a:lnSpc>
              <a:spcBef>
                <a:spcPts val="275"/>
              </a:spcBef>
            </a:pPr>
            <a:r>
              <a:rPr sz="2350" b="1" spc="15" dirty="0">
                <a:solidFill>
                  <a:srgbClr val="FFFFFF"/>
                </a:solidFill>
                <a:latin typeface="Georgia"/>
                <a:cs typeface="Georgia"/>
              </a:rPr>
              <a:t>4.</a:t>
            </a:r>
            <a:endParaRPr sz="2350" dirty="0">
              <a:latin typeface="Georgia"/>
              <a:cs typeface="Georgia"/>
            </a:endParaRPr>
          </a:p>
          <a:p>
            <a:pPr marL="12700" marR="5080">
              <a:lnSpc>
                <a:spcPts val="2210"/>
              </a:lnSpc>
              <a:spcBef>
                <a:spcPts val="395"/>
              </a:spcBef>
            </a:pPr>
            <a:r>
              <a:rPr sz="2000" b="1" spc="0" dirty="0">
                <a:solidFill>
                  <a:srgbClr val="FFFFFF"/>
                </a:solidFill>
                <a:latin typeface="Calibri"/>
                <a:cs typeface="Calibri"/>
              </a:rPr>
              <a:t>E</a:t>
            </a:r>
            <a:r>
              <a:rPr sz="2000" b="1" spc="-30" dirty="0">
                <a:solidFill>
                  <a:srgbClr val="FFFFFF"/>
                </a:solidFill>
                <a:latin typeface="Calibri"/>
                <a:cs typeface="Calibri"/>
              </a:rPr>
              <a:t>x</a:t>
            </a:r>
            <a:r>
              <a:rPr sz="2000" b="1" spc="-10" dirty="0">
                <a:solidFill>
                  <a:srgbClr val="FFFFFF"/>
                </a:solidFill>
                <a:latin typeface="Calibri"/>
                <a:cs typeface="Calibri"/>
              </a:rPr>
              <a:t>e</a:t>
            </a:r>
            <a:r>
              <a:rPr sz="2000" b="1" spc="-5" dirty="0">
                <a:solidFill>
                  <a:srgbClr val="FFFFFF"/>
                </a:solidFill>
                <a:latin typeface="Calibri"/>
                <a:cs typeface="Calibri"/>
              </a:rPr>
              <a:t>cu</a:t>
            </a:r>
            <a:r>
              <a:rPr sz="2000" b="1" spc="-10" dirty="0">
                <a:solidFill>
                  <a:srgbClr val="FFFFFF"/>
                </a:solidFill>
                <a:latin typeface="Calibri"/>
                <a:cs typeface="Calibri"/>
              </a:rPr>
              <a:t>ti</a:t>
            </a:r>
            <a:r>
              <a:rPr sz="2000" b="1" spc="-30" dirty="0">
                <a:solidFill>
                  <a:srgbClr val="FFFFFF"/>
                </a:solidFill>
                <a:latin typeface="Calibri"/>
                <a:cs typeface="Calibri"/>
              </a:rPr>
              <a:t>v</a:t>
            </a:r>
            <a:r>
              <a:rPr sz="2000" b="1" dirty="0">
                <a:solidFill>
                  <a:srgbClr val="FFFFFF"/>
                </a:solidFill>
                <a:latin typeface="Calibri"/>
                <a:cs typeface="Calibri"/>
              </a:rPr>
              <a:t>e  </a:t>
            </a:r>
            <a:r>
              <a:rPr sz="2000" b="1" spc="-5" dirty="0">
                <a:solidFill>
                  <a:srgbClr val="FFFFFF"/>
                </a:solidFill>
                <a:latin typeface="Calibri"/>
                <a:cs typeface="Calibri"/>
              </a:rPr>
              <a:t>Search</a:t>
            </a:r>
            <a:endParaRPr sz="2000" dirty="0">
              <a:latin typeface="Calibri"/>
              <a:cs typeface="Calibri"/>
            </a:endParaRPr>
          </a:p>
        </p:txBody>
      </p:sp>
      <p:sp>
        <p:nvSpPr>
          <p:cNvPr id="16" name="object 2"/>
          <p:cNvSpPr/>
          <p:nvPr/>
        </p:nvSpPr>
        <p:spPr>
          <a:xfrm>
            <a:off x="286727" y="296468"/>
            <a:ext cx="1099908" cy="1099896"/>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9"/>
          </a:solidFill>
        </p:spPr>
        <p:txBody>
          <a:bodyPr wrap="square" lIns="0" tIns="0" rIns="0" bIns="0" rtlCol="0"/>
          <a:lstStyle/>
          <a:p>
            <a:endParaRPr/>
          </a:p>
        </p:txBody>
      </p:sp>
      <p:sp>
        <p:nvSpPr>
          <p:cNvPr id="4" name="object 4"/>
          <p:cNvSpPr/>
          <p:nvPr/>
        </p:nvSpPr>
        <p:spPr>
          <a:xfrm>
            <a:off x="2083816" y="852766"/>
            <a:ext cx="6655434" cy="0"/>
          </a:xfrm>
          <a:custGeom>
            <a:avLst/>
            <a:gdLst/>
            <a:ahLst/>
            <a:cxnLst/>
            <a:rect l="l" t="t" r="r" b="b"/>
            <a:pathLst>
              <a:path w="6655434">
                <a:moveTo>
                  <a:pt x="0" y="0"/>
                </a:moveTo>
                <a:lnTo>
                  <a:pt x="6655054" y="0"/>
                </a:lnTo>
              </a:path>
            </a:pathLst>
          </a:custGeom>
          <a:ln w="12700">
            <a:solidFill>
              <a:srgbClr val="4CD9F8"/>
            </a:solidFill>
          </a:ln>
        </p:spPr>
        <p:txBody>
          <a:bodyPr wrap="square" lIns="0" tIns="0" rIns="0" bIns="0" rtlCol="0"/>
          <a:lstStyle/>
          <a:p>
            <a:endParaRPr/>
          </a:p>
        </p:txBody>
      </p:sp>
      <p:sp>
        <p:nvSpPr>
          <p:cNvPr id="5" name="object 5"/>
          <p:cNvSpPr txBox="1"/>
          <p:nvPr/>
        </p:nvSpPr>
        <p:spPr>
          <a:xfrm>
            <a:off x="2071116" y="1640303"/>
            <a:ext cx="5609590" cy="2176145"/>
          </a:xfrm>
          <a:prstGeom prst="rect">
            <a:avLst/>
          </a:prstGeom>
        </p:spPr>
        <p:txBody>
          <a:bodyPr vert="horz" wrap="square" lIns="0" tIns="173355" rIns="0" bIns="0" rtlCol="0">
            <a:spAutoFit/>
          </a:bodyPr>
          <a:lstStyle/>
          <a:p>
            <a:pPr marL="12700">
              <a:lnSpc>
                <a:spcPct val="100000"/>
              </a:lnSpc>
              <a:spcBef>
                <a:spcPts val="1365"/>
              </a:spcBef>
            </a:pPr>
            <a:r>
              <a:rPr sz="2200" b="1" spc="-15" dirty="0">
                <a:latin typeface="Calibri"/>
                <a:cs typeface="Calibri"/>
              </a:rPr>
              <a:t>Roles </a:t>
            </a:r>
            <a:r>
              <a:rPr sz="2200" b="1" spc="-5" dirty="0">
                <a:latin typeface="Calibri"/>
                <a:cs typeface="Calibri"/>
              </a:rPr>
              <a:t>of </a:t>
            </a:r>
            <a:r>
              <a:rPr sz="2200" b="1" spc="-25" dirty="0">
                <a:latin typeface="Calibri"/>
                <a:cs typeface="Calibri"/>
              </a:rPr>
              <a:t>Staff </a:t>
            </a:r>
            <a:r>
              <a:rPr sz="2200" b="1" spc="-10" dirty="0">
                <a:latin typeface="Calibri"/>
                <a:cs typeface="Calibri"/>
              </a:rPr>
              <a:t>and Board in </a:t>
            </a:r>
            <a:r>
              <a:rPr sz="2200" b="1" spc="-15" dirty="0">
                <a:latin typeface="Calibri"/>
                <a:cs typeface="Calibri"/>
              </a:rPr>
              <a:t>Emergency</a:t>
            </a:r>
            <a:r>
              <a:rPr sz="2200" b="1" spc="55" dirty="0">
                <a:latin typeface="Calibri"/>
                <a:cs typeface="Calibri"/>
              </a:rPr>
              <a:t> </a:t>
            </a:r>
            <a:r>
              <a:rPr sz="2200" b="1" spc="-25" dirty="0">
                <a:latin typeface="Calibri"/>
                <a:cs typeface="Calibri"/>
              </a:rPr>
              <a:t>Transition</a:t>
            </a:r>
            <a:endParaRPr sz="2200">
              <a:latin typeface="Calibri"/>
              <a:cs typeface="Calibri"/>
            </a:endParaRPr>
          </a:p>
          <a:p>
            <a:pPr marL="241300" indent="-228600">
              <a:lnSpc>
                <a:spcPct val="100000"/>
              </a:lnSpc>
              <a:spcBef>
                <a:spcPts val="1035"/>
              </a:spcBef>
              <a:buChar char="•"/>
              <a:tabLst>
                <a:tab pos="241300" algn="l"/>
              </a:tabLst>
            </a:pPr>
            <a:r>
              <a:rPr sz="1800" spc="-10" dirty="0">
                <a:latin typeface="Calibri"/>
                <a:cs typeface="Calibri"/>
              </a:rPr>
              <a:t>Board </a:t>
            </a:r>
            <a:r>
              <a:rPr sz="1800" spc="-15" dirty="0">
                <a:latin typeface="Calibri"/>
                <a:cs typeface="Calibri"/>
              </a:rPr>
              <a:t>leads</a:t>
            </a:r>
            <a:r>
              <a:rPr sz="1800" spc="-80" dirty="0">
                <a:latin typeface="Calibri"/>
                <a:cs typeface="Calibri"/>
              </a:rPr>
              <a:t> </a:t>
            </a:r>
            <a:r>
              <a:rPr sz="1800" spc="-15" dirty="0">
                <a:latin typeface="Calibri"/>
                <a:cs typeface="Calibri"/>
              </a:rPr>
              <a:t>search</a:t>
            </a:r>
            <a:endParaRPr sz="1800">
              <a:latin typeface="Calibri"/>
              <a:cs typeface="Calibri"/>
            </a:endParaRPr>
          </a:p>
          <a:p>
            <a:pPr marL="241300" indent="-228600">
              <a:lnSpc>
                <a:spcPct val="100000"/>
              </a:lnSpc>
              <a:spcBef>
                <a:spcPts val="1115"/>
              </a:spcBef>
              <a:buChar char="•"/>
              <a:tabLst>
                <a:tab pos="241300" algn="l"/>
              </a:tabLst>
            </a:pPr>
            <a:r>
              <a:rPr sz="1800" spc="-10" dirty="0">
                <a:latin typeface="Calibri"/>
                <a:cs typeface="Calibri"/>
              </a:rPr>
              <a:t>Board </a:t>
            </a:r>
            <a:r>
              <a:rPr sz="1800" spc="-15" dirty="0">
                <a:latin typeface="Calibri"/>
                <a:cs typeface="Calibri"/>
              </a:rPr>
              <a:t>assigns </a:t>
            </a:r>
            <a:r>
              <a:rPr sz="1800" spc="-20" dirty="0">
                <a:latin typeface="Calibri"/>
                <a:cs typeface="Calibri"/>
              </a:rPr>
              <a:t>interim</a:t>
            </a:r>
            <a:r>
              <a:rPr sz="1800" spc="-30" dirty="0">
                <a:latin typeface="Calibri"/>
                <a:cs typeface="Calibri"/>
              </a:rPr>
              <a:t> </a:t>
            </a:r>
            <a:r>
              <a:rPr sz="1800" spc="-20" dirty="0">
                <a:latin typeface="Calibri"/>
                <a:cs typeface="Calibri"/>
              </a:rPr>
              <a:t>leader</a:t>
            </a:r>
            <a:endParaRPr sz="1800">
              <a:latin typeface="Calibri"/>
              <a:cs typeface="Calibri"/>
            </a:endParaRPr>
          </a:p>
          <a:p>
            <a:pPr marL="241300" indent="-228600">
              <a:lnSpc>
                <a:spcPct val="100000"/>
              </a:lnSpc>
              <a:spcBef>
                <a:spcPts val="1115"/>
              </a:spcBef>
              <a:buChar char="•"/>
              <a:tabLst>
                <a:tab pos="241300" algn="l"/>
              </a:tabLst>
            </a:pPr>
            <a:r>
              <a:rPr sz="1800" spc="-10" dirty="0">
                <a:latin typeface="Calibri"/>
                <a:cs typeface="Calibri"/>
              </a:rPr>
              <a:t>Board </a:t>
            </a:r>
            <a:r>
              <a:rPr sz="1800" spc="-15" dirty="0">
                <a:latin typeface="Calibri"/>
                <a:cs typeface="Calibri"/>
              </a:rPr>
              <a:t>members </a:t>
            </a:r>
            <a:r>
              <a:rPr sz="1800" spc="-20" dirty="0">
                <a:latin typeface="Calibri"/>
                <a:cs typeface="Calibri"/>
              </a:rPr>
              <a:t>may </a:t>
            </a:r>
            <a:r>
              <a:rPr sz="1800" spc="-15" dirty="0">
                <a:latin typeface="Calibri"/>
                <a:cs typeface="Calibri"/>
              </a:rPr>
              <a:t>take </a:t>
            </a:r>
            <a:r>
              <a:rPr sz="1800" spc="-5" dirty="0">
                <a:latin typeface="Calibri"/>
                <a:cs typeface="Calibri"/>
              </a:rPr>
              <a:t>on </a:t>
            </a:r>
            <a:r>
              <a:rPr sz="1800" spc="-20" dirty="0">
                <a:latin typeface="Calibri"/>
                <a:cs typeface="Calibri"/>
              </a:rPr>
              <a:t>key </a:t>
            </a:r>
            <a:r>
              <a:rPr sz="1800" spc="-15" dirty="0">
                <a:latin typeface="Calibri"/>
                <a:cs typeface="Calibri"/>
              </a:rPr>
              <a:t>roles </a:t>
            </a:r>
            <a:r>
              <a:rPr sz="1800" spc="-5" dirty="0">
                <a:latin typeface="Calibri"/>
                <a:cs typeface="Calibri"/>
              </a:rPr>
              <a:t>if</a:t>
            </a:r>
            <a:r>
              <a:rPr sz="1800" spc="25" dirty="0">
                <a:latin typeface="Calibri"/>
                <a:cs typeface="Calibri"/>
              </a:rPr>
              <a:t> </a:t>
            </a:r>
            <a:r>
              <a:rPr sz="1800" spc="-10" dirty="0">
                <a:latin typeface="Calibri"/>
                <a:cs typeface="Calibri"/>
              </a:rPr>
              <a:t>needed</a:t>
            </a:r>
            <a:endParaRPr sz="1800">
              <a:latin typeface="Calibri"/>
              <a:cs typeface="Calibri"/>
            </a:endParaRPr>
          </a:p>
          <a:p>
            <a:pPr marL="241300" indent="-228600">
              <a:lnSpc>
                <a:spcPct val="100000"/>
              </a:lnSpc>
              <a:spcBef>
                <a:spcPts val="1115"/>
              </a:spcBef>
              <a:buChar char="•"/>
              <a:tabLst>
                <a:tab pos="241300" algn="l"/>
              </a:tabLst>
            </a:pPr>
            <a:r>
              <a:rPr sz="1800" spc="-20" dirty="0">
                <a:latin typeface="Calibri"/>
                <a:cs typeface="Calibri"/>
              </a:rPr>
              <a:t>Staff often take </a:t>
            </a:r>
            <a:r>
              <a:rPr sz="1800" spc="-5" dirty="0">
                <a:latin typeface="Calibri"/>
                <a:cs typeface="Calibri"/>
              </a:rPr>
              <a:t>on </a:t>
            </a:r>
            <a:r>
              <a:rPr sz="1800" spc="-15" dirty="0">
                <a:latin typeface="Calibri"/>
                <a:cs typeface="Calibri"/>
              </a:rPr>
              <a:t>additional</a:t>
            </a:r>
            <a:r>
              <a:rPr sz="1800" spc="-20" dirty="0">
                <a:latin typeface="Calibri"/>
                <a:cs typeface="Calibri"/>
              </a:rPr>
              <a:t> </a:t>
            </a:r>
            <a:r>
              <a:rPr sz="1800" spc="-15" dirty="0">
                <a:latin typeface="Calibri"/>
                <a:cs typeface="Calibri"/>
              </a:rPr>
              <a:t>responsibilities</a:t>
            </a:r>
            <a:endParaRPr sz="1800">
              <a:latin typeface="Calibri"/>
              <a:cs typeface="Calibri"/>
            </a:endParaRPr>
          </a:p>
        </p:txBody>
      </p:sp>
      <p:sp>
        <p:nvSpPr>
          <p:cNvPr id="7" name="object 7"/>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6" name="object 6"/>
          <p:cNvSpPr txBox="1">
            <a:spLocks noGrp="1"/>
          </p:cNvSpPr>
          <p:nvPr>
            <p:ph type="title"/>
          </p:nvPr>
        </p:nvSpPr>
        <p:spPr>
          <a:xfrm>
            <a:off x="2071116" y="424654"/>
            <a:ext cx="4427220" cy="345440"/>
          </a:xfrm>
          <a:prstGeom prst="rect">
            <a:avLst/>
          </a:prstGeom>
        </p:spPr>
        <p:txBody>
          <a:bodyPr vert="horz" wrap="square" lIns="0" tIns="12700" rIns="0" bIns="0" rtlCol="0">
            <a:spAutoFit/>
          </a:bodyPr>
          <a:lstStyle/>
          <a:p>
            <a:pPr marL="12700">
              <a:lnSpc>
                <a:spcPct val="100000"/>
              </a:lnSpc>
              <a:spcBef>
                <a:spcPts val="100"/>
              </a:spcBef>
            </a:pPr>
            <a:r>
              <a:rPr sz="2100" spc="-15" dirty="0">
                <a:latin typeface="Georgia"/>
                <a:cs typeface="Georgia"/>
              </a:rPr>
              <a:t>Emergency Succession</a:t>
            </a:r>
            <a:r>
              <a:rPr sz="2100" spc="15" dirty="0">
                <a:latin typeface="Georgia"/>
                <a:cs typeface="Georgia"/>
              </a:rPr>
              <a:t> </a:t>
            </a:r>
            <a:r>
              <a:rPr sz="2100" spc="-5" dirty="0">
                <a:latin typeface="Georgia"/>
                <a:cs typeface="Georgia"/>
              </a:rPr>
              <a:t>Planning</a:t>
            </a:r>
            <a:endParaRPr sz="2100">
              <a:latin typeface="Georgia"/>
              <a:cs typeface="Georgia"/>
            </a:endParaRPr>
          </a:p>
        </p:txBody>
      </p:sp>
      <p:sp>
        <p:nvSpPr>
          <p:cNvPr id="8" name="object 2"/>
          <p:cNvSpPr/>
          <p:nvPr/>
        </p:nvSpPr>
        <p:spPr>
          <a:xfrm>
            <a:off x="286727" y="296468"/>
            <a:ext cx="1099908" cy="1099896"/>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9"/>
          </a:solidFill>
        </p:spPr>
        <p:txBody>
          <a:bodyPr wrap="square" lIns="0" tIns="0" rIns="0" bIns="0" rtlCol="0"/>
          <a:lstStyle/>
          <a:p>
            <a:endParaRPr/>
          </a:p>
        </p:txBody>
      </p:sp>
      <p:sp>
        <p:nvSpPr>
          <p:cNvPr id="4" name="object 4"/>
          <p:cNvSpPr/>
          <p:nvPr/>
        </p:nvSpPr>
        <p:spPr>
          <a:xfrm>
            <a:off x="2083816" y="852766"/>
            <a:ext cx="6655434" cy="0"/>
          </a:xfrm>
          <a:custGeom>
            <a:avLst/>
            <a:gdLst/>
            <a:ahLst/>
            <a:cxnLst/>
            <a:rect l="l" t="t" r="r" b="b"/>
            <a:pathLst>
              <a:path w="6655434">
                <a:moveTo>
                  <a:pt x="0" y="0"/>
                </a:moveTo>
                <a:lnTo>
                  <a:pt x="6655054" y="0"/>
                </a:lnTo>
              </a:path>
            </a:pathLst>
          </a:custGeom>
          <a:ln w="12700">
            <a:solidFill>
              <a:srgbClr val="4CD9F8"/>
            </a:solidFill>
          </a:ln>
        </p:spPr>
        <p:txBody>
          <a:bodyPr wrap="square" lIns="0" tIns="0" rIns="0" bIns="0" rtlCol="0"/>
          <a:lstStyle/>
          <a:p>
            <a:endParaRPr/>
          </a:p>
        </p:txBody>
      </p:sp>
      <p:sp>
        <p:nvSpPr>
          <p:cNvPr id="5" name="object 5"/>
          <p:cNvSpPr txBox="1">
            <a:spLocks noGrp="1"/>
          </p:cNvSpPr>
          <p:nvPr>
            <p:ph type="title"/>
          </p:nvPr>
        </p:nvSpPr>
        <p:spPr>
          <a:xfrm>
            <a:off x="3388867" y="2114983"/>
            <a:ext cx="3745229" cy="695960"/>
          </a:xfrm>
          <a:prstGeom prst="rect">
            <a:avLst/>
          </a:prstGeom>
        </p:spPr>
        <p:txBody>
          <a:bodyPr vert="horz" wrap="square" lIns="0" tIns="12700" rIns="0" bIns="0" rtlCol="0">
            <a:spAutoFit/>
          </a:bodyPr>
          <a:lstStyle/>
          <a:p>
            <a:pPr marL="12700" marR="5080">
              <a:lnSpc>
                <a:spcPct val="100000"/>
              </a:lnSpc>
              <a:spcBef>
                <a:spcPts val="100"/>
              </a:spcBef>
            </a:pPr>
            <a:r>
              <a:rPr sz="2200" spc="-5" dirty="0"/>
              <a:t>Tips </a:t>
            </a:r>
            <a:r>
              <a:rPr sz="2200" spc="-10" dirty="0"/>
              <a:t>for Executing an </a:t>
            </a:r>
            <a:r>
              <a:rPr sz="2200" spc="-15" dirty="0"/>
              <a:t>Emergency  </a:t>
            </a:r>
            <a:r>
              <a:rPr sz="2200" spc="-10" dirty="0"/>
              <a:t>Succession</a:t>
            </a:r>
            <a:r>
              <a:rPr sz="2200" spc="-75" dirty="0"/>
              <a:t> </a:t>
            </a:r>
            <a:r>
              <a:rPr sz="2200" spc="-20" dirty="0"/>
              <a:t>Plan</a:t>
            </a:r>
            <a:endParaRPr sz="2200" dirty="0"/>
          </a:p>
        </p:txBody>
      </p:sp>
      <p:sp>
        <p:nvSpPr>
          <p:cNvPr id="6" name="object 6"/>
          <p:cNvSpPr txBox="1"/>
          <p:nvPr/>
        </p:nvSpPr>
        <p:spPr>
          <a:xfrm>
            <a:off x="2071116" y="424654"/>
            <a:ext cx="4427220" cy="345440"/>
          </a:xfrm>
          <a:prstGeom prst="rect">
            <a:avLst/>
          </a:prstGeom>
        </p:spPr>
        <p:txBody>
          <a:bodyPr vert="horz" wrap="square" lIns="0" tIns="12700" rIns="0" bIns="0" rtlCol="0">
            <a:spAutoFit/>
          </a:bodyPr>
          <a:lstStyle/>
          <a:p>
            <a:pPr marL="12700">
              <a:lnSpc>
                <a:spcPct val="100000"/>
              </a:lnSpc>
              <a:spcBef>
                <a:spcPts val="100"/>
              </a:spcBef>
            </a:pPr>
            <a:r>
              <a:rPr sz="2100" b="1" spc="-15" dirty="0">
                <a:latin typeface="Georgia"/>
                <a:cs typeface="Georgia"/>
              </a:rPr>
              <a:t>Emergency Succession</a:t>
            </a:r>
            <a:r>
              <a:rPr sz="2100" b="1" spc="15" dirty="0">
                <a:latin typeface="Georgia"/>
                <a:cs typeface="Georgia"/>
              </a:rPr>
              <a:t> </a:t>
            </a:r>
            <a:r>
              <a:rPr sz="2100" b="1" spc="-5" dirty="0">
                <a:latin typeface="Georgia"/>
                <a:cs typeface="Georgia"/>
              </a:rPr>
              <a:t>Planning</a:t>
            </a:r>
            <a:endParaRPr sz="2100">
              <a:latin typeface="Georgia"/>
              <a:cs typeface="Georgia"/>
            </a:endParaRPr>
          </a:p>
        </p:txBody>
      </p:sp>
      <p:sp>
        <p:nvSpPr>
          <p:cNvPr id="7" name="object 7"/>
          <p:cNvSpPr/>
          <p:nvPr/>
        </p:nvSpPr>
        <p:spPr>
          <a:xfrm>
            <a:off x="2083816" y="1883664"/>
            <a:ext cx="1172845" cy="1172845"/>
          </a:xfrm>
          <a:custGeom>
            <a:avLst/>
            <a:gdLst/>
            <a:ahLst/>
            <a:cxnLst/>
            <a:rect l="l" t="t" r="r" b="b"/>
            <a:pathLst>
              <a:path w="1172845" h="1172845">
                <a:moveTo>
                  <a:pt x="586282" y="0"/>
                </a:moveTo>
                <a:lnTo>
                  <a:pt x="538268" y="1947"/>
                </a:lnTo>
                <a:lnTo>
                  <a:pt x="491310" y="7687"/>
                </a:lnTo>
                <a:lnTo>
                  <a:pt x="445560" y="17068"/>
                </a:lnTo>
                <a:lnTo>
                  <a:pt x="401170" y="29938"/>
                </a:lnTo>
                <a:lnTo>
                  <a:pt x="358292" y="46145"/>
                </a:lnTo>
                <a:lnTo>
                  <a:pt x="317079" y="65537"/>
                </a:lnTo>
                <a:lnTo>
                  <a:pt x="277683" y="87962"/>
                </a:lnTo>
                <a:lnTo>
                  <a:pt x="240254" y="113267"/>
                </a:lnTo>
                <a:lnTo>
                  <a:pt x="204947" y="141301"/>
                </a:lnTo>
                <a:lnTo>
                  <a:pt x="171911" y="171911"/>
                </a:lnTo>
                <a:lnTo>
                  <a:pt x="141301" y="204947"/>
                </a:lnTo>
                <a:lnTo>
                  <a:pt x="113267" y="240254"/>
                </a:lnTo>
                <a:lnTo>
                  <a:pt x="87962" y="277683"/>
                </a:lnTo>
                <a:lnTo>
                  <a:pt x="65537" y="317079"/>
                </a:lnTo>
                <a:lnTo>
                  <a:pt x="46145" y="358292"/>
                </a:lnTo>
                <a:lnTo>
                  <a:pt x="29938" y="401170"/>
                </a:lnTo>
                <a:lnTo>
                  <a:pt x="17068" y="445560"/>
                </a:lnTo>
                <a:lnTo>
                  <a:pt x="7687" y="491310"/>
                </a:lnTo>
                <a:lnTo>
                  <a:pt x="1947" y="538268"/>
                </a:lnTo>
                <a:lnTo>
                  <a:pt x="0" y="586282"/>
                </a:lnTo>
                <a:lnTo>
                  <a:pt x="1947" y="634297"/>
                </a:lnTo>
                <a:lnTo>
                  <a:pt x="7687" y="681255"/>
                </a:lnTo>
                <a:lnTo>
                  <a:pt x="17068" y="727005"/>
                </a:lnTo>
                <a:lnTo>
                  <a:pt x="29938" y="771395"/>
                </a:lnTo>
                <a:lnTo>
                  <a:pt x="46145" y="814272"/>
                </a:lnTo>
                <a:lnTo>
                  <a:pt x="65537" y="855485"/>
                </a:lnTo>
                <a:lnTo>
                  <a:pt x="87962" y="894882"/>
                </a:lnTo>
                <a:lnTo>
                  <a:pt x="113267" y="932310"/>
                </a:lnTo>
                <a:lnTo>
                  <a:pt x="141301" y="967618"/>
                </a:lnTo>
                <a:lnTo>
                  <a:pt x="171911" y="1000653"/>
                </a:lnTo>
                <a:lnTo>
                  <a:pt x="204947" y="1031264"/>
                </a:lnTo>
                <a:lnTo>
                  <a:pt x="240254" y="1059298"/>
                </a:lnTo>
                <a:lnTo>
                  <a:pt x="277683" y="1084603"/>
                </a:lnTo>
                <a:lnTo>
                  <a:pt x="317079" y="1107028"/>
                </a:lnTo>
                <a:lnTo>
                  <a:pt x="358292" y="1126419"/>
                </a:lnTo>
                <a:lnTo>
                  <a:pt x="401170" y="1142626"/>
                </a:lnTo>
                <a:lnTo>
                  <a:pt x="445560" y="1155497"/>
                </a:lnTo>
                <a:lnTo>
                  <a:pt x="491310" y="1164878"/>
                </a:lnTo>
                <a:lnTo>
                  <a:pt x="538268" y="1170618"/>
                </a:lnTo>
                <a:lnTo>
                  <a:pt x="586282" y="1172565"/>
                </a:lnTo>
                <a:lnTo>
                  <a:pt x="634297" y="1170618"/>
                </a:lnTo>
                <a:lnTo>
                  <a:pt x="681255" y="1164878"/>
                </a:lnTo>
                <a:lnTo>
                  <a:pt x="727005" y="1155497"/>
                </a:lnTo>
                <a:lnTo>
                  <a:pt x="771395" y="1142626"/>
                </a:lnTo>
                <a:lnTo>
                  <a:pt x="790500" y="1135405"/>
                </a:lnTo>
                <a:lnTo>
                  <a:pt x="586282" y="1135405"/>
                </a:lnTo>
                <a:lnTo>
                  <a:pt x="538970" y="1133386"/>
                </a:lnTo>
                <a:lnTo>
                  <a:pt x="492762" y="1127438"/>
                </a:lnTo>
                <a:lnTo>
                  <a:pt x="447824" y="1117729"/>
                </a:lnTo>
                <a:lnTo>
                  <a:pt x="404324" y="1104424"/>
                </a:lnTo>
                <a:lnTo>
                  <a:pt x="362426" y="1087689"/>
                </a:lnTo>
                <a:lnTo>
                  <a:pt x="322297" y="1067690"/>
                </a:lnTo>
                <a:lnTo>
                  <a:pt x="284103" y="1044594"/>
                </a:lnTo>
                <a:lnTo>
                  <a:pt x="248010" y="1018566"/>
                </a:lnTo>
                <a:lnTo>
                  <a:pt x="214184" y="989773"/>
                </a:lnTo>
                <a:lnTo>
                  <a:pt x="182792" y="958380"/>
                </a:lnTo>
                <a:lnTo>
                  <a:pt x="153999" y="924555"/>
                </a:lnTo>
                <a:lnTo>
                  <a:pt x="127971" y="888462"/>
                </a:lnTo>
                <a:lnTo>
                  <a:pt x="104875" y="850268"/>
                </a:lnTo>
                <a:lnTo>
                  <a:pt x="84876" y="810139"/>
                </a:lnTo>
                <a:lnTo>
                  <a:pt x="68141" y="768241"/>
                </a:lnTo>
                <a:lnTo>
                  <a:pt x="54836" y="724740"/>
                </a:lnTo>
                <a:lnTo>
                  <a:pt x="45126" y="679803"/>
                </a:lnTo>
                <a:lnTo>
                  <a:pt x="39179" y="633595"/>
                </a:lnTo>
                <a:lnTo>
                  <a:pt x="37160" y="586282"/>
                </a:lnTo>
                <a:lnTo>
                  <a:pt x="39179" y="538970"/>
                </a:lnTo>
                <a:lnTo>
                  <a:pt x="45126" y="492762"/>
                </a:lnTo>
                <a:lnTo>
                  <a:pt x="54836" y="447824"/>
                </a:lnTo>
                <a:lnTo>
                  <a:pt x="68141" y="404324"/>
                </a:lnTo>
                <a:lnTo>
                  <a:pt x="84876" y="362426"/>
                </a:lnTo>
                <a:lnTo>
                  <a:pt x="104875" y="322297"/>
                </a:lnTo>
                <a:lnTo>
                  <a:pt x="127971" y="284103"/>
                </a:lnTo>
                <a:lnTo>
                  <a:pt x="153999" y="248010"/>
                </a:lnTo>
                <a:lnTo>
                  <a:pt x="182792" y="214184"/>
                </a:lnTo>
                <a:lnTo>
                  <a:pt x="214184" y="182792"/>
                </a:lnTo>
                <a:lnTo>
                  <a:pt x="248010" y="153999"/>
                </a:lnTo>
                <a:lnTo>
                  <a:pt x="284103" y="127971"/>
                </a:lnTo>
                <a:lnTo>
                  <a:pt x="322297" y="104875"/>
                </a:lnTo>
                <a:lnTo>
                  <a:pt x="362426" y="84876"/>
                </a:lnTo>
                <a:lnTo>
                  <a:pt x="404324" y="68141"/>
                </a:lnTo>
                <a:lnTo>
                  <a:pt x="447824" y="54836"/>
                </a:lnTo>
                <a:lnTo>
                  <a:pt x="492762" y="45126"/>
                </a:lnTo>
                <a:lnTo>
                  <a:pt x="538970" y="39179"/>
                </a:lnTo>
                <a:lnTo>
                  <a:pt x="586282" y="37160"/>
                </a:lnTo>
                <a:lnTo>
                  <a:pt x="790500" y="37160"/>
                </a:lnTo>
                <a:lnTo>
                  <a:pt x="771395" y="29938"/>
                </a:lnTo>
                <a:lnTo>
                  <a:pt x="727005" y="17068"/>
                </a:lnTo>
                <a:lnTo>
                  <a:pt x="681255" y="7687"/>
                </a:lnTo>
                <a:lnTo>
                  <a:pt x="634297" y="1947"/>
                </a:lnTo>
                <a:lnTo>
                  <a:pt x="586282" y="0"/>
                </a:lnTo>
                <a:close/>
              </a:path>
              <a:path w="1172845" h="1172845">
                <a:moveTo>
                  <a:pt x="790500" y="37160"/>
                </a:moveTo>
                <a:lnTo>
                  <a:pt x="586282" y="37160"/>
                </a:lnTo>
                <a:lnTo>
                  <a:pt x="633595" y="39179"/>
                </a:lnTo>
                <a:lnTo>
                  <a:pt x="679803" y="45126"/>
                </a:lnTo>
                <a:lnTo>
                  <a:pt x="724740" y="54836"/>
                </a:lnTo>
                <a:lnTo>
                  <a:pt x="768241" y="68141"/>
                </a:lnTo>
                <a:lnTo>
                  <a:pt x="810139" y="84876"/>
                </a:lnTo>
                <a:lnTo>
                  <a:pt x="850268" y="104875"/>
                </a:lnTo>
                <a:lnTo>
                  <a:pt x="888462" y="127971"/>
                </a:lnTo>
                <a:lnTo>
                  <a:pt x="924555" y="153999"/>
                </a:lnTo>
                <a:lnTo>
                  <a:pt x="958380" y="182792"/>
                </a:lnTo>
                <a:lnTo>
                  <a:pt x="989773" y="214184"/>
                </a:lnTo>
                <a:lnTo>
                  <a:pt x="1018566" y="248010"/>
                </a:lnTo>
                <a:lnTo>
                  <a:pt x="1044594" y="284103"/>
                </a:lnTo>
                <a:lnTo>
                  <a:pt x="1067690" y="322297"/>
                </a:lnTo>
                <a:lnTo>
                  <a:pt x="1087689" y="362426"/>
                </a:lnTo>
                <a:lnTo>
                  <a:pt x="1104424" y="404324"/>
                </a:lnTo>
                <a:lnTo>
                  <a:pt x="1117729" y="447824"/>
                </a:lnTo>
                <a:lnTo>
                  <a:pt x="1127438" y="492762"/>
                </a:lnTo>
                <a:lnTo>
                  <a:pt x="1133386" y="538970"/>
                </a:lnTo>
                <a:lnTo>
                  <a:pt x="1135405" y="586282"/>
                </a:lnTo>
                <a:lnTo>
                  <a:pt x="1133386" y="633595"/>
                </a:lnTo>
                <a:lnTo>
                  <a:pt x="1127438" y="679803"/>
                </a:lnTo>
                <a:lnTo>
                  <a:pt x="1117729" y="724740"/>
                </a:lnTo>
                <a:lnTo>
                  <a:pt x="1104424" y="768241"/>
                </a:lnTo>
                <a:lnTo>
                  <a:pt x="1087689" y="810139"/>
                </a:lnTo>
                <a:lnTo>
                  <a:pt x="1067690" y="850268"/>
                </a:lnTo>
                <a:lnTo>
                  <a:pt x="1044594" y="888462"/>
                </a:lnTo>
                <a:lnTo>
                  <a:pt x="1018566" y="924555"/>
                </a:lnTo>
                <a:lnTo>
                  <a:pt x="989773" y="958380"/>
                </a:lnTo>
                <a:lnTo>
                  <a:pt x="958380" y="989773"/>
                </a:lnTo>
                <a:lnTo>
                  <a:pt x="924555" y="1018566"/>
                </a:lnTo>
                <a:lnTo>
                  <a:pt x="888462" y="1044594"/>
                </a:lnTo>
                <a:lnTo>
                  <a:pt x="850268" y="1067690"/>
                </a:lnTo>
                <a:lnTo>
                  <a:pt x="810139" y="1087689"/>
                </a:lnTo>
                <a:lnTo>
                  <a:pt x="768241" y="1104424"/>
                </a:lnTo>
                <a:lnTo>
                  <a:pt x="724740" y="1117729"/>
                </a:lnTo>
                <a:lnTo>
                  <a:pt x="679803" y="1127438"/>
                </a:lnTo>
                <a:lnTo>
                  <a:pt x="633595" y="1133386"/>
                </a:lnTo>
                <a:lnTo>
                  <a:pt x="586282" y="1135405"/>
                </a:lnTo>
                <a:lnTo>
                  <a:pt x="790500" y="1135405"/>
                </a:lnTo>
                <a:lnTo>
                  <a:pt x="855485" y="1107028"/>
                </a:lnTo>
                <a:lnTo>
                  <a:pt x="894882" y="1084603"/>
                </a:lnTo>
                <a:lnTo>
                  <a:pt x="932310" y="1059298"/>
                </a:lnTo>
                <a:lnTo>
                  <a:pt x="967618" y="1031264"/>
                </a:lnTo>
                <a:lnTo>
                  <a:pt x="1000653" y="1000653"/>
                </a:lnTo>
                <a:lnTo>
                  <a:pt x="1031264" y="967618"/>
                </a:lnTo>
                <a:lnTo>
                  <a:pt x="1059298" y="932310"/>
                </a:lnTo>
                <a:lnTo>
                  <a:pt x="1084603" y="894882"/>
                </a:lnTo>
                <a:lnTo>
                  <a:pt x="1107028" y="855485"/>
                </a:lnTo>
                <a:lnTo>
                  <a:pt x="1126419" y="814272"/>
                </a:lnTo>
                <a:lnTo>
                  <a:pt x="1142626" y="771395"/>
                </a:lnTo>
                <a:lnTo>
                  <a:pt x="1155497" y="727005"/>
                </a:lnTo>
                <a:lnTo>
                  <a:pt x="1164878" y="681255"/>
                </a:lnTo>
                <a:lnTo>
                  <a:pt x="1170618" y="634297"/>
                </a:lnTo>
                <a:lnTo>
                  <a:pt x="1172565" y="586282"/>
                </a:lnTo>
                <a:lnTo>
                  <a:pt x="1170618" y="538268"/>
                </a:lnTo>
                <a:lnTo>
                  <a:pt x="1164878" y="491310"/>
                </a:lnTo>
                <a:lnTo>
                  <a:pt x="1155497" y="445560"/>
                </a:lnTo>
                <a:lnTo>
                  <a:pt x="1142626" y="401170"/>
                </a:lnTo>
                <a:lnTo>
                  <a:pt x="1126419" y="358292"/>
                </a:lnTo>
                <a:lnTo>
                  <a:pt x="1107028" y="317079"/>
                </a:lnTo>
                <a:lnTo>
                  <a:pt x="1084603" y="277683"/>
                </a:lnTo>
                <a:lnTo>
                  <a:pt x="1059298" y="240254"/>
                </a:lnTo>
                <a:lnTo>
                  <a:pt x="1031264" y="204947"/>
                </a:lnTo>
                <a:lnTo>
                  <a:pt x="1000653" y="171911"/>
                </a:lnTo>
                <a:lnTo>
                  <a:pt x="967618" y="141301"/>
                </a:lnTo>
                <a:lnTo>
                  <a:pt x="932310" y="113267"/>
                </a:lnTo>
                <a:lnTo>
                  <a:pt x="894882" y="87962"/>
                </a:lnTo>
                <a:lnTo>
                  <a:pt x="855485" y="65537"/>
                </a:lnTo>
                <a:lnTo>
                  <a:pt x="814272" y="46145"/>
                </a:lnTo>
                <a:lnTo>
                  <a:pt x="790500" y="37160"/>
                </a:lnTo>
                <a:close/>
              </a:path>
            </a:pathLst>
          </a:custGeom>
          <a:solidFill>
            <a:srgbClr val="000000"/>
          </a:solidFill>
        </p:spPr>
        <p:txBody>
          <a:bodyPr wrap="square" lIns="0" tIns="0" rIns="0" bIns="0" rtlCol="0"/>
          <a:lstStyle/>
          <a:p>
            <a:endParaRPr/>
          </a:p>
        </p:txBody>
      </p:sp>
      <p:sp>
        <p:nvSpPr>
          <p:cNvPr id="8" name="object 8"/>
          <p:cNvSpPr txBox="1"/>
          <p:nvPr/>
        </p:nvSpPr>
        <p:spPr>
          <a:xfrm>
            <a:off x="2391157" y="2559008"/>
            <a:ext cx="558165" cy="365760"/>
          </a:xfrm>
          <a:prstGeom prst="rect">
            <a:avLst/>
          </a:prstGeom>
        </p:spPr>
        <p:txBody>
          <a:bodyPr vert="horz" wrap="square" lIns="0" tIns="16510" rIns="0" bIns="0" rtlCol="0">
            <a:spAutoFit/>
          </a:bodyPr>
          <a:lstStyle/>
          <a:p>
            <a:pPr marL="12700">
              <a:lnSpc>
                <a:spcPct val="100000"/>
              </a:lnSpc>
              <a:spcBef>
                <a:spcPts val="130"/>
              </a:spcBef>
            </a:pPr>
            <a:r>
              <a:rPr sz="2200" b="1" spc="90" dirty="0">
                <a:latin typeface="Calibri"/>
                <a:cs typeface="Calibri"/>
              </a:rPr>
              <a:t>T</a:t>
            </a:r>
            <a:r>
              <a:rPr sz="2200" b="1" spc="75" dirty="0">
                <a:latin typeface="Calibri"/>
                <a:cs typeface="Calibri"/>
              </a:rPr>
              <a:t>I</a:t>
            </a:r>
            <a:r>
              <a:rPr sz="2200" b="1" spc="95" dirty="0">
                <a:latin typeface="Calibri"/>
                <a:cs typeface="Calibri"/>
              </a:rPr>
              <a:t>P</a:t>
            </a:r>
            <a:r>
              <a:rPr sz="2200" b="1" spc="10" dirty="0">
                <a:latin typeface="Calibri"/>
                <a:cs typeface="Calibri"/>
              </a:rPr>
              <a:t>S</a:t>
            </a:r>
            <a:endParaRPr sz="2200">
              <a:latin typeface="Calibri"/>
              <a:cs typeface="Calibri"/>
            </a:endParaRPr>
          </a:p>
        </p:txBody>
      </p:sp>
      <p:sp>
        <p:nvSpPr>
          <p:cNvPr id="9" name="object 9"/>
          <p:cNvSpPr/>
          <p:nvPr/>
        </p:nvSpPr>
        <p:spPr>
          <a:xfrm>
            <a:off x="2838174" y="2189361"/>
            <a:ext cx="88265" cy="62865"/>
          </a:xfrm>
          <a:custGeom>
            <a:avLst/>
            <a:gdLst/>
            <a:ahLst/>
            <a:cxnLst/>
            <a:rect l="l" t="t" r="r" b="b"/>
            <a:pathLst>
              <a:path w="88264" h="62864">
                <a:moveTo>
                  <a:pt x="71742" y="0"/>
                </a:moveTo>
                <a:lnTo>
                  <a:pt x="2324" y="40284"/>
                </a:lnTo>
                <a:lnTo>
                  <a:pt x="0" y="48818"/>
                </a:lnTo>
                <a:lnTo>
                  <a:pt x="6337" y="59880"/>
                </a:lnTo>
                <a:lnTo>
                  <a:pt x="10998" y="62560"/>
                </a:lnTo>
                <a:lnTo>
                  <a:pt x="16027" y="62534"/>
                </a:lnTo>
                <a:lnTo>
                  <a:pt x="18753" y="62471"/>
                </a:lnTo>
                <a:lnTo>
                  <a:pt x="21043" y="61887"/>
                </a:lnTo>
                <a:lnTo>
                  <a:pt x="85966" y="24358"/>
                </a:lnTo>
                <a:lnTo>
                  <a:pt x="88226" y="15722"/>
                </a:lnTo>
                <a:lnTo>
                  <a:pt x="80378" y="2260"/>
                </a:lnTo>
                <a:lnTo>
                  <a:pt x="71742" y="0"/>
                </a:lnTo>
                <a:close/>
              </a:path>
              <a:path w="88264" h="62864">
                <a:moveTo>
                  <a:pt x="18753" y="62471"/>
                </a:moveTo>
                <a:lnTo>
                  <a:pt x="16027" y="62471"/>
                </a:lnTo>
                <a:lnTo>
                  <a:pt x="18554" y="62522"/>
                </a:lnTo>
                <a:lnTo>
                  <a:pt x="18753" y="62471"/>
                </a:lnTo>
                <a:close/>
              </a:path>
            </a:pathLst>
          </a:custGeom>
          <a:solidFill>
            <a:srgbClr val="000000"/>
          </a:solidFill>
        </p:spPr>
        <p:txBody>
          <a:bodyPr wrap="square" lIns="0" tIns="0" rIns="0" bIns="0" rtlCol="0"/>
          <a:lstStyle/>
          <a:p>
            <a:endParaRPr/>
          </a:p>
        </p:txBody>
      </p:sp>
      <p:sp>
        <p:nvSpPr>
          <p:cNvPr id="10" name="object 10"/>
          <p:cNvSpPr/>
          <p:nvPr/>
        </p:nvSpPr>
        <p:spPr>
          <a:xfrm>
            <a:off x="2769819" y="2087071"/>
            <a:ext cx="68580" cy="85725"/>
          </a:xfrm>
          <a:custGeom>
            <a:avLst/>
            <a:gdLst/>
            <a:ahLst/>
            <a:cxnLst/>
            <a:rect l="l" t="t" r="r" b="b"/>
            <a:pathLst>
              <a:path w="68580" h="85725">
                <a:moveTo>
                  <a:pt x="54025" y="0"/>
                </a:moveTo>
                <a:lnTo>
                  <a:pt x="45542" y="1612"/>
                </a:lnTo>
                <a:lnTo>
                  <a:pt x="41198" y="7797"/>
                </a:lnTo>
                <a:lnTo>
                  <a:pt x="4724" y="61252"/>
                </a:lnTo>
                <a:lnTo>
                  <a:pt x="0" y="67348"/>
                </a:lnTo>
                <a:lnTo>
                  <a:pt x="1117" y="76123"/>
                </a:lnTo>
                <a:lnTo>
                  <a:pt x="13322" y="85559"/>
                </a:lnTo>
                <a:lnTo>
                  <a:pt x="22098" y="84442"/>
                </a:lnTo>
                <a:lnTo>
                  <a:pt x="27178" y="77876"/>
                </a:lnTo>
                <a:lnTo>
                  <a:pt x="27508" y="77381"/>
                </a:lnTo>
                <a:lnTo>
                  <a:pt x="27813" y="76873"/>
                </a:lnTo>
                <a:lnTo>
                  <a:pt x="64033" y="23304"/>
                </a:lnTo>
                <a:lnTo>
                  <a:pt x="68186" y="16967"/>
                </a:lnTo>
                <a:lnTo>
                  <a:pt x="66548" y="8483"/>
                </a:lnTo>
                <a:lnTo>
                  <a:pt x="60337" y="4165"/>
                </a:lnTo>
                <a:lnTo>
                  <a:pt x="54025" y="0"/>
                </a:lnTo>
                <a:close/>
              </a:path>
            </a:pathLst>
          </a:custGeom>
          <a:solidFill>
            <a:srgbClr val="000000"/>
          </a:solidFill>
        </p:spPr>
        <p:txBody>
          <a:bodyPr wrap="square" lIns="0" tIns="0" rIns="0" bIns="0" rtlCol="0"/>
          <a:lstStyle/>
          <a:p>
            <a:endParaRPr/>
          </a:p>
        </p:txBody>
      </p:sp>
      <p:sp>
        <p:nvSpPr>
          <p:cNvPr id="11" name="object 11"/>
          <p:cNvSpPr/>
          <p:nvPr/>
        </p:nvSpPr>
        <p:spPr>
          <a:xfrm>
            <a:off x="2501402" y="2086146"/>
            <a:ext cx="67310" cy="84455"/>
          </a:xfrm>
          <a:custGeom>
            <a:avLst/>
            <a:gdLst/>
            <a:ahLst/>
            <a:cxnLst/>
            <a:rect l="l" t="t" r="r" b="b"/>
            <a:pathLst>
              <a:path w="67310" h="84455">
                <a:moveTo>
                  <a:pt x="15074" y="0"/>
                </a:moveTo>
                <a:lnTo>
                  <a:pt x="1993" y="8178"/>
                </a:lnTo>
                <a:lnTo>
                  <a:pt x="0" y="16789"/>
                </a:lnTo>
                <a:lnTo>
                  <a:pt x="4483" y="23939"/>
                </a:lnTo>
                <a:lnTo>
                  <a:pt x="41109" y="77800"/>
                </a:lnTo>
                <a:lnTo>
                  <a:pt x="43738" y="81622"/>
                </a:lnTo>
                <a:lnTo>
                  <a:pt x="48082" y="83883"/>
                </a:lnTo>
                <a:lnTo>
                  <a:pt x="60439" y="83858"/>
                </a:lnTo>
                <a:lnTo>
                  <a:pt x="66700" y="77635"/>
                </a:lnTo>
                <a:lnTo>
                  <a:pt x="66725" y="67081"/>
                </a:lnTo>
                <a:lnTo>
                  <a:pt x="65862" y="64312"/>
                </a:lnTo>
                <a:lnTo>
                  <a:pt x="27774" y="8534"/>
                </a:lnTo>
                <a:lnTo>
                  <a:pt x="23698" y="1993"/>
                </a:lnTo>
                <a:lnTo>
                  <a:pt x="15074" y="0"/>
                </a:lnTo>
                <a:close/>
              </a:path>
              <a:path w="67310" h="84455">
                <a:moveTo>
                  <a:pt x="60439" y="83858"/>
                </a:moveTo>
                <a:lnTo>
                  <a:pt x="52717" y="83858"/>
                </a:lnTo>
                <a:lnTo>
                  <a:pt x="60426" y="83870"/>
                </a:lnTo>
                <a:close/>
              </a:path>
            </a:pathLst>
          </a:custGeom>
          <a:solidFill>
            <a:srgbClr val="000000"/>
          </a:solidFill>
        </p:spPr>
        <p:txBody>
          <a:bodyPr wrap="square" lIns="0" tIns="0" rIns="0" bIns="0" rtlCol="0"/>
          <a:lstStyle/>
          <a:p>
            <a:endParaRPr/>
          </a:p>
        </p:txBody>
      </p:sp>
      <p:sp>
        <p:nvSpPr>
          <p:cNvPr id="12" name="object 12"/>
          <p:cNvSpPr/>
          <p:nvPr/>
        </p:nvSpPr>
        <p:spPr>
          <a:xfrm>
            <a:off x="2413997" y="2189666"/>
            <a:ext cx="88265" cy="64769"/>
          </a:xfrm>
          <a:custGeom>
            <a:avLst/>
            <a:gdLst/>
            <a:ahLst/>
            <a:cxnLst/>
            <a:rect l="l" t="t" r="r" b="b"/>
            <a:pathLst>
              <a:path w="88264" h="64769">
                <a:moveTo>
                  <a:pt x="15506" y="0"/>
                </a:moveTo>
                <a:lnTo>
                  <a:pt x="7048" y="2590"/>
                </a:lnTo>
                <a:lnTo>
                  <a:pt x="0" y="15875"/>
                </a:lnTo>
                <a:lnTo>
                  <a:pt x="2146" y="23901"/>
                </a:lnTo>
                <a:lnTo>
                  <a:pt x="8356" y="27787"/>
                </a:lnTo>
                <a:lnTo>
                  <a:pt x="64350" y="60121"/>
                </a:lnTo>
                <a:lnTo>
                  <a:pt x="70891" y="64223"/>
                </a:lnTo>
                <a:lnTo>
                  <a:pt x="79514" y="62242"/>
                </a:lnTo>
                <a:lnTo>
                  <a:pt x="87693" y="49161"/>
                </a:lnTo>
                <a:lnTo>
                  <a:pt x="85712" y="40538"/>
                </a:lnTo>
                <a:lnTo>
                  <a:pt x="78905" y="36271"/>
                </a:lnTo>
                <a:lnTo>
                  <a:pt x="78671" y="36144"/>
                </a:lnTo>
                <a:lnTo>
                  <a:pt x="78384" y="36144"/>
                </a:lnTo>
                <a:lnTo>
                  <a:pt x="22326" y="3619"/>
                </a:lnTo>
                <a:lnTo>
                  <a:pt x="15506" y="0"/>
                </a:lnTo>
                <a:close/>
              </a:path>
              <a:path w="88264" h="64769">
                <a:moveTo>
                  <a:pt x="78320" y="35953"/>
                </a:moveTo>
                <a:lnTo>
                  <a:pt x="78384" y="36144"/>
                </a:lnTo>
                <a:lnTo>
                  <a:pt x="78671" y="36144"/>
                </a:lnTo>
                <a:lnTo>
                  <a:pt x="78320" y="35953"/>
                </a:lnTo>
                <a:close/>
              </a:path>
            </a:pathLst>
          </a:custGeom>
          <a:solidFill>
            <a:srgbClr val="000000"/>
          </a:solidFill>
        </p:spPr>
        <p:txBody>
          <a:bodyPr wrap="square" lIns="0" tIns="0" rIns="0" bIns="0" rtlCol="0"/>
          <a:lstStyle/>
          <a:p>
            <a:endParaRPr/>
          </a:p>
        </p:txBody>
      </p:sp>
      <p:sp>
        <p:nvSpPr>
          <p:cNvPr id="13" name="object 13"/>
          <p:cNvSpPr/>
          <p:nvPr/>
        </p:nvSpPr>
        <p:spPr>
          <a:xfrm>
            <a:off x="2655590" y="2040213"/>
            <a:ext cx="27940" cy="92710"/>
          </a:xfrm>
          <a:custGeom>
            <a:avLst/>
            <a:gdLst/>
            <a:ahLst/>
            <a:cxnLst/>
            <a:rect l="l" t="t" r="r" b="b"/>
            <a:pathLst>
              <a:path w="27939" h="92710">
                <a:moveTo>
                  <a:pt x="21678" y="0"/>
                </a:moveTo>
                <a:lnTo>
                  <a:pt x="6261" y="0"/>
                </a:lnTo>
                <a:lnTo>
                  <a:pt x="0" y="6248"/>
                </a:lnTo>
                <a:lnTo>
                  <a:pt x="0" y="86359"/>
                </a:lnTo>
                <a:lnTo>
                  <a:pt x="6261" y="92608"/>
                </a:lnTo>
                <a:lnTo>
                  <a:pt x="21678" y="92608"/>
                </a:lnTo>
                <a:lnTo>
                  <a:pt x="27939" y="86359"/>
                </a:lnTo>
                <a:lnTo>
                  <a:pt x="27939" y="6248"/>
                </a:lnTo>
                <a:lnTo>
                  <a:pt x="21678" y="0"/>
                </a:lnTo>
                <a:close/>
              </a:path>
            </a:pathLst>
          </a:custGeom>
          <a:solidFill>
            <a:srgbClr val="000000"/>
          </a:solidFill>
        </p:spPr>
        <p:txBody>
          <a:bodyPr wrap="square" lIns="0" tIns="0" rIns="0" bIns="0" rtlCol="0"/>
          <a:lstStyle/>
          <a:p>
            <a:endParaRPr/>
          </a:p>
        </p:txBody>
      </p:sp>
      <p:sp>
        <p:nvSpPr>
          <p:cNvPr id="14" name="object 14"/>
          <p:cNvSpPr/>
          <p:nvPr/>
        </p:nvSpPr>
        <p:spPr>
          <a:xfrm>
            <a:off x="2600043" y="2507397"/>
            <a:ext cx="139065" cy="27940"/>
          </a:xfrm>
          <a:custGeom>
            <a:avLst/>
            <a:gdLst/>
            <a:ahLst/>
            <a:cxnLst/>
            <a:rect l="l" t="t" r="r" b="b"/>
            <a:pathLst>
              <a:path w="139064" h="27939">
                <a:moveTo>
                  <a:pt x="125107" y="0"/>
                </a:moveTo>
                <a:lnTo>
                  <a:pt x="6248" y="12"/>
                </a:lnTo>
                <a:lnTo>
                  <a:pt x="0" y="6273"/>
                </a:lnTo>
                <a:lnTo>
                  <a:pt x="38" y="21691"/>
                </a:lnTo>
                <a:lnTo>
                  <a:pt x="6261" y="27927"/>
                </a:lnTo>
                <a:lnTo>
                  <a:pt x="13970" y="27940"/>
                </a:lnTo>
                <a:lnTo>
                  <a:pt x="132791" y="27927"/>
                </a:lnTo>
                <a:lnTo>
                  <a:pt x="139039" y="21691"/>
                </a:lnTo>
                <a:lnTo>
                  <a:pt x="139065" y="6273"/>
                </a:lnTo>
                <a:lnTo>
                  <a:pt x="132816" y="12"/>
                </a:lnTo>
                <a:lnTo>
                  <a:pt x="125107" y="0"/>
                </a:lnTo>
                <a:close/>
              </a:path>
            </a:pathLst>
          </a:custGeom>
          <a:solidFill>
            <a:srgbClr val="000000"/>
          </a:solidFill>
        </p:spPr>
        <p:txBody>
          <a:bodyPr wrap="square" lIns="0" tIns="0" rIns="0" bIns="0" rtlCol="0"/>
          <a:lstStyle/>
          <a:p>
            <a:endParaRPr/>
          </a:p>
        </p:txBody>
      </p:sp>
      <p:sp>
        <p:nvSpPr>
          <p:cNvPr id="15" name="object 15"/>
          <p:cNvSpPr/>
          <p:nvPr/>
        </p:nvSpPr>
        <p:spPr>
          <a:xfrm>
            <a:off x="2611332" y="2556822"/>
            <a:ext cx="116205" cy="57785"/>
          </a:xfrm>
          <a:custGeom>
            <a:avLst/>
            <a:gdLst/>
            <a:ahLst/>
            <a:cxnLst/>
            <a:rect l="l" t="t" r="r" b="b"/>
            <a:pathLst>
              <a:path w="116205" h="57785">
                <a:moveTo>
                  <a:pt x="116141" y="0"/>
                </a:moveTo>
                <a:lnTo>
                  <a:pt x="0" y="0"/>
                </a:lnTo>
                <a:lnTo>
                  <a:pt x="2272" y="12116"/>
                </a:lnTo>
                <a:lnTo>
                  <a:pt x="8432" y="22378"/>
                </a:lnTo>
                <a:lnTo>
                  <a:pt x="17727" y="29919"/>
                </a:lnTo>
                <a:lnTo>
                  <a:pt x="29400" y="33870"/>
                </a:lnTo>
                <a:lnTo>
                  <a:pt x="29438" y="50304"/>
                </a:lnTo>
                <a:lnTo>
                  <a:pt x="36474" y="57365"/>
                </a:lnTo>
                <a:lnTo>
                  <a:pt x="45211" y="57403"/>
                </a:lnTo>
                <a:lnTo>
                  <a:pt x="67792" y="57403"/>
                </a:lnTo>
                <a:lnTo>
                  <a:pt x="76517" y="57365"/>
                </a:lnTo>
                <a:lnTo>
                  <a:pt x="83578" y="50304"/>
                </a:lnTo>
                <a:lnTo>
                  <a:pt x="83616" y="34188"/>
                </a:lnTo>
                <a:lnTo>
                  <a:pt x="96351" y="30977"/>
                </a:lnTo>
                <a:lnTo>
                  <a:pt x="106656" y="23537"/>
                </a:lnTo>
                <a:lnTo>
                  <a:pt x="113572" y="12876"/>
                </a:lnTo>
                <a:lnTo>
                  <a:pt x="116141" y="0"/>
                </a:lnTo>
                <a:close/>
              </a:path>
            </a:pathLst>
          </a:custGeom>
          <a:solidFill>
            <a:srgbClr val="000000"/>
          </a:solidFill>
        </p:spPr>
        <p:txBody>
          <a:bodyPr wrap="square" lIns="0" tIns="0" rIns="0" bIns="0" rtlCol="0"/>
          <a:lstStyle/>
          <a:p>
            <a:endParaRPr/>
          </a:p>
        </p:txBody>
      </p:sp>
      <p:sp>
        <p:nvSpPr>
          <p:cNvPr id="16" name="object 16"/>
          <p:cNvSpPr/>
          <p:nvPr/>
        </p:nvSpPr>
        <p:spPr>
          <a:xfrm>
            <a:off x="2529250" y="2190605"/>
            <a:ext cx="281305" cy="296545"/>
          </a:xfrm>
          <a:custGeom>
            <a:avLst/>
            <a:gdLst/>
            <a:ahLst/>
            <a:cxnLst/>
            <a:rect l="l" t="t" r="r" b="b"/>
            <a:pathLst>
              <a:path w="281305" h="296544">
                <a:moveTo>
                  <a:pt x="140309" y="0"/>
                </a:moveTo>
                <a:lnTo>
                  <a:pt x="95934" y="7348"/>
                </a:lnTo>
                <a:lnTo>
                  <a:pt x="57415" y="27809"/>
                </a:lnTo>
                <a:lnTo>
                  <a:pt x="27052" y="59003"/>
                </a:lnTo>
                <a:lnTo>
                  <a:pt x="7158" y="98529"/>
                </a:lnTo>
                <a:lnTo>
                  <a:pt x="0" y="144081"/>
                </a:lnTo>
                <a:lnTo>
                  <a:pt x="623" y="157657"/>
                </a:lnTo>
                <a:lnTo>
                  <a:pt x="10261" y="198158"/>
                </a:lnTo>
                <a:lnTo>
                  <a:pt x="29961" y="233092"/>
                </a:lnTo>
                <a:lnTo>
                  <a:pt x="37045" y="241655"/>
                </a:lnTo>
                <a:lnTo>
                  <a:pt x="72707" y="296443"/>
                </a:lnTo>
                <a:lnTo>
                  <a:pt x="208038" y="296443"/>
                </a:lnTo>
                <a:lnTo>
                  <a:pt x="243700" y="241655"/>
                </a:lnTo>
                <a:lnTo>
                  <a:pt x="250784" y="233092"/>
                </a:lnTo>
                <a:lnTo>
                  <a:pt x="270484" y="198158"/>
                </a:lnTo>
                <a:lnTo>
                  <a:pt x="279228" y="164172"/>
                </a:lnTo>
                <a:lnTo>
                  <a:pt x="36791" y="164172"/>
                </a:lnTo>
                <a:lnTo>
                  <a:pt x="29083" y="164033"/>
                </a:lnTo>
                <a:lnTo>
                  <a:pt x="22948" y="157657"/>
                </a:lnTo>
                <a:lnTo>
                  <a:pt x="23088" y="149948"/>
                </a:lnTo>
                <a:lnTo>
                  <a:pt x="28807" y="108056"/>
                </a:lnTo>
                <a:lnTo>
                  <a:pt x="60123" y="55195"/>
                </a:lnTo>
                <a:lnTo>
                  <a:pt x="92263" y="34680"/>
                </a:lnTo>
                <a:lnTo>
                  <a:pt x="134188" y="25323"/>
                </a:lnTo>
                <a:lnTo>
                  <a:pt x="218597" y="25323"/>
                </a:lnTo>
                <a:lnTo>
                  <a:pt x="184697" y="7342"/>
                </a:lnTo>
                <a:lnTo>
                  <a:pt x="140309" y="0"/>
                </a:lnTo>
                <a:close/>
              </a:path>
              <a:path w="281305" h="296544">
                <a:moveTo>
                  <a:pt x="133934" y="53060"/>
                </a:moveTo>
                <a:lnTo>
                  <a:pt x="92087" y="65824"/>
                </a:lnTo>
                <a:lnTo>
                  <a:pt x="61666" y="99096"/>
                </a:lnTo>
                <a:lnTo>
                  <a:pt x="50761" y="150456"/>
                </a:lnTo>
                <a:lnTo>
                  <a:pt x="50622" y="158064"/>
                </a:lnTo>
                <a:lnTo>
                  <a:pt x="44411" y="164172"/>
                </a:lnTo>
                <a:lnTo>
                  <a:pt x="279228" y="164172"/>
                </a:lnTo>
                <a:lnTo>
                  <a:pt x="280090" y="158064"/>
                </a:lnTo>
                <a:lnTo>
                  <a:pt x="280122" y="157657"/>
                </a:lnTo>
                <a:lnTo>
                  <a:pt x="280746" y="144081"/>
                </a:lnTo>
                <a:lnTo>
                  <a:pt x="273586" y="98529"/>
                </a:lnTo>
                <a:lnTo>
                  <a:pt x="253649" y="58976"/>
                </a:lnTo>
                <a:lnTo>
                  <a:pt x="248068" y="53251"/>
                </a:lnTo>
                <a:lnTo>
                  <a:pt x="134188" y="53251"/>
                </a:lnTo>
                <a:lnTo>
                  <a:pt x="133934" y="53060"/>
                </a:lnTo>
                <a:close/>
              </a:path>
              <a:path w="281305" h="296544">
                <a:moveTo>
                  <a:pt x="218597" y="25323"/>
                </a:moveTo>
                <a:lnTo>
                  <a:pt x="141897" y="25323"/>
                </a:lnTo>
                <a:lnTo>
                  <a:pt x="148158" y="31572"/>
                </a:lnTo>
                <a:lnTo>
                  <a:pt x="148158" y="47002"/>
                </a:lnTo>
                <a:lnTo>
                  <a:pt x="141897" y="53251"/>
                </a:lnTo>
                <a:lnTo>
                  <a:pt x="248068" y="53251"/>
                </a:lnTo>
                <a:lnTo>
                  <a:pt x="223248" y="27790"/>
                </a:lnTo>
                <a:lnTo>
                  <a:pt x="218597" y="25323"/>
                </a:lnTo>
                <a:close/>
              </a:path>
            </a:pathLst>
          </a:custGeom>
          <a:solidFill>
            <a:srgbClr val="000000"/>
          </a:solidFill>
        </p:spPr>
        <p:txBody>
          <a:bodyPr wrap="square" lIns="0" tIns="0" rIns="0" bIns="0" rtlCol="0"/>
          <a:lstStyle/>
          <a:p>
            <a:endParaRPr/>
          </a:p>
        </p:txBody>
      </p:sp>
      <p:sp>
        <p:nvSpPr>
          <p:cNvPr id="17" name="object 17"/>
          <p:cNvSpPr txBox="1">
            <a:spLocks noGrp="1"/>
          </p:cNvSpPr>
          <p:nvPr>
            <p:ph type="body" idx="1"/>
          </p:nvPr>
        </p:nvSpPr>
        <p:spPr>
          <a:prstGeom prst="rect">
            <a:avLst/>
          </a:prstGeom>
        </p:spPr>
        <p:txBody>
          <a:bodyPr vert="horz" wrap="square" lIns="0" tIns="12700" rIns="0" bIns="0" rtlCol="0">
            <a:spAutoFit/>
          </a:bodyPr>
          <a:lstStyle/>
          <a:p>
            <a:pPr marL="1248410" marR="5080" indent="-228600">
              <a:lnSpc>
                <a:spcPct val="100000"/>
              </a:lnSpc>
              <a:spcBef>
                <a:spcPts val="100"/>
              </a:spcBef>
              <a:buChar char="•"/>
              <a:tabLst>
                <a:tab pos="1248410" algn="l"/>
              </a:tabLst>
            </a:pPr>
            <a:r>
              <a:rPr spc="-10" dirty="0"/>
              <a:t>Critical </a:t>
            </a:r>
            <a:r>
              <a:rPr spc="-15" dirty="0"/>
              <a:t>to know where </a:t>
            </a:r>
            <a:r>
              <a:rPr spc="-25" dirty="0"/>
              <a:t>key </a:t>
            </a:r>
            <a:r>
              <a:rPr spc="-15" dirty="0"/>
              <a:t>documents </a:t>
            </a:r>
            <a:r>
              <a:rPr spc="-10" dirty="0"/>
              <a:t>can </a:t>
            </a:r>
            <a:r>
              <a:rPr spc="-5" dirty="0"/>
              <a:t>be </a:t>
            </a:r>
            <a:r>
              <a:rPr spc="-20" dirty="0"/>
              <a:t>found: </a:t>
            </a:r>
            <a:r>
              <a:rPr spc="-15" dirty="0"/>
              <a:t>accounts,  passwords, </a:t>
            </a:r>
            <a:r>
              <a:rPr spc="-10" dirty="0"/>
              <a:t>contracts, donor lists,</a:t>
            </a:r>
            <a:r>
              <a:rPr spc="-5" dirty="0"/>
              <a:t> </a:t>
            </a:r>
            <a:r>
              <a:rPr spc="-10" dirty="0"/>
              <a:t>etc.</a:t>
            </a:r>
          </a:p>
          <a:p>
            <a:pPr marL="1248410" indent="-228600">
              <a:lnSpc>
                <a:spcPct val="100000"/>
              </a:lnSpc>
              <a:spcBef>
                <a:spcPts val="1115"/>
              </a:spcBef>
              <a:buChar char="•"/>
              <a:tabLst>
                <a:tab pos="1248410" algn="l"/>
              </a:tabLst>
            </a:pPr>
            <a:r>
              <a:rPr spc="-15" dirty="0"/>
              <a:t>Consider </a:t>
            </a:r>
            <a:r>
              <a:rPr spc="-10" dirty="0"/>
              <a:t>who can </a:t>
            </a:r>
            <a:r>
              <a:rPr spc="-15" dirty="0"/>
              <a:t>step </a:t>
            </a:r>
            <a:r>
              <a:rPr spc="-20" dirty="0"/>
              <a:t>into interim</a:t>
            </a:r>
            <a:r>
              <a:rPr spc="25" dirty="0"/>
              <a:t> </a:t>
            </a:r>
            <a:r>
              <a:rPr spc="-10" dirty="0"/>
              <a:t>role</a:t>
            </a:r>
          </a:p>
          <a:p>
            <a:pPr marL="1248410" indent="-228600">
              <a:lnSpc>
                <a:spcPct val="100000"/>
              </a:lnSpc>
              <a:spcBef>
                <a:spcPts val="1115"/>
              </a:spcBef>
              <a:buChar char="•"/>
              <a:tabLst>
                <a:tab pos="1248410" algn="l"/>
              </a:tabLst>
            </a:pPr>
            <a:r>
              <a:rPr spc="-35" dirty="0"/>
              <a:t>Your </a:t>
            </a:r>
            <a:r>
              <a:rPr spc="-40" dirty="0"/>
              <a:t>RPTAC </a:t>
            </a:r>
            <a:r>
              <a:rPr spc="-10" dirty="0"/>
              <a:t>can</a:t>
            </a:r>
            <a:r>
              <a:rPr spc="10" dirty="0"/>
              <a:t> </a:t>
            </a:r>
            <a:r>
              <a:rPr spc="-15" dirty="0"/>
              <a:t>help</a:t>
            </a:r>
          </a:p>
        </p:txBody>
      </p:sp>
      <p:sp>
        <p:nvSpPr>
          <p:cNvPr id="18" name="object 18"/>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19" name="object 2"/>
          <p:cNvSpPr/>
          <p:nvPr/>
        </p:nvSpPr>
        <p:spPr>
          <a:xfrm>
            <a:off x="286727" y="296468"/>
            <a:ext cx="1099908" cy="1099896"/>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6727" y="296468"/>
            <a:ext cx="1099908" cy="1099896"/>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1639570" y="6527800"/>
            <a:ext cx="7504430" cy="330200"/>
          </a:xfrm>
          <a:custGeom>
            <a:avLst/>
            <a:gdLst/>
            <a:ahLst/>
            <a:cxnLst/>
            <a:rect l="l" t="t" r="r" b="b"/>
            <a:pathLst>
              <a:path w="7504430" h="330200">
                <a:moveTo>
                  <a:pt x="0" y="330200"/>
                </a:moveTo>
                <a:lnTo>
                  <a:pt x="7504430" y="330200"/>
                </a:lnTo>
                <a:lnTo>
                  <a:pt x="7504430" y="0"/>
                </a:lnTo>
                <a:lnTo>
                  <a:pt x="0" y="0"/>
                </a:lnTo>
                <a:lnTo>
                  <a:pt x="0" y="330200"/>
                </a:lnTo>
                <a:close/>
              </a:path>
            </a:pathLst>
          </a:custGeom>
          <a:solidFill>
            <a:srgbClr val="8DDEF9"/>
          </a:solidFill>
        </p:spPr>
        <p:txBody>
          <a:bodyPr wrap="square" lIns="0" tIns="0" rIns="0" bIns="0" rtlCol="0"/>
          <a:lstStyle/>
          <a:p>
            <a:endParaRPr/>
          </a:p>
        </p:txBody>
      </p:sp>
      <p:sp>
        <p:nvSpPr>
          <p:cNvPr id="25" name="object 25"/>
          <p:cNvSpPr txBox="1">
            <a:spLocks noGrp="1"/>
          </p:cNvSpPr>
          <p:nvPr>
            <p:ph type="ftr" sz="quarter" idx="5"/>
          </p:nvPr>
        </p:nvSpPr>
        <p:spPr>
          <a:prstGeom prst="rect">
            <a:avLst/>
          </a:prstGeom>
        </p:spPr>
        <p:txBody>
          <a:bodyPr vert="horz" wrap="square" lIns="0" tIns="635" rIns="0" bIns="0" rtlCol="0">
            <a:spAutoFit/>
          </a:bodyPr>
          <a:lstStyle/>
          <a:p>
            <a:pPr marL="12700">
              <a:lnSpc>
                <a:spcPct val="100000"/>
              </a:lnSpc>
              <a:spcBef>
                <a:spcPts val="5"/>
              </a:spcBef>
            </a:pPr>
            <a:r>
              <a:rPr spc="-10" dirty="0"/>
              <a:t>STRENGTHENING </a:t>
            </a:r>
            <a:r>
              <a:rPr spc="-25" dirty="0"/>
              <a:t>PARENT </a:t>
            </a:r>
            <a:r>
              <a:rPr spc="-5" dirty="0"/>
              <a:t>CENTER</a:t>
            </a:r>
            <a:r>
              <a:rPr spc="40" dirty="0"/>
              <a:t> </a:t>
            </a:r>
            <a:r>
              <a:rPr spc="-10" dirty="0"/>
              <a:t>CAPACITY</a:t>
            </a:r>
          </a:p>
        </p:txBody>
      </p:sp>
      <p:sp>
        <p:nvSpPr>
          <p:cNvPr id="28" name="object 2"/>
          <p:cNvSpPr txBox="1"/>
          <p:nvPr/>
        </p:nvSpPr>
        <p:spPr>
          <a:xfrm>
            <a:off x="3366516" y="5010150"/>
            <a:ext cx="5625084" cy="1331134"/>
          </a:xfrm>
          <a:prstGeom prst="rect">
            <a:avLst/>
          </a:prstGeom>
        </p:spPr>
        <p:txBody>
          <a:bodyPr vert="horz" wrap="square" lIns="0" tIns="12700" rIns="0" bIns="0" rtlCol="0">
            <a:spAutoFit/>
          </a:bodyPr>
          <a:lstStyle/>
          <a:p>
            <a:pPr marL="12700">
              <a:lnSpc>
                <a:spcPct val="100000"/>
              </a:lnSpc>
              <a:spcBef>
                <a:spcPts val="100"/>
              </a:spcBef>
            </a:pPr>
            <a:r>
              <a:rPr lang="en-US" sz="1400" b="1" spc="-5" dirty="0">
                <a:solidFill>
                  <a:srgbClr val="231F20"/>
                </a:solidFill>
                <a:cs typeface="Calibri"/>
              </a:rPr>
              <a:t>The contents of this product were developed under a grant to WI FACETS from the U.S. Dept. of Education, #H328R130010. The contents do not necessarily represent  the policy of the U.S. Dept. of Education and you should not assume endorsement by  the federal government.</a:t>
            </a:r>
          </a:p>
          <a:p>
            <a:pPr marL="12700">
              <a:lnSpc>
                <a:spcPct val="100000"/>
              </a:lnSpc>
              <a:spcBef>
                <a:spcPts val="100"/>
              </a:spcBef>
            </a:pPr>
            <a:r>
              <a:rPr lang="en-US" sz="1400" b="1" spc="-5" dirty="0">
                <a:solidFill>
                  <a:srgbClr val="231F20"/>
                </a:solidFill>
                <a:cs typeface="Calibri"/>
              </a:rPr>
              <a:t>Project Officer: David </a:t>
            </a:r>
            <a:r>
              <a:rPr lang="en-US" sz="1400" b="1" spc="-5" dirty="0" err="1">
                <a:solidFill>
                  <a:srgbClr val="231F20"/>
                </a:solidFill>
                <a:cs typeface="Calibri"/>
              </a:rPr>
              <a:t>Emenheiser</a:t>
            </a:r>
            <a:r>
              <a:rPr lang="en-US" sz="1400" b="1" spc="-5" dirty="0">
                <a:solidFill>
                  <a:srgbClr val="231F20"/>
                </a:solidFill>
                <a:cs typeface="Calibri"/>
              </a:rPr>
              <a:t>. </a:t>
            </a:r>
          </a:p>
          <a:p>
            <a:pPr marL="12700">
              <a:lnSpc>
                <a:spcPct val="100000"/>
              </a:lnSpc>
              <a:spcBef>
                <a:spcPts val="100"/>
              </a:spcBef>
            </a:pPr>
            <a:r>
              <a:rPr lang="en-US" sz="1400" b="1" spc="-5" dirty="0">
                <a:solidFill>
                  <a:srgbClr val="231F20"/>
                </a:solidFill>
                <a:cs typeface="Calibri"/>
              </a:rPr>
              <a:t>© </a:t>
            </a:r>
            <a:r>
              <a:rPr lang="en-US" sz="1400" b="1" spc="-5" dirty="0" smtClean="0">
                <a:solidFill>
                  <a:srgbClr val="231F20"/>
                </a:solidFill>
                <a:cs typeface="Calibri"/>
              </a:rPr>
              <a:t>RPTACs. For </a:t>
            </a:r>
            <a:r>
              <a:rPr lang="en-US" sz="1400" b="1" spc="-5" dirty="0">
                <a:solidFill>
                  <a:srgbClr val="231F20"/>
                </a:solidFill>
                <a:cs typeface="Calibri"/>
              </a:rPr>
              <a:t>permission to use, please contact WI </a:t>
            </a:r>
            <a:r>
              <a:rPr lang="en-US" sz="1400" b="1" spc="-5" dirty="0" smtClean="0">
                <a:solidFill>
                  <a:srgbClr val="231F20"/>
                </a:solidFill>
                <a:cs typeface="Calibri"/>
              </a:rPr>
              <a:t>FACETS.</a:t>
            </a:r>
            <a:endParaRPr lang="en-US" sz="1400" b="1" spc="-5" dirty="0">
              <a:solidFill>
                <a:srgbClr val="231F20"/>
              </a:solidFill>
              <a:cs typeface="Calibri"/>
            </a:endParaRPr>
          </a:p>
        </p:txBody>
      </p:sp>
      <p:sp>
        <p:nvSpPr>
          <p:cNvPr id="29" name="object 3"/>
          <p:cNvSpPr/>
          <p:nvPr/>
        </p:nvSpPr>
        <p:spPr>
          <a:xfrm>
            <a:off x="1828800" y="5181600"/>
            <a:ext cx="1465669" cy="1114519"/>
          </a:xfrm>
          <a:prstGeom prst="rect">
            <a:avLst/>
          </a:prstGeom>
          <a:blipFill>
            <a:blip r:embed="rId4" cstate="print"/>
            <a:stretch>
              <a:fillRect/>
            </a:stretch>
          </a:blipFill>
        </p:spPr>
        <p:txBody>
          <a:bodyPr wrap="square" lIns="0" tIns="0" rIns="0" bIns="0" rtlCol="0"/>
          <a:lstStyle/>
          <a:p>
            <a:endParaRPr/>
          </a:p>
        </p:txBody>
      </p:sp>
      <p:sp>
        <p:nvSpPr>
          <p:cNvPr id="8" name="object 4"/>
          <p:cNvSpPr txBox="1"/>
          <p:nvPr/>
        </p:nvSpPr>
        <p:spPr>
          <a:xfrm>
            <a:off x="2071116" y="754692"/>
            <a:ext cx="5520690" cy="3540996"/>
          </a:xfrm>
          <a:prstGeom prst="rect">
            <a:avLst/>
          </a:prstGeom>
        </p:spPr>
        <p:txBody>
          <a:bodyPr vert="horz" wrap="none" lIns="0" tIns="44450" rIns="0" bIns="0" rtlCol="0">
            <a:noAutofit/>
          </a:bodyPr>
          <a:lstStyle/>
          <a:p>
            <a:pPr marL="12700">
              <a:lnSpc>
                <a:spcPct val="100000"/>
              </a:lnSpc>
              <a:spcBef>
                <a:spcPts val="350"/>
              </a:spcBef>
            </a:pPr>
            <a:r>
              <a:rPr sz="1600" b="1" spc="-10" dirty="0">
                <a:solidFill>
                  <a:srgbClr val="231F20"/>
                </a:solidFill>
                <a:latin typeface="Calibri"/>
                <a:cs typeface="Calibri"/>
              </a:rPr>
              <a:t>Development</a:t>
            </a:r>
            <a:r>
              <a:rPr sz="1600" b="1" spc="-75" dirty="0">
                <a:solidFill>
                  <a:srgbClr val="231F20"/>
                </a:solidFill>
                <a:latin typeface="Calibri"/>
                <a:cs typeface="Calibri"/>
              </a:rPr>
              <a:t> </a:t>
            </a:r>
            <a:r>
              <a:rPr sz="1600" b="1" spc="-35" dirty="0">
                <a:solidFill>
                  <a:srgbClr val="231F20"/>
                </a:solidFill>
                <a:latin typeface="Calibri"/>
                <a:cs typeface="Calibri"/>
              </a:rPr>
              <a:t>Team:</a:t>
            </a:r>
            <a:endParaRPr sz="1600" dirty="0">
              <a:latin typeface="Calibri"/>
              <a:cs typeface="Calibri"/>
            </a:endParaRPr>
          </a:p>
          <a:p>
            <a:pPr marL="12700" marR="2300605">
              <a:lnSpc>
                <a:spcPts val="1939"/>
              </a:lnSpc>
              <a:spcBef>
                <a:spcPts val="65"/>
              </a:spcBef>
            </a:pPr>
            <a:r>
              <a:rPr sz="1400" spc="-15" dirty="0">
                <a:solidFill>
                  <a:srgbClr val="231F20"/>
                </a:solidFill>
                <a:latin typeface="Calibri"/>
                <a:cs typeface="Calibri"/>
              </a:rPr>
              <a:t>David Blanchard, Region </a:t>
            </a:r>
            <a:r>
              <a:rPr sz="1400" dirty="0">
                <a:solidFill>
                  <a:srgbClr val="231F20"/>
                </a:solidFill>
                <a:latin typeface="Calibri"/>
                <a:cs typeface="Calibri"/>
              </a:rPr>
              <a:t>3 </a:t>
            </a:r>
            <a:r>
              <a:rPr sz="1400" spc="-30" dirty="0" smtClean="0">
                <a:solidFill>
                  <a:srgbClr val="231F20"/>
                </a:solidFill>
                <a:latin typeface="Calibri"/>
                <a:cs typeface="Calibri"/>
              </a:rPr>
              <a:t>PTAC</a:t>
            </a:r>
            <a:r>
              <a:rPr lang="en-US" sz="1400" spc="-30" dirty="0" smtClean="0">
                <a:solidFill>
                  <a:srgbClr val="231F20"/>
                </a:solidFill>
                <a:latin typeface="Calibri"/>
                <a:cs typeface="Calibri"/>
              </a:rPr>
              <a:t>,</a:t>
            </a:r>
            <a:r>
              <a:rPr sz="1400" spc="-30" dirty="0" smtClean="0">
                <a:solidFill>
                  <a:srgbClr val="231F20"/>
                </a:solidFill>
                <a:latin typeface="Calibri"/>
                <a:cs typeface="Calibri"/>
              </a:rPr>
              <a:t> </a:t>
            </a:r>
            <a:r>
              <a:rPr sz="1400" spc="-10" dirty="0">
                <a:solidFill>
                  <a:srgbClr val="231F20"/>
                </a:solidFill>
                <a:latin typeface="Calibri"/>
                <a:cs typeface="Calibri"/>
              </a:rPr>
              <a:t>at </a:t>
            </a:r>
            <a:r>
              <a:rPr sz="1400" spc="-20" dirty="0">
                <a:solidFill>
                  <a:srgbClr val="231F20"/>
                </a:solidFill>
                <a:latin typeface="Calibri"/>
                <a:cs typeface="Calibri"/>
              </a:rPr>
              <a:t>P2P </a:t>
            </a:r>
            <a:r>
              <a:rPr sz="1400" spc="-10" dirty="0">
                <a:solidFill>
                  <a:srgbClr val="231F20"/>
                </a:solidFill>
                <a:latin typeface="Calibri"/>
                <a:cs typeface="Calibri"/>
              </a:rPr>
              <a:t>of </a:t>
            </a:r>
            <a:r>
              <a:rPr sz="1400" spc="-5" dirty="0">
                <a:solidFill>
                  <a:srgbClr val="231F20"/>
                </a:solidFill>
                <a:latin typeface="Calibri"/>
                <a:cs typeface="Calibri"/>
              </a:rPr>
              <a:t>GA  </a:t>
            </a:r>
            <a:endParaRPr lang="en-US" sz="1400" spc="-5" dirty="0" smtClean="0">
              <a:solidFill>
                <a:srgbClr val="231F20"/>
              </a:solidFill>
              <a:latin typeface="Calibri"/>
              <a:cs typeface="Calibri"/>
            </a:endParaRPr>
          </a:p>
          <a:p>
            <a:pPr marL="12700" marR="2300605">
              <a:lnSpc>
                <a:spcPts val="1939"/>
              </a:lnSpc>
              <a:spcBef>
                <a:spcPts val="65"/>
              </a:spcBef>
            </a:pPr>
            <a:r>
              <a:rPr sz="1400" spc="-15" dirty="0" smtClean="0">
                <a:solidFill>
                  <a:srgbClr val="231F20"/>
                </a:solidFill>
                <a:latin typeface="Calibri"/>
                <a:cs typeface="Calibri"/>
              </a:rPr>
              <a:t>Glenda </a:t>
            </a:r>
            <a:r>
              <a:rPr sz="1400" spc="-10" dirty="0">
                <a:solidFill>
                  <a:srgbClr val="231F20"/>
                </a:solidFill>
                <a:latin typeface="Calibri"/>
                <a:cs typeface="Calibri"/>
              </a:rPr>
              <a:t>Hicks, </a:t>
            </a:r>
            <a:r>
              <a:rPr sz="1400" spc="-15" dirty="0">
                <a:solidFill>
                  <a:srgbClr val="231F20"/>
                </a:solidFill>
                <a:latin typeface="Calibri"/>
                <a:cs typeface="Calibri"/>
              </a:rPr>
              <a:t>Glenda </a:t>
            </a:r>
            <a:r>
              <a:rPr sz="1400" spc="-50" dirty="0">
                <a:solidFill>
                  <a:srgbClr val="231F20"/>
                </a:solidFill>
                <a:latin typeface="Calibri"/>
                <a:cs typeface="Calibri"/>
              </a:rPr>
              <a:t>Y. </a:t>
            </a:r>
            <a:r>
              <a:rPr sz="1400" spc="-10" dirty="0">
                <a:solidFill>
                  <a:srgbClr val="231F20"/>
                </a:solidFill>
                <a:latin typeface="Calibri"/>
                <a:cs typeface="Calibri"/>
              </a:rPr>
              <a:t>Hicks,</a:t>
            </a:r>
            <a:r>
              <a:rPr sz="1400" spc="100" dirty="0">
                <a:solidFill>
                  <a:srgbClr val="231F20"/>
                </a:solidFill>
                <a:latin typeface="Calibri"/>
                <a:cs typeface="Calibri"/>
              </a:rPr>
              <a:t> </a:t>
            </a:r>
            <a:r>
              <a:rPr sz="1400" spc="-30" dirty="0">
                <a:solidFill>
                  <a:srgbClr val="231F20"/>
                </a:solidFill>
                <a:latin typeface="Calibri"/>
                <a:cs typeface="Calibri"/>
              </a:rPr>
              <a:t>CPA</a:t>
            </a:r>
            <a:endParaRPr sz="1400" dirty="0">
              <a:latin typeface="Calibri"/>
              <a:cs typeface="Calibri"/>
            </a:endParaRPr>
          </a:p>
          <a:p>
            <a:pPr marL="12700" marR="2461260">
              <a:lnSpc>
                <a:spcPts val="1939"/>
              </a:lnSpc>
            </a:pPr>
            <a:r>
              <a:rPr sz="1400" spc="-10" dirty="0">
                <a:solidFill>
                  <a:srgbClr val="231F20"/>
                </a:solidFill>
                <a:latin typeface="Calibri"/>
                <a:cs typeface="Calibri"/>
              </a:rPr>
              <a:t>Rachel </a:t>
            </a:r>
            <a:r>
              <a:rPr sz="1400" spc="-15" dirty="0">
                <a:solidFill>
                  <a:srgbClr val="231F20"/>
                </a:solidFill>
                <a:latin typeface="Calibri"/>
                <a:cs typeface="Calibri"/>
              </a:rPr>
              <a:t>Howard, </a:t>
            </a:r>
            <a:r>
              <a:rPr sz="1400" spc="-10" dirty="0">
                <a:solidFill>
                  <a:srgbClr val="231F20"/>
                </a:solidFill>
                <a:latin typeface="Calibri"/>
                <a:cs typeface="Calibri"/>
              </a:rPr>
              <a:t>Rachel </a:t>
            </a:r>
            <a:r>
              <a:rPr sz="1400" spc="-15" dirty="0">
                <a:solidFill>
                  <a:srgbClr val="231F20"/>
                </a:solidFill>
                <a:latin typeface="Calibri"/>
                <a:cs typeface="Calibri"/>
              </a:rPr>
              <a:t>Howard </a:t>
            </a:r>
            <a:r>
              <a:rPr sz="1400" spc="-10" dirty="0">
                <a:solidFill>
                  <a:srgbClr val="231F20"/>
                </a:solidFill>
                <a:latin typeface="Calibri"/>
                <a:cs typeface="Calibri"/>
              </a:rPr>
              <a:t>Consulting  </a:t>
            </a:r>
            <a:endParaRPr lang="en-US" sz="1400" spc="-10" dirty="0" smtClean="0">
              <a:solidFill>
                <a:srgbClr val="231F20"/>
              </a:solidFill>
              <a:latin typeface="Calibri"/>
              <a:cs typeface="Calibri"/>
            </a:endParaRPr>
          </a:p>
          <a:p>
            <a:pPr marL="12700" marR="2461260">
              <a:lnSpc>
                <a:spcPts val="1939"/>
              </a:lnSpc>
            </a:pPr>
            <a:r>
              <a:rPr sz="1400" spc="-15" dirty="0" smtClean="0">
                <a:solidFill>
                  <a:srgbClr val="231F20"/>
                </a:solidFill>
                <a:latin typeface="Calibri"/>
                <a:cs typeface="Calibri"/>
              </a:rPr>
              <a:t>Jan </a:t>
            </a:r>
            <a:r>
              <a:rPr sz="1400" spc="-10" dirty="0">
                <a:solidFill>
                  <a:srgbClr val="231F20"/>
                </a:solidFill>
                <a:latin typeface="Calibri"/>
                <a:cs typeface="Calibri"/>
              </a:rPr>
              <a:t>Serak, </a:t>
            </a:r>
            <a:r>
              <a:rPr sz="1400" spc="-15" dirty="0">
                <a:solidFill>
                  <a:srgbClr val="231F20"/>
                </a:solidFill>
                <a:latin typeface="Calibri"/>
                <a:cs typeface="Calibri"/>
              </a:rPr>
              <a:t>Region </a:t>
            </a:r>
            <a:r>
              <a:rPr sz="1400" dirty="0">
                <a:solidFill>
                  <a:srgbClr val="231F20"/>
                </a:solidFill>
                <a:latin typeface="Calibri"/>
                <a:cs typeface="Calibri"/>
              </a:rPr>
              <a:t>4 </a:t>
            </a:r>
            <a:r>
              <a:rPr sz="1400" spc="-30" dirty="0" smtClean="0">
                <a:solidFill>
                  <a:srgbClr val="231F20"/>
                </a:solidFill>
                <a:latin typeface="Calibri"/>
                <a:cs typeface="Calibri"/>
              </a:rPr>
              <a:t>PTAC</a:t>
            </a:r>
            <a:r>
              <a:rPr lang="en-US" sz="1400" spc="-30" dirty="0" smtClean="0">
                <a:solidFill>
                  <a:srgbClr val="231F20"/>
                </a:solidFill>
                <a:latin typeface="Calibri"/>
                <a:cs typeface="Calibri"/>
              </a:rPr>
              <a:t>,</a:t>
            </a:r>
            <a:r>
              <a:rPr sz="1400" spc="-30" dirty="0" smtClean="0">
                <a:solidFill>
                  <a:srgbClr val="231F20"/>
                </a:solidFill>
                <a:latin typeface="Calibri"/>
                <a:cs typeface="Calibri"/>
              </a:rPr>
              <a:t> </a:t>
            </a:r>
            <a:r>
              <a:rPr sz="1400" spc="-10" dirty="0">
                <a:solidFill>
                  <a:srgbClr val="231F20"/>
                </a:solidFill>
                <a:latin typeface="Calibri"/>
                <a:cs typeface="Calibri"/>
              </a:rPr>
              <a:t>at WI</a:t>
            </a:r>
            <a:r>
              <a:rPr sz="1400" spc="75" dirty="0">
                <a:solidFill>
                  <a:srgbClr val="231F20"/>
                </a:solidFill>
                <a:latin typeface="Calibri"/>
                <a:cs typeface="Calibri"/>
              </a:rPr>
              <a:t> </a:t>
            </a:r>
            <a:r>
              <a:rPr sz="1400" spc="-15" dirty="0">
                <a:solidFill>
                  <a:srgbClr val="231F20"/>
                </a:solidFill>
                <a:latin typeface="Calibri"/>
                <a:cs typeface="Calibri"/>
              </a:rPr>
              <a:t>FACETS</a:t>
            </a:r>
            <a:endParaRPr sz="1400" dirty="0">
              <a:latin typeface="Calibri"/>
              <a:cs typeface="Calibri"/>
            </a:endParaRPr>
          </a:p>
          <a:p>
            <a:pPr marL="12700">
              <a:lnSpc>
                <a:spcPct val="100000"/>
              </a:lnSpc>
              <a:spcBef>
                <a:spcPts val="380"/>
              </a:spcBef>
            </a:pPr>
            <a:r>
              <a:rPr sz="1600" b="1" spc="-5" dirty="0">
                <a:solidFill>
                  <a:srgbClr val="231F20"/>
                </a:solidFill>
                <a:latin typeface="Calibri"/>
                <a:cs typeface="Calibri"/>
              </a:rPr>
              <a:t>Other</a:t>
            </a:r>
            <a:r>
              <a:rPr sz="1600" b="1" spc="-35" dirty="0">
                <a:solidFill>
                  <a:srgbClr val="231F20"/>
                </a:solidFill>
                <a:latin typeface="Calibri"/>
                <a:cs typeface="Calibri"/>
              </a:rPr>
              <a:t> </a:t>
            </a:r>
            <a:r>
              <a:rPr sz="1600" b="1" spc="-10" dirty="0">
                <a:solidFill>
                  <a:srgbClr val="231F20"/>
                </a:solidFill>
                <a:latin typeface="Calibri"/>
                <a:cs typeface="Calibri"/>
              </a:rPr>
              <a:t>Contributors:</a:t>
            </a:r>
            <a:endParaRPr sz="1600" dirty="0">
              <a:latin typeface="Calibri"/>
              <a:cs typeface="Calibri"/>
            </a:endParaRPr>
          </a:p>
          <a:p>
            <a:pPr marL="12700">
              <a:lnSpc>
                <a:spcPct val="100000"/>
              </a:lnSpc>
              <a:spcBef>
                <a:spcPts val="190"/>
              </a:spcBef>
            </a:pPr>
            <a:r>
              <a:rPr sz="1400" spc="-10" dirty="0">
                <a:solidFill>
                  <a:srgbClr val="231F20"/>
                </a:solidFill>
                <a:latin typeface="Calibri"/>
                <a:cs typeface="Calibri"/>
              </a:rPr>
              <a:t>Debra Jennings, CPIR, at</a:t>
            </a:r>
            <a:r>
              <a:rPr sz="1400" spc="-35" dirty="0">
                <a:solidFill>
                  <a:srgbClr val="231F20"/>
                </a:solidFill>
                <a:latin typeface="Calibri"/>
                <a:cs typeface="Calibri"/>
              </a:rPr>
              <a:t> </a:t>
            </a:r>
            <a:r>
              <a:rPr sz="1400" spc="-25" dirty="0">
                <a:solidFill>
                  <a:srgbClr val="231F20"/>
                </a:solidFill>
                <a:latin typeface="Calibri"/>
                <a:cs typeface="Calibri"/>
              </a:rPr>
              <a:t>SPAN</a:t>
            </a:r>
            <a:endParaRPr sz="1400" dirty="0">
              <a:latin typeface="Calibri"/>
              <a:cs typeface="Calibri"/>
            </a:endParaRPr>
          </a:p>
          <a:p>
            <a:pPr marL="12700">
              <a:lnSpc>
                <a:spcPct val="100000"/>
              </a:lnSpc>
              <a:spcBef>
                <a:spcPts val="229"/>
              </a:spcBef>
            </a:pPr>
            <a:r>
              <a:rPr sz="1400" spc="-15" dirty="0">
                <a:solidFill>
                  <a:srgbClr val="231F20"/>
                </a:solidFill>
                <a:latin typeface="Calibri"/>
                <a:cs typeface="Calibri"/>
              </a:rPr>
              <a:t>Diana </a:t>
            </a:r>
            <a:r>
              <a:rPr sz="1400" spc="-10" dirty="0">
                <a:solidFill>
                  <a:srgbClr val="231F20"/>
                </a:solidFill>
                <a:latin typeface="Calibri"/>
                <a:cs typeface="Calibri"/>
              </a:rPr>
              <a:t>Autin </a:t>
            </a:r>
            <a:r>
              <a:rPr sz="1400" dirty="0">
                <a:solidFill>
                  <a:srgbClr val="231F20"/>
                </a:solidFill>
                <a:latin typeface="Calibri"/>
                <a:cs typeface="Calibri"/>
              </a:rPr>
              <a:t>&amp; </a:t>
            </a:r>
            <a:r>
              <a:rPr sz="1400" spc="-10" dirty="0">
                <a:solidFill>
                  <a:srgbClr val="231F20"/>
                </a:solidFill>
                <a:latin typeface="Calibri"/>
                <a:cs typeface="Calibri"/>
              </a:rPr>
              <a:t>Carolyn </a:t>
            </a:r>
            <a:r>
              <a:rPr sz="1400" spc="-30" dirty="0">
                <a:solidFill>
                  <a:srgbClr val="231F20"/>
                </a:solidFill>
                <a:latin typeface="Calibri"/>
                <a:cs typeface="Calibri"/>
              </a:rPr>
              <a:t>Hayer, </a:t>
            </a:r>
            <a:r>
              <a:rPr sz="1400" spc="-25" dirty="0">
                <a:solidFill>
                  <a:srgbClr val="231F20"/>
                </a:solidFill>
                <a:latin typeface="Calibri"/>
                <a:cs typeface="Calibri"/>
              </a:rPr>
              <a:t>NE-PACT/Region </a:t>
            </a:r>
            <a:r>
              <a:rPr sz="1400" dirty="0">
                <a:solidFill>
                  <a:srgbClr val="231F20"/>
                </a:solidFill>
                <a:latin typeface="Calibri"/>
                <a:cs typeface="Calibri"/>
              </a:rPr>
              <a:t>1 </a:t>
            </a:r>
            <a:r>
              <a:rPr sz="1400" spc="-25" dirty="0">
                <a:solidFill>
                  <a:srgbClr val="231F20"/>
                </a:solidFill>
                <a:latin typeface="Calibri"/>
                <a:cs typeface="Calibri"/>
              </a:rPr>
              <a:t>PTAC, </a:t>
            </a:r>
            <a:r>
              <a:rPr sz="1400" spc="-10" dirty="0">
                <a:solidFill>
                  <a:srgbClr val="231F20"/>
                </a:solidFill>
                <a:latin typeface="Calibri"/>
                <a:cs typeface="Calibri"/>
              </a:rPr>
              <a:t>at</a:t>
            </a:r>
            <a:r>
              <a:rPr sz="1400" spc="155" dirty="0">
                <a:solidFill>
                  <a:srgbClr val="231F20"/>
                </a:solidFill>
                <a:latin typeface="Calibri"/>
                <a:cs typeface="Calibri"/>
              </a:rPr>
              <a:t> </a:t>
            </a:r>
            <a:r>
              <a:rPr sz="1400" spc="-25" dirty="0">
                <a:solidFill>
                  <a:srgbClr val="231F20"/>
                </a:solidFill>
                <a:latin typeface="Calibri"/>
                <a:cs typeface="Calibri"/>
              </a:rPr>
              <a:t>SPAN</a:t>
            </a:r>
            <a:endParaRPr sz="1400" dirty="0">
              <a:latin typeface="Calibri"/>
              <a:cs typeface="Calibri"/>
            </a:endParaRPr>
          </a:p>
          <a:p>
            <a:pPr marL="12700" marR="5080">
              <a:lnSpc>
                <a:spcPct val="113900"/>
              </a:lnSpc>
            </a:pPr>
            <a:r>
              <a:rPr sz="1400" spc="-10" dirty="0">
                <a:solidFill>
                  <a:srgbClr val="231F20"/>
                </a:solidFill>
                <a:latin typeface="Calibri"/>
                <a:cs typeface="Calibri"/>
              </a:rPr>
              <a:t>Connie </a:t>
            </a:r>
            <a:r>
              <a:rPr sz="1400" spc="-15" dirty="0">
                <a:solidFill>
                  <a:srgbClr val="231F20"/>
                </a:solidFill>
                <a:latin typeface="Calibri"/>
                <a:cs typeface="Calibri"/>
              </a:rPr>
              <a:t>Hawkins, Rene </a:t>
            </a:r>
            <a:r>
              <a:rPr sz="1400" spc="-20" dirty="0">
                <a:solidFill>
                  <a:srgbClr val="231F20"/>
                </a:solidFill>
                <a:latin typeface="Calibri"/>
                <a:cs typeface="Calibri"/>
              </a:rPr>
              <a:t>Averitt-Sanzone, </a:t>
            </a:r>
            <a:r>
              <a:rPr sz="1400" spc="-5" dirty="0">
                <a:solidFill>
                  <a:srgbClr val="231F20"/>
                </a:solidFill>
                <a:latin typeface="Calibri"/>
                <a:cs typeface="Calibri"/>
              </a:rPr>
              <a:t>Laura </a:t>
            </a:r>
            <a:r>
              <a:rPr sz="1400" spc="-35" dirty="0">
                <a:solidFill>
                  <a:srgbClr val="231F20"/>
                </a:solidFill>
                <a:latin typeface="Calibri"/>
                <a:cs typeface="Calibri"/>
              </a:rPr>
              <a:t>Weber, </a:t>
            </a:r>
            <a:r>
              <a:rPr sz="1400" spc="-10" dirty="0">
                <a:solidFill>
                  <a:srgbClr val="231F20"/>
                </a:solidFill>
                <a:latin typeface="Calibri"/>
                <a:cs typeface="Calibri"/>
              </a:rPr>
              <a:t>Region </a:t>
            </a:r>
            <a:r>
              <a:rPr sz="1400" dirty="0">
                <a:solidFill>
                  <a:srgbClr val="231F20"/>
                </a:solidFill>
                <a:latin typeface="Calibri"/>
                <a:cs typeface="Calibri"/>
              </a:rPr>
              <a:t>2 </a:t>
            </a:r>
            <a:r>
              <a:rPr sz="1400" spc="-25" dirty="0">
                <a:solidFill>
                  <a:srgbClr val="231F20"/>
                </a:solidFill>
                <a:latin typeface="Calibri"/>
                <a:cs typeface="Calibri"/>
              </a:rPr>
              <a:t>PTAC, </a:t>
            </a:r>
            <a:r>
              <a:rPr sz="1400" spc="-10" dirty="0">
                <a:solidFill>
                  <a:srgbClr val="231F20"/>
                </a:solidFill>
                <a:latin typeface="Calibri"/>
                <a:cs typeface="Calibri"/>
              </a:rPr>
              <a:t>at ECAC  </a:t>
            </a:r>
            <a:endParaRPr lang="en-US" sz="1400" spc="-10" dirty="0" smtClean="0">
              <a:solidFill>
                <a:srgbClr val="231F20"/>
              </a:solidFill>
              <a:latin typeface="Calibri"/>
              <a:cs typeface="Calibri"/>
            </a:endParaRPr>
          </a:p>
          <a:p>
            <a:pPr marL="12700" marR="5080">
              <a:lnSpc>
                <a:spcPct val="113900"/>
              </a:lnSpc>
            </a:pPr>
            <a:r>
              <a:rPr sz="1400" spc="-10" dirty="0" smtClean="0">
                <a:solidFill>
                  <a:srgbClr val="231F20"/>
                </a:solidFill>
                <a:latin typeface="Calibri"/>
                <a:cs typeface="Calibri"/>
              </a:rPr>
              <a:t>Debi </a:t>
            </a:r>
            <a:r>
              <a:rPr sz="1400" spc="-40" dirty="0">
                <a:solidFill>
                  <a:srgbClr val="231F20"/>
                </a:solidFill>
                <a:latin typeface="Calibri"/>
                <a:cs typeface="Calibri"/>
              </a:rPr>
              <a:t>Tucker, </a:t>
            </a:r>
            <a:r>
              <a:rPr sz="1400" spc="-15" dirty="0">
                <a:solidFill>
                  <a:srgbClr val="231F20"/>
                </a:solidFill>
                <a:latin typeface="Calibri"/>
                <a:cs typeface="Calibri"/>
              </a:rPr>
              <a:t>Stephanie </a:t>
            </a:r>
            <a:r>
              <a:rPr sz="1400" spc="-10" dirty="0">
                <a:solidFill>
                  <a:srgbClr val="231F20"/>
                </a:solidFill>
                <a:latin typeface="Calibri"/>
                <a:cs typeface="Calibri"/>
              </a:rPr>
              <a:t>Moss, Region </a:t>
            </a:r>
            <a:r>
              <a:rPr sz="1400" dirty="0">
                <a:solidFill>
                  <a:srgbClr val="231F20"/>
                </a:solidFill>
                <a:latin typeface="Calibri"/>
                <a:cs typeface="Calibri"/>
              </a:rPr>
              <a:t>3 </a:t>
            </a:r>
            <a:r>
              <a:rPr sz="1400" spc="-25" dirty="0">
                <a:solidFill>
                  <a:srgbClr val="231F20"/>
                </a:solidFill>
                <a:latin typeface="Calibri"/>
                <a:cs typeface="Calibri"/>
              </a:rPr>
              <a:t>PTAC, </a:t>
            </a:r>
            <a:r>
              <a:rPr sz="1400" spc="-10" dirty="0">
                <a:solidFill>
                  <a:srgbClr val="231F20"/>
                </a:solidFill>
                <a:latin typeface="Calibri"/>
                <a:cs typeface="Calibri"/>
              </a:rPr>
              <a:t>at </a:t>
            </a:r>
            <a:r>
              <a:rPr sz="1400" spc="-20" dirty="0">
                <a:solidFill>
                  <a:srgbClr val="231F20"/>
                </a:solidFill>
                <a:latin typeface="Calibri"/>
                <a:cs typeface="Calibri"/>
              </a:rPr>
              <a:t>P2P </a:t>
            </a:r>
            <a:r>
              <a:rPr sz="1400" spc="-10" dirty="0">
                <a:solidFill>
                  <a:srgbClr val="231F20"/>
                </a:solidFill>
                <a:latin typeface="Calibri"/>
                <a:cs typeface="Calibri"/>
              </a:rPr>
              <a:t>of</a:t>
            </a:r>
            <a:r>
              <a:rPr sz="1400" spc="114" dirty="0">
                <a:solidFill>
                  <a:srgbClr val="231F20"/>
                </a:solidFill>
                <a:latin typeface="Calibri"/>
                <a:cs typeface="Calibri"/>
              </a:rPr>
              <a:t> </a:t>
            </a:r>
            <a:r>
              <a:rPr sz="1400" spc="-5" dirty="0">
                <a:solidFill>
                  <a:srgbClr val="231F20"/>
                </a:solidFill>
                <a:latin typeface="Calibri"/>
                <a:cs typeface="Calibri"/>
              </a:rPr>
              <a:t>GA</a:t>
            </a:r>
            <a:endParaRPr sz="1400" dirty="0">
              <a:latin typeface="Calibri"/>
              <a:cs typeface="Calibri"/>
            </a:endParaRPr>
          </a:p>
          <a:p>
            <a:pPr marL="12700" marR="1905635">
              <a:lnSpc>
                <a:spcPct val="113900"/>
              </a:lnSpc>
            </a:pPr>
            <a:r>
              <a:rPr sz="1400" spc="-5" dirty="0">
                <a:solidFill>
                  <a:srgbClr val="231F20"/>
                </a:solidFill>
                <a:latin typeface="Calibri"/>
                <a:cs typeface="Calibri"/>
              </a:rPr>
              <a:t>Courtney </a:t>
            </a:r>
            <a:r>
              <a:rPr sz="1400" spc="-30" dirty="0">
                <a:solidFill>
                  <a:srgbClr val="231F20"/>
                </a:solidFill>
                <a:latin typeface="Calibri"/>
                <a:cs typeface="Calibri"/>
              </a:rPr>
              <a:t>Salzer, </a:t>
            </a:r>
            <a:r>
              <a:rPr sz="1400" spc="-15" dirty="0">
                <a:solidFill>
                  <a:srgbClr val="231F20"/>
                </a:solidFill>
                <a:latin typeface="Calibri"/>
                <a:cs typeface="Calibri"/>
              </a:rPr>
              <a:t>Region </a:t>
            </a:r>
            <a:r>
              <a:rPr sz="1400" dirty="0">
                <a:solidFill>
                  <a:srgbClr val="231F20"/>
                </a:solidFill>
                <a:latin typeface="Calibri"/>
                <a:cs typeface="Calibri"/>
              </a:rPr>
              <a:t>4 </a:t>
            </a:r>
            <a:r>
              <a:rPr sz="1400" spc="-25" dirty="0">
                <a:solidFill>
                  <a:srgbClr val="231F20"/>
                </a:solidFill>
                <a:latin typeface="Calibri"/>
                <a:cs typeface="Calibri"/>
              </a:rPr>
              <a:t>PTAC, </a:t>
            </a:r>
            <a:r>
              <a:rPr sz="1400" spc="-10" dirty="0">
                <a:solidFill>
                  <a:srgbClr val="231F20"/>
                </a:solidFill>
                <a:latin typeface="Calibri"/>
                <a:cs typeface="Calibri"/>
              </a:rPr>
              <a:t>at WI </a:t>
            </a:r>
            <a:r>
              <a:rPr sz="1400" spc="-15" dirty="0">
                <a:solidFill>
                  <a:srgbClr val="231F20"/>
                </a:solidFill>
                <a:latin typeface="Calibri"/>
                <a:cs typeface="Calibri"/>
              </a:rPr>
              <a:t>FACETS  </a:t>
            </a:r>
            <a:endParaRPr lang="en-US" sz="1400" spc="-15" dirty="0" smtClean="0">
              <a:solidFill>
                <a:srgbClr val="231F20"/>
              </a:solidFill>
              <a:latin typeface="Calibri"/>
              <a:cs typeface="Calibri"/>
            </a:endParaRPr>
          </a:p>
          <a:p>
            <a:pPr marL="12700" marR="1905635">
              <a:lnSpc>
                <a:spcPct val="113900"/>
              </a:lnSpc>
            </a:pPr>
            <a:r>
              <a:rPr sz="1400" spc="-5" dirty="0" smtClean="0">
                <a:solidFill>
                  <a:srgbClr val="231F20"/>
                </a:solidFill>
                <a:latin typeface="Calibri"/>
                <a:cs typeface="Calibri"/>
              </a:rPr>
              <a:t>Barb </a:t>
            </a:r>
            <a:r>
              <a:rPr sz="1400" spc="-15" dirty="0">
                <a:solidFill>
                  <a:srgbClr val="231F20"/>
                </a:solidFill>
                <a:latin typeface="Calibri"/>
                <a:cs typeface="Calibri"/>
              </a:rPr>
              <a:t>Buswell, Emily Rome, </a:t>
            </a:r>
            <a:r>
              <a:rPr lang="en-US" sz="1400" spc="-15" dirty="0" smtClean="0">
                <a:solidFill>
                  <a:srgbClr val="231F20"/>
                </a:solidFill>
                <a:latin typeface="Calibri"/>
                <a:cs typeface="Calibri"/>
              </a:rPr>
              <a:t>Jacey Tramutt, </a:t>
            </a:r>
            <a:r>
              <a:rPr sz="1400" spc="-15" dirty="0" smtClean="0">
                <a:solidFill>
                  <a:srgbClr val="231F20"/>
                </a:solidFill>
                <a:latin typeface="Calibri"/>
                <a:cs typeface="Calibri"/>
              </a:rPr>
              <a:t>Region </a:t>
            </a:r>
            <a:r>
              <a:rPr sz="1400" dirty="0" smtClean="0">
                <a:solidFill>
                  <a:srgbClr val="231F20"/>
                </a:solidFill>
                <a:latin typeface="Calibri"/>
                <a:cs typeface="Calibri"/>
              </a:rPr>
              <a:t>5</a:t>
            </a:r>
            <a:r>
              <a:rPr lang="en-US" sz="1400" dirty="0" smtClean="0">
                <a:solidFill>
                  <a:srgbClr val="231F20"/>
                </a:solidFill>
                <a:latin typeface="Calibri"/>
                <a:cs typeface="Calibri"/>
              </a:rPr>
              <a:t> </a:t>
            </a:r>
            <a:r>
              <a:rPr sz="1400" spc="-25" dirty="0" smtClean="0">
                <a:solidFill>
                  <a:srgbClr val="231F20"/>
                </a:solidFill>
                <a:latin typeface="Calibri"/>
                <a:cs typeface="Calibri"/>
              </a:rPr>
              <a:t>PTAC</a:t>
            </a:r>
            <a:r>
              <a:rPr sz="1400" spc="-25" dirty="0">
                <a:solidFill>
                  <a:srgbClr val="231F20"/>
                </a:solidFill>
                <a:latin typeface="Calibri"/>
                <a:cs typeface="Calibri"/>
              </a:rPr>
              <a:t>, </a:t>
            </a:r>
            <a:r>
              <a:rPr sz="1400" spc="-10" dirty="0">
                <a:solidFill>
                  <a:srgbClr val="231F20"/>
                </a:solidFill>
                <a:latin typeface="Calibri"/>
                <a:cs typeface="Calibri"/>
              </a:rPr>
              <a:t>at </a:t>
            </a:r>
            <a:r>
              <a:rPr sz="1400" spc="-5" dirty="0">
                <a:solidFill>
                  <a:srgbClr val="231F20"/>
                </a:solidFill>
                <a:latin typeface="Calibri"/>
                <a:cs typeface="Calibri"/>
              </a:rPr>
              <a:t>PEAK  </a:t>
            </a:r>
            <a:endParaRPr lang="en-US" sz="1400" spc="-5" dirty="0" smtClean="0">
              <a:solidFill>
                <a:srgbClr val="231F20"/>
              </a:solidFill>
              <a:latin typeface="Calibri"/>
              <a:cs typeface="Calibri"/>
            </a:endParaRPr>
          </a:p>
          <a:p>
            <a:pPr marL="12700" marR="1905635">
              <a:lnSpc>
                <a:spcPct val="113900"/>
              </a:lnSpc>
            </a:pPr>
            <a:r>
              <a:rPr sz="1400" spc="-5" dirty="0" smtClean="0">
                <a:solidFill>
                  <a:srgbClr val="231F20"/>
                </a:solidFill>
                <a:latin typeface="Calibri"/>
                <a:cs typeface="Calibri"/>
              </a:rPr>
              <a:t>Nora </a:t>
            </a:r>
            <a:r>
              <a:rPr sz="1400" spc="-10" dirty="0">
                <a:solidFill>
                  <a:srgbClr val="231F20"/>
                </a:solidFill>
                <a:latin typeface="Calibri"/>
                <a:cs typeface="Calibri"/>
              </a:rPr>
              <a:t>Thompson, </a:t>
            </a:r>
            <a:r>
              <a:rPr sz="1400" spc="-15" dirty="0">
                <a:solidFill>
                  <a:srgbClr val="231F20"/>
                </a:solidFill>
                <a:latin typeface="Calibri"/>
                <a:cs typeface="Calibri"/>
              </a:rPr>
              <a:t>Region </a:t>
            </a:r>
            <a:r>
              <a:rPr sz="1400" dirty="0">
                <a:solidFill>
                  <a:srgbClr val="231F20"/>
                </a:solidFill>
                <a:latin typeface="Calibri"/>
                <a:cs typeface="Calibri"/>
              </a:rPr>
              <a:t>6 </a:t>
            </a:r>
            <a:r>
              <a:rPr sz="1400" spc="-25" dirty="0">
                <a:solidFill>
                  <a:srgbClr val="231F20"/>
                </a:solidFill>
                <a:latin typeface="Calibri"/>
                <a:cs typeface="Calibri"/>
              </a:rPr>
              <a:t>PTAC, </a:t>
            </a:r>
            <a:r>
              <a:rPr sz="1400" spc="-10" dirty="0">
                <a:solidFill>
                  <a:srgbClr val="231F20"/>
                </a:solidFill>
                <a:latin typeface="Calibri"/>
                <a:cs typeface="Calibri"/>
              </a:rPr>
              <a:t>at</a:t>
            </a:r>
            <a:r>
              <a:rPr sz="1400" spc="0" dirty="0">
                <a:solidFill>
                  <a:srgbClr val="231F20"/>
                </a:solidFill>
                <a:latin typeface="Calibri"/>
                <a:cs typeface="Calibri"/>
              </a:rPr>
              <a:t> </a:t>
            </a:r>
            <a:r>
              <a:rPr sz="1400" spc="-10" dirty="0">
                <a:solidFill>
                  <a:srgbClr val="231F20"/>
                </a:solidFill>
                <a:latin typeface="Calibri"/>
                <a:cs typeface="Calibri"/>
              </a:rPr>
              <a:t>Matrix</a:t>
            </a:r>
            <a:endParaRPr sz="14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TotalTime>
  <Words>1945</Words>
  <Application>Microsoft Office PowerPoint</Application>
  <PresentationFormat>On-screen Show (4:3)</PresentationFormat>
  <Paragraphs>165</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Cambria</vt:lpstr>
      <vt:lpstr>Georgia</vt:lpstr>
      <vt:lpstr>Office Theme</vt:lpstr>
      <vt:lpstr>Emergency  Succession Planning Dialogue Guide</vt:lpstr>
      <vt:lpstr>Emergency Succession Planning</vt:lpstr>
      <vt:lpstr>The Four  Components of  an Emergency  Succession Plan</vt:lpstr>
      <vt:lpstr>Emergency Succession Planning</vt:lpstr>
      <vt:lpstr>Tips for Executing an Emergency  Succession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Succession Planning Dialogue Guide</dc:title>
  <dc:creator>Jan Serak</dc:creator>
  <cp:lastModifiedBy>Jan Serak</cp:lastModifiedBy>
  <cp:revision>7</cp:revision>
  <cp:lastPrinted>2017-12-05T17:24:55Z</cp:lastPrinted>
  <dcterms:created xsi:type="dcterms:W3CDTF">2017-08-20T22:36:33Z</dcterms:created>
  <dcterms:modified xsi:type="dcterms:W3CDTF">2017-12-05T17:25:03Z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2017-08-20T00:00:00Z</vt:filetime>
  </property>
  <property fmtid="{D5CDD505-2E9C-101B-9397-08002B2CF9AE}" pid="3" name="Creator">
    <vt:lpwstr>Adobe InDesign CC 2017 (Macintosh)</vt:lpwstr>
  </property>
  <property fmtid="{D5CDD505-2E9C-101B-9397-08002B2CF9AE}" pid="4" name="LastSaved">
    <vt:filetime>2017-08-21T00:00:00Z</vt:filetime>
  </property>
</Properties>
</file>