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15620"/>
    <p:restoredTop sz="49739" autoAdjust="0"/>
  </p:normalViewPr>
  <p:slideViewPr>
    <p:cSldViewPr>
      <p:cViewPr varScale="1">
        <p:scale>
          <a:sx n="41" d="100"/>
          <a:sy n="41" d="100"/>
        </p:scale>
        <p:origin x="2074" y="24"/>
      </p:cViewPr>
      <p:guideLst>
        <p:guide orient="horz" pos="2880"/>
        <p:guide pos="216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63" d="100"/>
          <a:sy n="63" d="100"/>
        </p:scale>
        <p:origin x="2525" y="3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5010" y="0"/>
            <a:ext cx="2971800" cy="457200"/>
          </a:xfrm>
          <a:prstGeom prst="rect">
            <a:avLst/>
          </a:prstGeom>
        </p:spPr>
        <p:txBody>
          <a:bodyPr vert="horz" lIns="91440" tIns="45720" rIns="91440" bIns="45720" rtlCol="0"/>
          <a:lstStyle>
            <a:lvl1pPr algn="r">
              <a:defRPr sz="1200"/>
            </a:lvl1pPr>
          </a:lstStyle>
          <a:p>
            <a:fld id="{4B025673-3052-7840-AD22-77D1C3969BC1}" type="datetimeFigureOut">
              <a:rPr lang="en-US" smtClean="0"/>
              <a:t>12/6/2017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4684"/>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5010" y="8684684"/>
            <a:ext cx="2971800" cy="457200"/>
          </a:xfrm>
          <a:prstGeom prst="rect">
            <a:avLst/>
          </a:prstGeom>
        </p:spPr>
        <p:txBody>
          <a:bodyPr vert="horz" lIns="91440" tIns="45720" rIns="91440" bIns="45720" rtlCol="0" anchor="b"/>
          <a:lstStyle>
            <a:lvl1pPr algn="r">
              <a:defRPr sz="1200"/>
            </a:lvl1pPr>
          </a:lstStyle>
          <a:p>
            <a:fld id="{286AC252-6258-D84B-B6B5-C3EE0CA19DC1}" type="slidenum">
              <a:rPr lang="en-US" smtClean="0"/>
              <a:t>‹#›</a:t>
            </a:fld>
            <a:endParaRPr lang="en-US"/>
          </a:p>
        </p:txBody>
      </p:sp>
    </p:spTree>
    <p:extLst>
      <p:ext uri="{BB962C8B-B14F-4D97-AF65-F5344CB8AC3E}">
        <p14:creationId xmlns:p14="http://schemas.microsoft.com/office/powerpoint/2010/main" val="59904500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3779" y="685800"/>
            <a:ext cx="5209821" cy="3907366"/>
          </a:xfrm>
        </p:spPr>
      </p:sp>
      <p:sp>
        <p:nvSpPr>
          <p:cNvPr id="3" name="Notes Placeholder 2"/>
          <p:cNvSpPr>
            <a:spLocks noGrp="1"/>
          </p:cNvSpPr>
          <p:nvPr>
            <p:ph type="body" idx="1"/>
          </p:nvPr>
        </p:nvSpPr>
        <p:spPr>
          <a:xfrm>
            <a:off x="685800" y="4800600"/>
            <a:ext cx="5486400" cy="3505200"/>
          </a:xfrm>
        </p:spPr>
        <p:txBody>
          <a:bodyPr/>
          <a:lstStyle/>
          <a:p>
            <a:r>
              <a:rPr lang="en-US" b="1" dirty="0" smtClean="0"/>
              <a:t>Slide #1:  Welcome and Introduction</a:t>
            </a:r>
          </a:p>
          <a:p>
            <a:endParaRPr lang="en-US" sz="800" b="1" dirty="0" smtClean="0"/>
          </a:p>
          <a:p>
            <a:r>
              <a:rPr lang="en-US" b="1" dirty="0" smtClean="0"/>
              <a:t>Procedural Directions:</a:t>
            </a:r>
          </a:p>
          <a:p>
            <a:pPr marL="176131" indent="-176131">
              <a:buFont typeface="Arial" panose="020B0604020202020204" pitchFamily="34" charset="0"/>
              <a:buChar char="•"/>
            </a:pPr>
            <a:r>
              <a:rPr lang="en-US" dirty="0" smtClean="0"/>
              <a:t>What you will need for this module:  </a:t>
            </a:r>
          </a:p>
          <a:p>
            <a:pPr marL="645812" lvl="1" indent="-176131">
              <a:buFont typeface="Arial" panose="020B0604020202020204" pitchFamily="34" charset="0"/>
              <a:buChar char="•"/>
            </a:pPr>
            <a:r>
              <a:rPr lang="en-US" dirty="0" smtClean="0"/>
              <a:t>Laptop computer (equipped with PowerPoint software)</a:t>
            </a:r>
          </a:p>
          <a:p>
            <a:pPr marL="645812" lvl="1" indent="-176131">
              <a:buFont typeface="Arial" panose="020B0604020202020204" pitchFamily="34" charset="0"/>
              <a:buChar char="•"/>
            </a:pPr>
            <a:r>
              <a:rPr lang="en-US" dirty="0" smtClean="0"/>
              <a:t>Speakers that are able to project the video sound adequately</a:t>
            </a:r>
          </a:p>
          <a:p>
            <a:pPr marL="645812" lvl="1" indent="-176131">
              <a:buFont typeface="Arial" panose="020B0604020202020204" pitchFamily="34" charset="0"/>
              <a:buChar char="•"/>
            </a:pPr>
            <a:r>
              <a:rPr lang="en-US" dirty="0" smtClean="0"/>
              <a:t>Projector </a:t>
            </a:r>
          </a:p>
          <a:p>
            <a:pPr marL="645812" lvl="1" indent="-176131">
              <a:buFont typeface="Arial" panose="020B0604020202020204" pitchFamily="34" charset="0"/>
              <a:buChar char="•"/>
            </a:pPr>
            <a:r>
              <a:rPr lang="en-US" dirty="0" smtClean="0"/>
              <a:t>Memory stick with the Responsibilities of Parent Center Boards Dialogue Guide PowerPoint presentation &amp; video (in case you can’t get on the internet)</a:t>
            </a:r>
          </a:p>
          <a:p>
            <a:pPr marL="645812" lvl="1" indent="-176131">
              <a:buFont typeface="Arial" panose="020B0604020202020204" pitchFamily="34" charset="0"/>
              <a:buChar char="•"/>
            </a:pPr>
            <a:r>
              <a:rPr lang="en-US" dirty="0" smtClean="0"/>
              <a:t>White board or flip chart/easel, markers, paper, pens</a:t>
            </a:r>
          </a:p>
          <a:p>
            <a:pPr marL="645812" lvl="1" indent="-176131">
              <a:buFont typeface="Arial" panose="020B0604020202020204" pitchFamily="34" charset="0"/>
              <a:buChar char="•"/>
            </a:pPr>
            <a:r>
              <a:rPr lang="en-US" dirty="0" smtClean="0"/>
              <a:t>Printed version of the Responsibilities of Parent Center Boards Dialogue Guide speaker notes for your own use</a:t>
            </a:r>
          </a:p>
          <a:p>
            <a:pPr marL="645812" lvl="1" indent="-176131">
              <a:buFont typeface="Arial" panose="020B0604020202020204" pitchFamily="34" charset="0"/>
              <a:buChar char="•"/>
            </a:pPr>
            <a:r>
              <a:rPr lang="en-US" dirty="0" smtClean="0"/>
              <a:t>Copies of select handouts for participants (</a:t>
            </a:r>
            <a:r>
              <a:rPr lang="en-US" dirty="0" smtClean="0">
                <a:solidFill>
                  <a:prstClr val="black"/>
                </a:solidFill>
              </a:rPr>
              <a:t>Responsibilities of Parent Center Boards </a:t>
            </a:r>
            <a:r>
              <a:rPr lang="en-US" dirty="0" smtClean="0"/>
              <a:t>Dialogue Guide; FAQ; Resource List, Evaluation forms)</a:t>
            </a:r>
          </a:p>
          <a:p>
            <a:pPr marL="645812" lvl="1" indent="-176131">
              <a:buFont typeface="Arial" panose="020B0604020202020204" pitchFamily="34" charset="0"/>
              <a:buChar char="•"/>
            </a:pPr>
            <a:r>
              <a:rPr lang="en-US" dirty="0" smtClean="0"/>
              <a:t>Copies of the organization’s current Mission Statement, Board Roster, and </a:t>
            </a:r>
            <a:r>
              <a:rPr lang="en-US" dirty="0" smtClean="0">
                <a:solidFill>
                  <a:prstClr val="black"/>
                </a:solidFill>
              </a:rPr>
              <a:t>Grant Award Notification (GAN)</a:t>
            </a:r>
            <a:endParaRPr lang="en-US" dirty="0" smtClean="0"/>
          </a:p>
          <a:p>
            <a:pPr marL="176131" indent="-176131">
              <a:buFont typeface="Arial" panose="020B0604020202020204" pitchFamily="34" charset="0"/>
              <a:buChar char="•"/>
            </a:pPr>
            <a:r>
              <a:rPr lang="en-US" dirty="0" smtClean="0"/>
              <a:t>Plan 40-45 minutes on your Board agenda (video 12 minutes, Dialogue Guide 10-15+ minutes), FAQ &amp; Resource List (5 minutes), Evaluation (5 minutes)</a:t>
            </a:r>
          </a:p>
          <a:p>
            <a:pPr marL="645812" lvl="1" indent="-176131">
              <a:buFont typeface="Arial" panose="020B0604020202020204" pitchFamily="34" charset="0"/>
              <a:buChar char="•"/>
            </a:pPr>
            <a:endParaRPr lang="en-US" sz="800" dirty="0" smtClean="0"/>
          </a:p>
          <a:p>
            <a:endParaRPr lang="en-US" b="1" dirty="0" smtClean="0"/>
          </a:p>
          <a:p>
            <a:r>
              <a:rPr lang="en-US" b="1" smtClean="0"/>
              <a:t>Presenter </a:t>
            </a:r>
            <a:r>
              <a:rPr lang="en-US" b="1" dirty="0" smtClean="0"/>
              <a:t>Notes:</a:t>
            </a:r>
          </a:p>
          <a:p>
            <a:pPr marL="176131" indent="-176131">
              <a:buFont typeface="Arial" panose="020B0604020202020204" pitchFamily="34" charset="0"/>
              <a:buChar char="•"/>
            </a:pPr>
            <a:r>
              <a:rPr lang="en-US" dirty="0" smtClean="0"/>
              <a:t>Hello and welcome to this professional development module on the </a:t>
            </a:r>
            <a:r>
              <a:rPr lang="en-US" dirty="0" smtClean="0">
                <a:solidFill>
                  <a:prstClr val="black"/>
                </a:solidFill>
              </a:rPr>
              <a:t>Responsibilities of Parent Center Boards.</a:t>
            </a:r>
          </a:p>
          <a:p>
            <a:pPr marL="176131" indent="-176131">
              <a:buFont typeface="Arial" panose="020B0604020202020204" pitchFamily="34" charset="0"/>
              <a:buChar char="•"/>
            </a:pPr>
            <a:r>
              <a:rPr lang="en-US" dirty="0" smtClean="0"/>
              <a:t>The purpose of this module is to understand the structural and oversight requirements of Responsibilities of Parent Center Boards so that you can fulfill your responsibility as a US Dept. of Education/Office of Special Education Programs (OSEP) federal grantee. </a:t>
            </a:r>
          </a:p>
          <a:p>
            <a:pPr marL="176131" indent="-176131">
              <a:buFont typeface="Arial" panose="020B0604020202020204" pitchFamily="34" charset="0"/>
              <a:buChar char="•"/>
            </a:pPr>
            <a:r>
              <a:rPr lang="en-US" dirty="0" smtClean="0"/>
              <a:t>We will first watch a 12 minute video that outlines the structure and primary responsibilities of Parent Center Boards. The video also addresses some of the challenges and opportunities of having a 51%+ parent representative Board and gives some tips for effective Board development.  	</a:t>
            </a:r>
          </a:p>
          <a:p>
            <a:pPr marL="176131" indent="-176131">
              <a:buFont typeface="Arial" panose="020B0604020202020204" pitchFamily="34" charset="0"/>
              <a:buChar char="•"/>
            </a:pPr>
            <a:r>
              <a:rPr lang="en-US" dirty="0" smtClean="0"/>
              <a:t>Show the video: </a:t>
            </a:r>
            <a:r>
              <a:rPr lang="en-US" b="1" u="sng" dirty="0" smtClean="0">
                <a:highlight>
                  <a:srgbClr val="FFFF00"/>
                </a:highlight>
              </a:rPr>
              <a:t>https://</a:t>
            </a:r>
            <a:r>
              <a:rPr lang="en-US" b="1" u="sng" dirty="0" err="1" smtClean="0">
                <a:highlight>
                  <a:srgbClr val="FFFF00"/>
                </a:highlight>
              </a:rPr>
              <a:t>youtu.be</a:t>
            </a:r>
            <a:r>
              <a:rPr lang="en-US" b="1" u="sng" dirty="0" smtClean="0">
                <a:highlight>
                  <a:srgbClr val="FFFF00"/>
                </a:highlight>
              </a:rPr>
              <a:t>/wGkr327uUf8  </a:t>
            </a:r>
            <a:endParaRPr lang="en-US" b="1" dirty="0" smtClean="0">
              <a:highlight>
                <a:srgbClr val="FFFF00"/>
              </a:highlight>
            </a:endParaRPr>
          </a:p>
          <a:p>
            <a:pPr marL="176131" indent="-176131">
              <a:buFont typeface="Arial" panose="020B0604020202020204" pitchFamily="34" charset="0"/>
              <a:buChar char="•"/>
            </a:pPr>
            <a:r>
              <a:rPr lang="en-US" dirty="0" smtClean="0"/>
              <a:t>Show Slide #1. Let’s take a short time to discuss how the information from the video can be applied to our own organization.</a:t>
            </a:r>
          </a:p>
        </p:txBody>
      </p:sp>
      <p:sp>
        <p:nvSpPr>
          <p:cNvPr id="4" name="Slide Number Placeholder 3"/>
          <p:cNvSpPr>
            <a:spLocks noGrp="1"/>
          </p:cNvSpPr>
          <p:nvPr>
            <p:ph type="sldNum" sz="quarter" idx="10"/>
          </p:nvPr>
        </p:nvSpPr>
        <p:spPr/>
        <p:txBody>
          <a:bodyPr/>
          <a:lstStyle/>
          <a:p>
            <a:fld id="{286AC252-6258-D84B-B6B5-C3EE0CA19DC1}" type="slidenum">
              <a:rPr lang="en-US" smtClean="0"/>
              <a:t>1</a:t>
            </a:fld>
            <a:endParaRPr lang="en-US"/>
          </a:p>
        </p:txBody>
      </p:sp>
    </p:spTree>
    <p:extLst>
      <p:ext uri="{BB962C8B-B14F-4D97-AF65-F5344CB8AC3E}">
        <p14:creationId xmlns:p14="http://schemas.microsoft.com/office/powerpoint/2010/main" val="16402831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343400"/>
            <a:ext cx="5486400" cy="4495800"/>
          </a:xfrm>
        </p:spPr>
        <p:txBody>
          <a:bodyPr/>
          <a:lstStyle/>
          <a:p>
            <a:pPr lvl="0"/>
            <a:r>
              <a:rPr lang="en-US" b="1" dirty="0" smtClean="0">
                <a:solidFill>
                  <a:prstClr val="black"/>
                </a:solidFill>
              </a:rPr>
              <a:t>Slide #2: Requirements in IDEA for a Parent Organization Board </a:t>
            </a:r>
          </a:p>
          <a:p>
            <a:pPr lvl="0"/>
            <a:endParaRPr lang="en-US" sz="800" b="1" dirty="0" smtClean="0">
              <a:solidFill>
                <a:prstClr val="black"/>
              </a:solidFill>
            </a:endParaRPr>
          </a:p>
          <a:p>
            <a:pPr lvl="0"/>
            <a:r>
              <a:rPr lang="en-US" b="1" dirty="0" smtClean="0">
                <a:solidFill>
                  <a:prstClr val="black"/>
                </a:solidFill>
              </a:rPr>
              <a:t>Procedural Directions:</a:t>
            </a:r>
          </a:p>
          <a:p>
            <a:pPr marL="171450" lvl="0" indent="-171450">
              <a:buFont typeface="Arial" panose="020B0604020202020204" pitchFamily="34" charset="0"/>
              <a:buChar char="•"/>
            </a:pPr>
            <a:r>
              <a:rPr lang="en-US" dirty="0" smtClean="0">
                <a:solidFill>
                  <a:prstClr val="black"/>
                </a:solidFill>
              </a:rPr>
              <a:t>Show slide # 2</a:t>
            </a:r>
          </a:p>
          <a:p>
            <a:pPr marL="171450" indent="-171450">
              <a:buFont typeface="Arial" panose="020B0604020202020204" pitchFamily="34" charset="0"/>
              <a:buChar char="•"/>
            </a:pPr>
            <a:r>
              <a:rPr lang="en-US" dirty="0" smtClean="0">
                <a:solidFill>
                  <a:prstClr val="black"/>
                </a:solidFill>
              </a:rPr>
              <a:t>Direct participants to review the organizations mission statement and board roster, including age and disability of children and professional roles and diversity of members. This can be done during the training or at another time</a:t>
            </a:r>
          </a:p>
          <a:p>
            <a:pPr marL="171450" lvl="0" indent="-171450">
              <a:buFont typeface="Arial" panose="020B0604020202020204" pitchFamily="34" charset="0"/>
              <a:buChar char="•"/>
            </a:pPr>
            <a:r>
              <a:rPr lang="en-US" dirty="0" smtClean="0">
                <a:solidFill>
                  <a:prstClr val="black"/>
                </a:solidFill>
              </a:rPr>
              <a:t>Share information in presenter notes</a:t>
            </a:r>
          </a:p>
          <a:p>
            <a:pPr marL="171450" lvl="0" indent="-171450">
              <a:buFont typeface="Arial" panose="020B0604020202020204" pitchFamily="34" charset="0"/>
              <a:buChar char="•"/>
            </a:pPr>
            <a:r>
              <a:rPr lang="en-US" dirty="0" smtClean="0">
                <a:solidFill>
                  <a:prstClr val="black"/>
                </a:solidFill>
              </a:rPr>
              <a:t>Discuss questions in presenter notes</a:t>
            </a:r>
          </a:p>
          <a:p>
            <a:pPr marL="645812" lvl="1" indent="-176131">
              <a:buFont typeface="Arial" panose="020B0604020202020204" pitchFamily="34" charset="0"/>
              <a:buChar char="•"/>
            </a:pPr>
            <a:endParaRPr lang="en-US" sz="800" dirty="0" smtClean="0">
              <a:solidFill>
                <a:prstClr val="black"/>
              </a:solidFill>
            </a:endParaRPr>
          </a:p>
          <a:p>
            <a:pPr lvl="0"/>
            <a:r>
              <a:rPr lang="en-US" b="1" dirty="0" smtClean="0">
                <a:solidFill>
                  <a:prstClr val="black"/>
                </a:solidFill>
              </a:rPr>
              <a:t>Presenter Notes:</a:t>
            </a:r>
          </a:p>
          <a:p>
            <a:pPr marL="171450" lvl="0" indent="-171450">
              <a:buFont typeface="Arial" panose="020B0604020202020204" pitchFamily="34" charset="0"/>
              <a:buChar char="•"/>
            </a:pPr>
            <a:r>
              <a:rPr lang="en-US" dirty="0" smtClean="0">
                <a:solidFill>
                  <a:prstClr val="black"/>
                </a:solidFill>
              </a:rPr>
              <a:t>Even if your organization has many services and programs, it MUST meet this definition of a Parent Organization under IDEA Section 671(a)(2) to qualify for your federal Parent Training &amp; Information Center (PTI) or Community Parent Resource Center (CPRC) grant. </a:t>
            </a:r>
          </a:p>
          <a:p>
            <a:pPr marL="628650" lvl="1" indent="-171450">
              <a:lnSpc>
                <a:spcPct val="115000"/>
              </a:lnSpc>
              <a:buFont typeface="Arial" panose="020B0604020202020204" pitchFamily="34" charset="0"/>
              <a:buChar char="•"/>
            </a:pPr>
            <a:r>
              <a:rPr lang="en-US" dirty="0" smtClean="0">
                <a:latin typeface="Calibri" panose="020F0502020204030204" pitchFamily="34" charset="0"/>
                <a:ea typeface="Calibri" panose="020F0502020204030204" pitchFamily="34" charset="0"/>
                <a:cs typeface="Times New Roman" panose="02020603050405020304" pitchFamily="18" charset="0"/>
              </a:rPr>
              <a:t>The </a:t>
            </a:r>
            <a:r>
              <a:rPr lang="en-US" dirty="0" smtClean="0">
                <a:latin typeface="Calibri" panose="020F0502020204030204" pitchFamily="34" charset="0"/>
                <a:ea typeface="Calibri" panose="020F0502020204030204" pitchFamily="34" charset="0"/>
                <a:cs typeface="Times New Roman" panose="02020603050405020304" pitchFamily="18" charset="0"/>
              </a:rPr>
              <a:t>organization </a:t>
            </a:r>
            <a:r>
              <a:rPr lang="en-US" dirty="0" smtClean="0">
                <a:latin typeface="Calibri" panose="020F0502020204030204" pitchFamily="34" charset="0"/>
                <a:ea typeface="Calibri" panose="020F0502020204030204" pitchFamily="34" charset="0"/>
                <a:cs typeface="Times New Roman" panose="02020603050405020304" pitchFamily="18" charset="0"/>
              </a:rPr>
              <a:t>must be a </a:t>
            </a:r>
            <a:r>
              <a:rPr lang="en-US" dirty="0" smtClean="0">
                <a:latin typeface="Calibri" panose="020F0502020204030204" pitchFamily="34" charset="0"/>
                <a:ea typeface="Calibri" panose="020F0502020204030204" pitchFamily="34" charset="0"/>
                <a:cs typeface="Times New Roman" panose="02020603050405020304" pitchFamily="18" charset="0"/>
              </a:rPr>
              <a:t>private nonprofit organization</a:t>
            </a:r>
            <a:r>
              <a:rPr lang="en-US" dirty="0" smtClean="0">
                <a:latin typeface="Calibri" panose="020F0502020204030204" pitchFamily="34" charset="0"/>
                <a:ea typeface="Calibri" panose="020F0502020204030204" pitchFamily="34" charset="0"/>
                <a:cs typeface="Times New Roman" panose="02020603050405020304" pitchFamily="18" charset="0"/>
              </a:rPr>
              <a:t>. The majority of Board members (51%) must be parents of children with a range of disabilities ages birth-26.  </a:t>
            </a:r>
          </a:p>
          <a:p>
            <a:pPr marL="628650" lvl="1" indent="-171450">
              <a:lnSpc>
                <a:spcPct val="115000"/>
              </a:lnSpc>
              <a:buFont typeface="Arial" panose="020B0604020202020204" pitchFamily="34" charset="0"/>
              <a:buChar char="•"/>
            </a:pPr>
            <a:r>
              <a:rPr lang="en-US" dirty="0" smtClean="0">
                <a:latin typeface="Calibri" panose="020F0502020204030204" pitchFamily="34" charset="0"/>
                <a:ea typeface="Calibri" panose="020F0502020204030204" pitchFamily="34" charset="0"/>
                <a:cs typeface="Times New Roman" panose="02020603050405020304" pitchFamily="18" charset="0"/>
              </a:rPr>
              <a:t>In addition, the Board must include individuals working in the fields of special education, related services, and early intervention, individuals with disabilities, and members who are broadly representative of the population to be served, including low-income parents and parents of limited English proficient children</a:t>
            </a:r>
            <a:r>
              <a:rPr lang="en-US" dirty="0" smtClean="0">
                <a:latin typeface="Calibri" panose="020F0502020204030204" pitchFamily="34" charset="0"/>
                <a:ea typeface="Calibri" panose="020F0502020204030204" pitchFamily="34" charset="0"/>
                <a:cs typeface="Times New Roman" panose="02020603050405020304" pitchFamily="18" charset="0"/>
              </a:rPr>
              <a:t>.</a:t>
            </a:r>
          </a:p>
          <a:p>
            <a:pPr marL="628650" lvl="1" indent="-171450">
              <a:lnSpc>
                <a:spcPct val="115000"/>
              </a:lnSpc>
              <a:buFont typeface="Arial" panose="020B0604020202020204" pitchFamily="34" charset="0"/>
              <a:buChar char="•"/>
            </a:pPr>
            <a:endParaRPr lang="en-US" b="1" dirty="0" smtClean="0">
              <a:latin typeface="Calibri" panose="020F0502020204030204" pitchFamily="34" charset="0"/>
              <a:ea typeface="Calibri" panose="020F0502020204030204" pitchFamily="34" charset="0"/>
              <a:cs typeface="Times New Roman" panose="02020603050405020304" pitchFamily="18" charset="0"/>
            </a:endParaRPr>
          </a:p>
          <a:p>
            <a:pPr marL="171450" indent="-171450">
              <a:buFont typeface="Arial" panose="020B0604020202020204" pitchFamily="34" charset="0"/>
              <a:buChar char="•"/>
            </a:pPr>
            <a:r>
              <a:rPr lang="en-US" dirty="0" smtClean="0"/>
              <a:t>Your mission statement must reflect serving families of children with disabilities who are ages birth through 26; and have the full range of disabilities described in section 602(3) of IDEA.</a:t>
            </a:r>
          </a:p>
          <a:p>
            <a:pPr marL="171450" marR="0" lvl="1"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1" dirty="0" smtClean="0">
                <a:latin typeface="Calibri" panose="020F0502020204030204" pitchFamily="34" charset="0"/>
                <a:ea typeface="Calibri" panose="020F0502020204030204" pitchFamily="34" charset="0"/>
                <a:cs typeface="Times New Roman" panose="02020603050405020304" pitchFamily="18" charset="0"/>
              </a:rPr>
              <a:t>Does your organization meet OSEP requirements?</a:t>
            </a:r>
          </a:p>
          <a:p>
            <a:pPr marL="171450" marR="0" lvl="1"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latin typeface="Calibri" panose="020F0502020204030204" pitchFamily="34" charset="0"/>
                <a:ea typeface="Calibri" panose="020F0502020204030204" pitchFamily="34" charset="0"/>
                <a:cs typeface="Times New Roman" panose="02020603050405020304" pitchFamily="18" charset="0"/>
              </a:rPr>
              <a:t>Use your “49 percent” creatively to bring the skills, perspectives, and experiences that will strengthen your </a:t>
            </a:r>
            <a:r>
              <a:rPr lang="en-US" dirty="0" smtClean="0">
                <a:latin typeface="Calibri" panose="020F0502020204030204" pitchFamily="34" charset="0"/>
                <a:ea typeface="Calibri" panose="020F0502020204030204" pitchFamily="34" charset="0"/>
                <a:cs typeface="Times New Roman" panose="02020603050405020304" pitchFamily="18" charset="0"/>
              </a:rPr>
              <a:t>organization.</a:t>
            </a:r>
            <a:endParaRPr lang="en-US" dirty="0" smtClean="0">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286AC252-6258-D84B-B6B5-C3EE0CA19DC1}" type="slidenum">
              <a:rPr lang="en-US" smtClean="0"/>
              <a:t>2</a:t>
            </a:fld>
            <a:endParaRPr lang="en-US"/>
          </a:p>
        </p:txBody>
      </p:sp>
    </p:spTree>
    <p:extLst>
      <p:ext uri="{BB962C8B-B14F-4D97-AF65-F5344CB8AC3E}">
        <p14:creationId xmlns:p14="http://schemas.microsoft.com/office/powerpoint/2010/main" val="31498625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381000"/>
            <a:ext cx="4572000" cy="3429000"/>
          </a:xfrm>
        </p:spPr>
      </p:sp>
      <p:sp>
        <p:nvSpPr>
          <p:cNvPr id="3" name="Notes Placeholder 2"/>
          <p:cNvSpPr>
            <a:spLocks noGrp="1"/>
          </p:cNvSpPr>
          <p:nvPr>
            <p:ph type="body" idx="1"/>
          </p:nvPr>
        </p:nvSpPr>
        <p:spPr>
          <a:xfrm>
            <a:off x="685800" y="3962400"/>
            <a:ext cx="5486400" cy="4953000"/>
          </a:xfrm>
        </p:spPr>
        <p:txBody>
          <a:bodyPr/>
          <a:lstStyle/>
          <a:p>
            <a:pPr lvl="0"/>
            <a:r>
              <a:rPr lang="en-US" sz="1200" b="1" dirty="0" smtClean="0">
                <a:solidFill>
                  <a:prstClr val="black"/>
                </a:solidFill>
                <a:latin typeface="Calibri" panose="020F0502020204030204" pitchFamily="34" charset="0"/>
              </a:rPr>
              <a:t>Slide #3: Parent Center Board Roles </a:t>
            </a:r>
          </a:p>
          <a:p>
            <a:pPr lvl="0"/>
            <a:endParaRPr lang="en-US" sz="1900" dirty="0" smtClean="0">
              <a:solidFill>
                <a:prstClr val="black"/>
              </a:solidFill>
              <a:latin typeface="Calibri" panose="020F0502020204030204" pitchFamily="34" charset="0"/>
            </a:endParaRPr>
          </a:p>
          <a:p>
            <a:pPr lvl="0"/>
            <a:r>
              <a:rPr lang="en-US" sz="1200" b="1" dirty="0" smtClean="0">
                <a:solidFill>
                  <a:prstClr val="black"/>
                </a:solidFill>
                <a:latin typeface="Calibri" panose="020F0502020204030204" pitchFamily="34" charset="0"/>
              </a:rPr>
              <a:t>Procedural Directions:</a:t>
            </a:r>
          </a:p>
          <a:p>
            <a:pPr marL="171450" lvl="0" indent="-171450">
              <a:buFont typeface="Arial" panose="020B0604020202020204" pitchFamily="34" charset="0"/>
              <a:buChar char="•"/>
            </a:pPr>
            <a:r>
              <a:rPr lang="en-US" sz="1200" dirty="0" smtClean="0">
                <a:solidFill>
                  <a:prstClr val="black"/>
                </a:solidFill>
                <a:latin typeface="Calibri" panose="020F0502020204030204" pitchFamily="34" charset="0"/>
              </a:rPr>
              <a:t>Show slide 3</a:t>
            </a:r>
          </a:p>
          <a:p>
            <a:pPr marL="171450" lvl="0" indent="-171450">
              <a:buFont typeface="Arial" panose="020B0604020202020204" pitchFamily="34" charset="0"/>
              <a:buChar char="•"/>
            </a:pPr>
            <a:r>
              <a:rPr lang="en-US" sz="1200" dirty="0" smtClean="0">
                <a:solidFill>
                  <a:prstClr val="black"/>
                </a:solidFill>
                <a:latin typeface="Calibri" panose="020F0502020204030204" pitchFamily="34" charset="0"/>
              </a:rPr>
              <a:t>Refer to a copy of the Grant Award Notification (GAN) (not generally necessary to have copies for all </a:t>
            </a:r>
            <a:r>
              <a:rPr lang="en-US" sz="1200" dirty="0" smtClean="0">
                <a:solidFill>
                  <a:prstClr val="black"/>
                </a:solidFill>
                <a:latin typeface="Calibri" panose="020F0502020204030204" pitchFamily="34" charset="0"/>
              </a:rPr>
              <a:t>but </a:t>
            </a:r>
            <a:r>
              <a:rPr lang="en-US" sz="1200" dirty="0" smtClean="0">
                <a:solidFill>
                  <a:prstClr val="black"/>
                </a:solidFill>
                <a:latin typeface="Calibri" panose="020F0502020204030204" pitchFamily="34" charset="0"/>
              </a:rPr>
              <a:t>should have one for reference)</a:t>
            </a:r>
          </a:p>
          <a:p>
            <a:pPr marL="171450" lvl="0" indent="-171450">
              <a:buFont typeface="Arial" panose="020B0604020202020204" pitchFamily="34" charset="0"/>
              <a:buChar char="•"/>
            </a:pPr>
            <a:r>
              <a:rPr lang="en-US" sz="1200" dirty="0" smtClean="0">
                <a:solidFill>
                  <a:prstClr val="black"/>
                </a:solidFill>
                <a:latin typeface="Calibri" panose="020F0502020204030204" pitchFamily="34" charset="0"/>
              </a:rPr>
              <a:t>Share information in presenter notes</a:t>
            </a:r>
          </a:p>
          <a:p>
            <a:pPr marL="645812" lvl="1" indent="-176131">
              <a:buFont typeface="Arial" panose="020B0604020202020204" pitchFamily="34" charset="0"/>
              <a:buChar char="•"/>
            </a:pPr>
            <a:endParaRPr lang="en-US" sz="1900" dirty="0" smtClean="0">
              <a:solidFill>
                <a:prstClr val="black"/>
              </a:solidFill>
              <a:latin typeface="Calibri" panose="020F0502020204030204" pitchFamily="34" charset="0"/>
            </a:endParaRPr>
          </a:p>
          <a:p>
            <a:pPr lvl="0"/>
            <a:r>
              <a:rPr lang="en-US" sz="1200" b="1" dirty="0" smtClean="0">
                <a:solidFill>
                  <a:prstClr val="black"/>
                </a:solidFill>
                <a:latin typeface="Calibri" panose="020F0502020204030204" pitchFamily="34" charset="0"/>
              </a:rPr>
              <a:t>Presenter Notes:</a:t>
            </a:r>
          </a:p>
          <a:p>
            <a:pPr marL="171450" lvl="0" indent="-171450">
              <a:buFont typeface="Arial" panose="020B0604020202020204" pitchFamily="34" charset="0"/>
              <a:buChar char="•"/>
            </a:pPr>
            <a:r>
              <a:rPr lang="en-US" sz="1200" dirty="0" smtClean="0">
                <a:latin typeface="Calibri" panose="020F0502020204030204" pitchFamily="34" charset="0"/>
              </a:rPr>
              <a:t>Even if your nonprofit organization’s </a:t>
            </a:r>
            <a:r>
              <a:rPr lang="en-US" sz="1200" dirty="0" smtClean="0">
                <a:latin typeface="Calibri" panose="020F0502020204030204" pitchFamily="34" charset="0"/>
              </a:rPr>
              <a:t>OSEP Parent Center grant </a:t>
            </a:r>
            <a:r>
              <a:rPr lang="en-US" sz="1200" dirty="0" smtClean="0">
                <a:latin typeface="Calibri" panose="020F0502020204030204" pitchFamily="34" charset="0"/>
              </a:rPr>
              <a:t>is only part of your budget, Board members need to know their responsibilities as grantees. </a:t>
            </a:r>
          </a:p>
          <a:p>
            <a:pPr marL="628650" lvl="1" indent="-171450">
              <a:buFont typeface="Arial" panose="020B0604020202020204" pitchFamily="34" charset="0"/>
              <a:buChar char="•"/>
            </a:pPr>
            <a:r>
              <a:rPr lang="en-US" sz="1200" dirty="0" smtClean="0">
                <a:latin typeface="Calibri" panose="020F0502020204030204" pitchFamily="34" charset="0"/>
              </a:rPr>
              <a:t>When an organization receives an OSEP grant, the Board – not the Executive Director – holds the grant.</a:t>
            </a:r>
          </a:p>
          <a:p>
            <a:pPr marL="628650" lvl="1" indent="-171450">
              <a:buFont typeface="Arial" panose="020B0604020202020204" pitchFamily="34" charset="0"/>
              <a:buChar char="•"/>
            </a:pPr>
            <a:r>
              <a:rPr lang="en-US" sz="1200" dirty="0" smtClean="0">
                <a:latin typeface="Calibri" panose="020F0502020204030204" pitchFamily="34" charset="0"/>
              </a:rPr>
              <a:t>While writing the Continuation Report is an annual Program Director (staff) responsibility, the Board Chair is the authorized representative who signs Continuation Reports. The Board should receive a copy of the Continuation Report in their Board materials.</a:t>
            </a:r>
          </a:p>
          <a:p>
            <a:pPr marL="628650" lvl="1" indent="-171450">
              <a:buFont typeface="Arial" panose="020B0604020202020204" pitchFamily="34" charset="0"/>
              <a:buChar char="•"/>
            </a:pPr>
            <a:r>
              <a:rPr lang="en-US" sz="1200" dirty="0" smtClean="0">
                <a:latin typeface="Calibri" panose="020F0502020204030204" pitchFamily="34" charset="0"/>
              </a:rPr>
              <a:t>If there is a change of Board Chair during the grant period, the Project Officer must be informed immediately. </a:t>
            </a:r>
          </a:p>
          <a:p>
            <a:pPr marL="628650" lvl="1" indent="-171450">
              <a:buFont typeface="Arial" panose="020B0604020202020204" pitchFamily="34" charset="0"/>
              <a:buChar char="•"/>
            </a:pPr>
            <a:r>
              <a:rPr lang="en-US" sz="1200" dirty="0" smtClean="0">
                <a:latin typeface="Calibri" panose="020F0502020204030204" pitchFamily="34" charset="0"/>
              </a:rPr>
              <a:t>The Board should review the GAN, which is the official document of terms. </a:t>
            </a:r>
          </a:p>
          <a:p>
            <a:pPr marL="628650" lvl="1" indent="-171450">
              <a:buFont typeface="Arial" panose="020B0604020202020204" pitchFamily="34" charset="0"/>
              <a:buChar char="•"/>
            </a:pPr>
            <a:r>
              <a:rPr lang="en-US" sz="1200" dirty="0" smtClean="0">
                <a:latin typeface="Calibri" panose="020F0502020204030204" pitchFamily="34" charset="0"/>
              </a:rPr>
              <a:t>The Board is obligated to follow all </a:t>
            </a:r>
            <a:r>
              <a:rPr lang="en-US" sz="1200" dirty="0" smtClean="0">
                <a:latin typeface="Calibri" panose="020F0502020204030204" pitchFamily="34" charset="0"/>
              </a:rPr>
              <a:t>federal </a:t>
            </a:r>
            <a:r>
              <a:rPr lang="en-US" sz="1200" i="1" dirty="0" smtClean="0">
                <a:latin typeface="Calibri" panose="020F0502020204030204" pitchFamily="34" charset="0"/>
              </a:rPr>
              <a:t>Uniform Guidance</a:t>
            </a:r>
            <a:r>
              <a:rPr lang="en-US" sz="1200" dirty="0" smtClean="0">
                <a:latin typeface="Calibri" panose="020F0502020204030204" pitchFamily="34" charset="0"/>
              </a:rPr>
              <a:t> requirements as referenced in the </a:t>
            </a:r>
            <a:r>
              <a:rPr lang="en-US" sz="1200" dirty="0" smtClean="0">
                <a:latin typeface="Calibri" panose="020F0502020204030204" pitchFamily="34" charset="0"/>
              </a:rPr>
              <a:t>GAN.</a:t>
            </a:r>
            <a:r>
              <a:rPr lang="en-US" sz="1200" baseline="0" dirty="0" smtClean="0">
                <a:latin typeface="Calibri" panose="020F0502020204030204" pitchFamily="34" charset="0"/>
              </a:rPr>
              <a:t> </a:t>
            </a:r>
            <a:endParaRPr lang="en-US" sz="1200" dirty="0" smtClean="0">
              <a:latin typeface="Calibri" panose="020F0502020204030204" pitchFamily="34" charset="0"/>
            </a:endParaRPr>
          </a:p>
          <a:p>
            <a:pPr marL="628650" lvl="1" indent="-171450">
              <a:buFont typeface="Arial" panose="020B0604020202020204" pitchFamily="34" charset="0"/>
              <a:buChar char="•"/>
            </a:pPr>
            <a:r>
              <a:rPr lang="en-US" sz="1200" dirty="0" smtClean="0">
                <a:latin typeface="Calibri" panose="020F0502020204030204" pitchFamily="34" charset="0"/>
              </a:rPr>
              <a:t>The Board should monitor progress on Parent Center grant requirements at least quarterly. This may be done by the whole Board or program committee, and should be reflected in Board minutes. </a:t>
            </a:r>
            <a:endParaRPr lang="en-US" sz="1200" dirty="0" smtClean="0">
              <a:latin typeface="Calibri" panose="020F0502020204030204" pitchFamily="34" charset="0"/>
            </a:endParaRPr>
          </a:p>
          <a:p>
            <a:pPr marL="628650" lvl="1" indent="-171450">
              <a:buFont typeface="Arial" panose="020B0604020202020204" pitchFamily="34" charset="0"/>
              <a:buChar char="•"/>
            </a:pPr>
            <a:endParaRPr lang="en-US" sz="1200" dirty="0" smtClean="0">
              <a:latin typeface="Calibri" panose="020F0502020204030204" pitchFamily="34" charset="0"/>
            </a:endParaRPr>
          </a:p>
          <a:p>
            <a:pPr marL="171450" indent="-171450">
              <a:buFont typeface="Arial" panose="020B0604020202020204" pitchFamily="34" charset="0"/>
              <a:buChar char="•"/>
            </a:pPr>
            <a:r>
              <a:rPr lang="en-US" sz="1200" dirty="0" smtClean="0">
                <a:latin typeface="Calibri" panose="020F0502020204030204" pitchFamily="34" charset="0"/>
              </a:rPr>
              <a:t>The Board should know major Grant requirements. These include having sound financial management systems in place, and aligning drawdowns of grant funds </a:t>
            </a:r>
            <a:r>
              <a:rPr lang="en-US" sz="1200" dirty="0" smtClean="0">
                <a:latin typeface="Calibri" panose="020F0502020204030204" pitchFamily="34" charset="0"/>
              </a:rPr>
              <a:t>with </a:t>
            </a:r>
            <a:r>
              <a:rPr lang="en-US" sz="1200" dirty="0" smtClean="0">
                <a:latin typeface="Calibri" panose="020F0502020204030204" pitchFamily="34" charset="0"/>
              </a:rPr>
              <a:t>activities. </a:t>
            </a:r>
          </a:p>
          <a:p>
            <a:pPr marL="628650" lvl="1" indent="-171450">
              <a:buFont typeface="Arial" panose="020B0604020202020204" pitchFamily="34" charset="0"/>
              <a:buChar char="•"/>
            </a:pPr>
            <a:r>
              <a:rPr lang="en-US" sz="1200" dirty="0" smtClean="0">
                <a:latin typeface="Calibri" panose="020F0502020204030204" pitchFamily="34" charset="0"/>
              </a:rPr>
              <a:t>Drawdowns should correspond with immediate needs, with minimal time between drawdowns and expenditures (“3-day rule”). The Board should ask to see a copy of the “G-5” drawdown reports at least quarterly.</a:t>
            </a:r>
          </a:p>
          <a:p>
            <a:pPr marL="628650" lvl="1" indent="-171450">
              <a:buFont typeface="Arial" panose="020B0604020202020204" pitchFamily="34" charset="0"/>
              <a:buChar char="•"/>
            </a:pPr>
            <a:r>
              <a:rPr lang="en-US" sz="1200" dirty="0" smtClean="0">
                <a:latin typeface="Calibri" panose="020F0502020204030204" pitchFamily="34" charset="0"/>
              </a:rPr>
              <a:t>The rate of drawdown must be commensurate with the Project’s approved scope and milestones.  </a:t>
            </a:r>
          </a:p>
          <a:p>
            <a:pPr marL="628650" lvl="1" indent="-171450">
              <a:buFont typeface="Arial" panose="020B0604020202020204" pitchFamily="34" charset="0"/>
              <a:buChar char="•"/>
            </a:pPr>
            <a:r>
              <a:rPr lang="en-US" sz="1200" dirty="0" smtClean="0">
                <a:latin typeface="Calibri" panose="020F0502020204030204" pitchFamily="34" charset="0"/>
              </a:rPr>
              <a:t>Monitoring of drawdowns will avoid the following “red flag” situations: large amount of unexpended funds and excessive or infrequent drawdowns. </a:t>
            </a:r>
          </a:p>
          <a:p>
            <a:pPr marL="628650" lvl="1" indent="-171450">
              <a:buFont typeface="Arial" panose="020B0604020202020204" pitchFamily="34" charset="0"/>
              <a:buChar char="•"/>
            </a:pPr>
            <a:r>
              <a:rPr lang="en-US" sz="1200" dirty="0" smtClean="0">
                <a:latin typeface="Calibri" panose="020F0502020204030204" pitchFamily="34" charset="0"/>
              </a:rPr>
              <a:t>Transfers of greater than 10% across budget lines on form 524 requires prior approval from the Program Officer. </a:t>
            </a:r>
          </a:p>
        </p:txBody>
      </p:sp>
      <p:sp>
        <p:nvSpPr>
          <p:cNvPr id="4" name="Slide Number Placeholder 3"/>
          <p:cNvSpPr>
            <a:spLocks noGrp="1"/>
          </p:cNvSpPr>
          <p:nvPr>
            <p:ph type="sldNum" sz="quarter" idx="10"/>
          </p:nvPr>
        </p:nvSpPr>
        <p:spPr/>
        <p:txBody>
          <a:bodyPr/>
          <a:lstStyle/>
          <a:p>
            <a:fld id="{286AC252-6258-D84B-B6B5-C3EE0CA19DC1}" type="slidenum">
              <a:rPr lang="en-US" smtClean="0"/>
              <a:t>3</a:t>
            </a:fld>
            <a:endParaRPr lang="en-US"/>
          </a:p>
        </p:txBody>
      </p:sp>
    </p:spTree>
    <p:extLst>
      <p:ext uri="{BB962C8B-B14F-4D97-AF65-F5344CB8AC3E}">
        <p14:creationId xmlns:p14="http://schemas.microsoft.com/office/powerpoint/2010/main" val="201581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b="1" dirty="0" smtClean="0">
                <a:solidFill>
                  <a:prstClr val="black"/>
                </a:solidFill>
              </a:rPr>
              <a:t>Slide #4: Strengths and Challenges of Parent Organization Boards</a:t>
            </a:r>
          </a:p>
          <a:p>
            <a:pPr lvl="0"/>
            <a:endParaRPr lang="en-US" b="1" dirty="0" smtClean="0">
              <a:solidFill>
                <a:prstClr val="black"/>
              </a:solidFill>
            </a:endParaRPr>
          </a:p>
          <a:p>
            <a:pPr lvl="0"/>
            <a:r>
              <a:rPr lang="en-US" b="1" dirty="0" smtClean="0">
                <a:solidFill>
                  <a:prstClr val="black"/>
                </a:solidFill>
              </a:rPr>
              <a:t>Procedural Directions:</a:t>
            </a:r>
          </a:p>
          <a:p>
            <a:pPr marL="171450" lvl="0" indent="-171450">
              <a:buFont typeface="Arial" panose="020B0604020202020204" pitchFamily="34" charset="0"/>
              <a:buChar char="•"/>
            </a:pPr>
            <a:r>
              <a:rPr lang="en-US" dirty="0" smtClean="0">
                <a:solidFill>
                  <a:prstClr val="black"/>
                </a:solidFill>
              </a:rPr>
              <a:t>Show slide 4</a:t>
            </a:r>
          </a:p>
          <a:p>
            <a:pPr marL="171450" lvl="0" indent="-171450">
              <a:buFont typeface="Arial" panose="020B0604020202020204" pitchFamily="34" charset="0"/>
              <a:buChar char="•"/>
            </a:pPr>
            <a:r>
              <a:rPr lang="en-US" dirty="0" smtClean="0">
                <a:solidFill>
                  <a:prstClr val="black"/>
                </a:solidFill>
              </a:rPr>
              <a:t>Share information in presenter notes</a:t>
            </a:r>
          </a:p>
          <a:p>
            <a:pPr marL="171450" lvl="0" indent="-171450">
              <a:buFont typeface="Arial" panose="020B0604020202020204" pitchFamily="34" charset="0"/>
              <a:buChar char="•"/>
            </a:pPr>
            <a:r>
              <a:rPr lang="en-US" dirty="0" smtClean="0">
                <a:solidFill>
                  <a:prstClr val="black"/>
                </a:solidFill>
              </a:rPr>
              <a:t>Discuss questions</a:t>
            </a:r>
          </a:p>
          <a:p>
            <a:pPr marL="645812" lvl="1" indent="-176131">
              <a:buFont typeface="Arial" panose="020B0604020202020204" pitchFamily="34" charset="0"/>
              <a:buChar char="•"/>
            </a:pPr>
            <a:endParaRPr lang="en-US" dirty="0" smtClean="0">
              <a:solidFill>
                <a:prstClr val="black"/>
              </a:solidFill>
            </a:endParaRPr>
          </a:p>
          <a:p>
            <a:pPr lvl="0"/>
            <a:r>
              <a:rPr lang="en-US" b="1" dirty="0" smtClean="0">
                <a:solidFill>
                  <a:prstClr val="black"/>
                </a:solidFill>
              </a:rPr>
              <a:t>Presenter Notes:</a:t>
            </a:r>
          </a:p>
          <a:p>
            <a:r>
              <a:rPr lang="en-US" dirty="0" smtClean="0"/>
              <a:t>Best practices (not legal IDEA or IRS nonprofit requirements) call for:</a:t>
            </a:r>
          </a:p>
          <a:p>
            <a:pPr marL="171450" indent="-171450">
              <a:buFont typeface="Arial" panose="020B0604020202020204" pitchFamily="34" charset="0"/>
              <a:buChar char="•"/>
            </a:pPr>
            <a:r>
              <a:rPr lang="en-US" dirty="0" smtClean="0"/>
              <a:t>At least 7 members on Board</a:t>
            </a:r>
          </a:p>
          <a:p>
            <a:pPr marL="171450" indent="-171450">
              <a:buFont typeface="Arial" panose="020B0604020202020204" pitchFamily="34" charset="0"/>
              <a:buChar char="•"/>
            </a:pPr>
            <a:r>
              <a:rPr lang="en-US" dirty="0" smtClean="0"/>
              <a:t>Executive Director is NOT a member of the Board</a:t>
            </a:r>
          </a:p>
          <a:p>
            <a:pPr marL="171450" indent="-171450">
              <a:buFont typeface="Arial" panose="020B0604020202020204" pitchFamily="34" charset="0"/>
              <a:buChar char="•"/>
            </a:pPr>
            <a:r>
              <a:rPr lang="en-US" dirty="0" smtClean="0"/>
              <a:t>Members have term limits and rotate off at a maximum of every 5 years</a:t>
            </a:r>
          </a:p>
          <a:p>
            <a:endParaRPr lang="en-US" dirty="0" smtClean="0"/>
          </a:p>
          <a:p>
            <a:r>
              <a:rPr lang="en-US" b="1" dirty="0" smtClean="0"/>
              <a:t>Discussion Questions:</a:t>
            </a:r>
          </a:p>
          <a:p>
            <a:pPr marL="171450" indent="-171450">
              <a:buFont typeface="Arial" panose="020B0604020202020204" pitchFamily="34" charset="0"/>
              <a:buChar char="•"/>
            </a:pPr>
            <a:r>
              <a:rPr lang="en-US" b="1" dirty="0" smtClean="0"/>
              <a:t>Discuss how your Board compares with these practices. What are the opportunities for improvement? </a:t>
            </a:r>
          </a:p>
          <a:p>
            <a:pPr marL="171450" indent="-171450">
              <a:buFont typeface="Arial" panose="020B0604020202020204" pitchFamily="34" charset="0"/>
              <a:buChar char="•"/>
            </a:pPr>
            <a:r>
              <a:rPr lang="en-US" b="1" dirty="0" smtClean="0"/>
              <a:t>How does the IDEA required</a:t>
            </a:r>
            <a:r>
              <a:rPr lang="en-US" b="1" baseline="0" dirty="0" smtClean="0"/>
              <a:t> Board composition of a Parent </a:t>
            </a:r>
            <a:r>
              <a:rPr lang="en-US" b="1" dirty="0" smtClean="0"/>
              <a:t>Organization impact the effectiveness of programs and services to your constituents? </a:t>
            </a:r>
          </a:p>
          <a:p>
            <a:pPr marL="171450" indent="-171450">
              <a:buFont typeface="Arial" panose="020B0604020202020204" pitchFamily="34" charset="0"/>
              <a:buChar char="•"/>
            </a:pPr>
            <a:r>
              <a:rPr lang="en-US" dirty="0" smtClean="0"/>
              <a:t>Because of IDEA requirements, it is likely that a significant number of Board members are first-time board members</a:t>
            </a:r>
            <a:r>
              <a:rPr lang="en-US" b="1" dirty="0" smtClean="0"/>
              <a:t>.</a:t>
            </a:r>
            <a:r>
              <a:rPr lang="en-US" b="1" baseline="0" dirty="0" smtClean="0"/>
              <a:t> </a:t>
            </a:r>
            <a:r>
              <a:rPr lang="en-US" b="1" baseline="0" dirty="0" smtClean="0"/>
              <a:t> </a:t>
            </a:r>
            <a:r>
              <a:rPr lang="en-US" b="1" dirty="0" smtClean="0"/>
              <a:t>How </a:t>
            </a:r>
            <a:r>
              <a:rPr lang="en-US" b="1" dirty="0" smtClean="0"/>
              <a:t>can the Board support new members to contribute at their best? </a:t>
            </a:r>
          </a:p>
        </p:txBody>
      </p:sp>
      <p:sp>
        <p:nvSpPr>
          <p:cNvPr id="4" name="Slide Number Placeholder 3"/>
          <p:cNvSpPr>
            <a:spLocks noGrp="1"/>
          </p:cNvSpPr>
          <p:nvPr>
            <p:ph type="sldNum" sz="quarter" idx="10"/>
          </p:nvPr>
        </p:nvSpPr>
        <p:spPr/>
        <p:txBody>
          <a:bodyPr/>
          <a:lstStyle/>
          <a:p>
            <a:fld id="{286AC252-6258-D84B-B6B5-C3EE0CA19DC1}" type="slidenum">
              <a:rPr lang="en-US" smtClean="0"/>
              <a:t>4</a:t>
            </a:fld>
            <a:endParaRPr lang="en-US"/>
          </a:p>
        </p:txBody>
      </p:sp>
    </p:spTree>
    <p:extLst>
      <p:ext uri="{BB962C8B-B14F-4D97-AF65-F5344CB8AC3E}">
        <p14:creationId xmlns:p14="http://schemas.microsoft.com/office/powerpoint/2010/main" val="20671125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Slide #5: Wrap Up &amp; Module Credits</a:t>
            </a:r>
          </a:p>
          <a:p>
            <a:endParaRPr lang="en-US" dirty="0" smtClean="0"/>
          </a:p>
          <a:p>
            <a:r>
              <a:rPr lang="en-US" b="1" dirty="0" smtClean="0"/>
              <a:t>Procedural Directions:</a:t>
            </a:r>
          </a:p>
          <a:p>
            <a:pPr marL="176131" indent="-176131">
              <a:buFont typeface="Arial" panose="020B0604020202020204" pitchFamily="34" charset="0"/>
              <a:buChar char="•"/>
            </a:pPr>
            <a:r>
              <a:rPr lang="en-US" dirty="0" smtClean="0"/>
              <a:t>Hand out the FAQ, Resource List, and Evaluation for this part.</a:t>
            </a:r>
          </a:p>
          <a:p>
            <a:pPr marL="176131" indent="-176131">
              <a:buFont typeface="Arial" panose="020B0604020202020204" pitchFamily="34" charset="0"/>
              <a:buChar char="•"/>
            </a:pPr>
            <a:r>
              <a:rPr lang="en-US" dirty="0" smtClean="0"/>
              <a:t>If time permits, you can review the FAQ.  You can also select 1-2 resources from the Resource List that speak to you and provide copies of them for additional discussion.   </a:t>
            </a:r>
          </a:p>
          <a:p>
            <a:pPr marL="176131" indent="-176131">
              <a:buFont typeface="Arial" panose="020B0604020202020204" pitchFamily="34" charset="0"/>
              <a:buChar char="•"/>
            </a:pPr>
            <a:r>
              <a:rPr lang="en-US" dirty="0" smtClean="0"/>
              <a:t>Show slide #5.</a:t>
            </a:r>
          </a:p>
          <a:p>
            <a:pPr marL="176131" indent="-176131">
              <a:buFont typeface="Arial" panose="020B0604020202020204" pitchFamily="34" charset="0"/>
              <a:buChar char="•"/>
            </a:pPr>
            <a:r>
              <a:rPr lang="en-US" dirty="0" smtClean="0"/>
              <a:t>Read Presenter Notes</a:t>
            </a:r>
          </a:p>
          <a:p>
            <a:endParaRPr lang="en-US" dirty="0" smtClean="0"/>
          </a:p>
          <a:p>
            <a:r>
              <a:rPr lang="en-US" b="1" dirty="0" smtClean="0"/>
              <a:t>Presenter Notes:</a:t>
            </a:r>
          </a:p>
          <a:p>
            <a:pPr marL="176131" indent="-176131">
              <a:buFont typeface="Arial" panose="020B0604020202020204" pitchFamily="34" charset="0"/>
              <a:buChar char="•"/>
            </a:pPr>
            <a:r>
              <a:rPr lang="en-US" dirty="0" smtClean="0"/>
              <a:t>You have in the materials for this module an FAQ sheet and a Resource List. These are intended as a “take home” for you of key points and important supplementary materials to review at your leisure. </a:t>
            </a:r>
          </a:p>
          <a:p>
            <a:pPr marL="176131" indent="-176131">
              <a:buFont typeface="Arial" panose="020B0604020202020204" pitchFamily="34" charset="0"/>
              <a:buChar char="•"/>
            </a:pPr>
            <a:r>
              <a:rPr lang="en-US" dirty="0" smtClean="0"/>
              <a:t>The materials for these modules were developed by a Development Team and by the 6 Regional Parent TA Centers and the National Center for Parent Information and Resources. There are 6 Tool Kits with 18 videos available for Boards.</a:t>
            </a:r>
          </a:p>
          <a:p>
            <a:pPr marL="176131" indent="-176131">
              <a:buFont typeface="Arial" panose="020B0604020202020204" pitchFamily="34" charset="0"/>
              <a:buChar char="•"/>
            </a:pPr>
            <a:r>
              <a:rPr lang="en-US" dirty="0" smtClean="0"/>
              <a:t>Please complete the evaluation form. The developers are very interested in your evaluation of the Parent Center Board Responsibilities resources.  </a:t>
            </a:r>
          </a:p>
        </p:txBody>
      </p:sp>
      <p:sp>
        <p:nvSpPr>
          <p:cNvPr id="4" name="Slide Number Placeholder 3"/>
          <p:cNvSpPr>
            <a:spLocks noGrp="1"/>
          </p:cNvSpPr>
          <p:nvPr>
            <p:ph type="sldNum" sz="quarter" idx="10"/>
          </p:nvPr>
        </p:nvSpPr>
        <p:spPr/>
        <p:txBody>
          <a:bodyPr/>
          <a:lstStyle/>
          <a:p>
            <a:fld id="{286AC252-6258-D84B-B6B5-C3EE0CA19DC1}" type="slidenum">
              <a:rPr lang="en-US" smtClean="0"/>
              <a:t>5</a:t>
            </a:fld>
            <a:endParaRPr lang="en-US"/>
          </a:p>
        </p:txBody>
      </p:sp>
    </p:spTree>
    <p:extLst>
      <p:ext uri="{BB962C8B-B14F-4D97-AF65-F5344CB8AC3E}">
        <p14:creationId xmlns:p14="http://schemas.microsoft.com/office/powerpoint/2010/main" val="21465267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0"/>
            <a:ext cx="77724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defRPr sz="2000" b="1" i="0">
                <a:solidFill>
                  <a:srgbClr val="C0E7FA"/>
                </a:solidFill>
                <a:latin typeface="Calibri"/>
                <a:cs typeface="Calibri"/>
              </a:defRPr>
            </a:lvl1pPr>
          </a:lstStyle>
          <a:p>
            <a:pPr marL="12700">
              <a:lnSpc>
                <a:spcPct val="100000"/>
              </a:lnSpc>
              <a:spcBef>
                <a:spcPts val="5"/>
              </a:spcBef>
            </a:pPr>
            <a:r>
              <a:rPr spc="-10" dirty="0"/>
              <a:t>STRENGTHENING </a:t>
            </a:r>
            <a:r>
              <a:rPr spc="-25" dirty="0"/>
              <a:t>PARENT </a:t>
            </a:r>
            <a:r>
              <a:rPr spc="-5" dirty="0"/>
              <a:t>CENTER</a:t>
            </a:r>
            <a:r>
              <a:rPr spc="40" dirty="0"/>
              <a:t> </a:t>
            </a:r>
            <a:r>
              <a:rPr spc="-10" dirty="0"/>
              <a:t>CAPACITY</a:t>
            </a: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12/6/2017</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100" b="1" i="0">
                <a:solidFill>
                  <a:schemeClr val="tx1"/>
                </a:solidFill>
                <a:latin typeface="Georgia"/>
                <a:cs typeface="Georgia"/>
              </a:defRPr>
            </a:lvl1pPr>
          </a:lstStyle>
          <a:p>
            <a:endParaRPr/>
          </a:p>
        </p:txBody>
      </p:sp>
      <p:sp>
        <p:nvSpPr>
          <p:cNvPr id="3" name="Holder 3"/>
          <p:cNvSpPr>
            <a:spLocks noGrp="1"/>
          </p:cNvSpPr>
          <p:nvPr>
            <p:ph type="body" idx="1"/>
          </p:nvPr>
        </p:nvSpPr>
        <p:spPr/>
        <p:txBody>
          <a:bodyPr lIns="0" tIns="0" rIns="0" bIns="0"/>
          <a:lstStyle>
            <a:lvl1pPr>
              <a:defRPr sz="2200" b="1" i="0">
                <a:solidFill>
                  <a:schemeClr val="tx1"/>
                </a:solidFill>
                <a:latin typeface="Calibri"/>
                <a:cs typeface="Calibri"/>
              </a:defRPr>
            </a:lvl1pPr>
          </a:lstStyle>
          <a:p>
            <a:endParaRPr/>
          </a:p>
        </p:txBody>
      </p:sp>
      <p:sp>
        <p:nvSpPr>
          <p:cNvPr id="4" name="Holder 4"/>
          <p:cNvSpPr>
            <a:spLocks noGrp="1"/>
          </p:cNvSpPr>
          <p:nvPr>
            <p:ph type="ftr" sz="quarter" idx="5"/>
          </p:nvPr>
        </p:nvSpPr>
        <p:spPr/>
        <p:txBody>
          <a:bodyPr lIns="0" tIns="0" rIns="0" bIns="0"/>
          <a:lstStyle>
            <a:lvl1pPr>
              <a:defRPr sz="2000" b="1" i="0">
                <a:solidFill>
                  <a:srgbClr val="C0E7FA"/>
                </a:solidFill>
                <a:latin typeface="Calibri"/>
                <a:cs typeface="Calibri"/>
              </a:defRPr>
            </a:lvl1pPr>
          </a:lstStyle>
          <a:p>
            <a:pPr marL="12700">
              <a:lnSpc>
                <a:spcPct val="100000"/>
              </a:lnSpc>
              <a:spcBef>
                <a:spcPts val="5"/>
              </a:spcBef>
            </a:pPr>
            <a:r>
              <a:rPr spc="-10" dirty="0"/>
              <a:t>STRENGTHENING </a:t>
            </a:r>
            <a:r>
              <a:rPr spc="-25" dirty="0"/>
              <a:t>PARENT </a:t>
            </a:r>
            <a:r>
              <a:rPr spc="-5" dirty="0"/>
              <a:t>CENTER</a:t>
            </a:r>
            <a:r>
              <a:rPr spc="40" dirty="0"/>
              <a:t> </a:t>
            </a:r>
            <a:r>
              <a:rPr spc="-10" dirty="0"/>
              <a:t>CAPACITY</a:t>
            </a: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12/6/2017</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100" b="1" i="0">
                <a:solidFill>
                  <a:schemeClr val="tx1"/>
                </a:solidFill>
                <a:latin typeface="Georgia"/>
                <a:cs typeface="Georgia"/>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defRPr sz="2000" b="1" i="0">
                <a:solidFill>
                  <a:srgbClr val="C0E7FA"/>
                </a:solidFill>
                <a:latin typeface="Calibri"/>
                <a:cs typeface="Calibri"/>
              </a:defRPr>
            </a:lvl1pPr>
          </a:lstStyle>
          <a:p>
            <a:pPr marL="12700">
              <a:lnSpc>
                <a:spcPct val="100000"/>
              </a:lnSpc>
              <a:spcBef>
                <a:spcPts val="5"/>
              </a:spcBef>
            </a:pPr>
            <a:r>
              <a:rPr spc="-10" dirty="0"/>
              <a:t>STRENGTHENING </a:t>
            </a:r>
            <a:r>
              <a:rPr spc="-25" dirty="0"/>
              <a:t>PARENT </a:t>
            </a:r>
            <a:r>
              <a:rPr spc="-5" dirty="0"/>
              <a:t>CENTER</a:t>
            </a:r>
            <a:r>
              <a:rPr spc="40" dirty="0"/>
              <a:t> </a:t>
            </a:r>
            <a:r>
              <a:rPr spc="-10" dirty="0"/>
              <a:t>CAPACITY</a:t>
            </a: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12/6/2017</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100" b="1" i="0">
                <a:solidFill>
                  <a:schemeClr val="tx1"/>
                </a:solidFill>
                <a:latin typeface="Georgia"/>
                <a:cs typeface="Georgia"/>
              </a:defRPr>
            </a:lvl1pPr>
          </a:lstStyle>
          <a:p>
            <a:endParaRPr/>
          </a:p>
        </p:txBody>
      </p:sp>
      <p:sp>
        <p:nvSpPr>
          <p:cNvPr id="3" name="Holder 3"/>
          <p:cNvSpPr>
            <a:spLocks noGrp="1"/>
          </p:cNvSpPr>
          <p:nvPr>
            <p:ph type="ftr" sz="quarter" idx="5"/>
          </p:nvPr>
        </p:nvSpPr>
        <p:spPr/>
        <p:txBody>
          <a:bodyPr lIns="0" tIns="0" rIns="0" bIns="0"/>
          <a:lstStyle>
            <a:lvl1pPr>
              <a:defRPr sz="2000" b="1" i="0">
                <a:solidFill>
                  <a:srgbClr val="C0E7FA"/>
                </a:solidFill>
                <a:latin typeface="Calibri"/>
                <a:cs typeface="Calibri"/>
              </a:defRPr>
            </a:lvl1pPr>
          </a:lstStyle>
          <a:p>
            <a:pPr marL="12700">
              <a:lnSpc>
                <a:spcPct val="100000"/>
              </a:lnSpc>
              <a:spcBef>
                <a:spcPts val="5"/>
              </a:spcBef>
            </a:pPr>
            <a:r>
              <a:rPr spc="-10" dirty="0"/>
              <a:t>STRENGTHENING </a:t>
            </a:r>
            <a:r>
              <a:rPr spc="-25" dirty="0"/>
              <a:t>PARENT </a:t>
            </a:r>
            <a:r>
              <a:rPr spc="-5" dirty="0"/>
              <a:t>CENTER</a:t>
            </a:r>
            <a:r>
              <a:rPr spc="40" dirty="0"/>
              <a:t> </a:t>
            </a:r>
            <a:r>
              <a:rPr spc="-10" dirty="0"/>
              <a:t>CAPACITY</a:t>
            </a: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12/6/2017</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defRPr sz="2000" b="1" i="0">
                <a:solidFill>
                  <a:srgbClr val="C0E7FA"/>
                </a:solidFill>
                <a:latin typeface="Calibri"/>
                <a:cs typeface="Calibri"/>
              </a:defRPr>
            </a:lvl1pPr>
          </a:lstStyle>
          <a:p>
            <a:pPr marL="12700">
              <a:lnSpc>
                <a:spcPct val="100000"/>
              </a:lnSpc>
              <a:spcBef>
                <a:spcPts val="5"/>
              </a:spcBef>
            </a:pPr>
            <a:r>
              <a:rPr spc="-10" dirty="0"/>
              <a:t>STRENGTHENING </a:t>
            </a:r>
            <a:r>
              <a:rPr spc="-25" dirty="0"/>
              <a:t>PARENT </a:t>
            </a:r>
            <a:r>
              <a:rPr spc="-5" dirty="0"/>
              <a:t>CENTER</a:t>
            </a:r>
            <a:r>
              <a:rPr spc="40" dirty="0"/>
              <a:t> </a:t>
            </a:r>
            <a:r>
              <a:rPr spc="-10" dirty="0"/>
              <a:t>CAPACITY</a:t>
            </a: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12/6/2017</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1492503" y="424654"/>
            <a:ext cx="6158992" cy="345440"/>
          </a:xfrm>
          <a:prstGeom prst="rect">
            <a:avLst/>
          </a:prstGeom>
        </p:spPr>
        <p:txBody>
          <a:bodyPr wrap="square" lIns="0" tIns="0" rIns="0" bIns="0">
            <a:spAutoFit/>
          </a:bodyPr>
          <a:lstStyle>
            <a:lvl1pPr>
              <a:defRPr sz="2100" b="1" i="0">
                <a:solidFill>
                  <a:schemeClr val="tx1"/>
                </a:solidFill>
                <a:latin typeface="Georgia"/>
                <a:cs typeface="Georgia"/>
              </a:defRPr>
            </a:lvl1pPr>
          </a:lstStyle>
          <a:p>
            <a:endParaRPr/>
          </a:p>
        </p:txBody>
      </p:sp>
      <p:sp>
        <p:nvSpPr>
          <p:cNvPr id="3" name="Holder 3"/>
          <p:cNvSpPr>
            <a:spLocks noGrp="1"/>
          </p:cNvSpPr>
          <p:nvPr>
            <p:ph type="body" idx="1"/>
          </p:nvPr>
        </p:nvSpPr>
        <p:spPr>
          <a:xfrm>
            <a:off x="690498" y="1640303"/>
            <a:ext cx="7763002" cy="2642235"/>
          </a:xfrm>
          <a:prstGeom prst="rect">
            <a:avLst/>
          </a:prstGeom>
        </p:spPr>
        <p:txBody>
          <a:bodyPr wrap="square" lIns="0" tIns="0" rIns="0" bIns="0">
            <a:spAutoFit/>
          </a:bodyPr>
          <a:lstStyle>
            <a:lvl1pPr>
              <a:defRPr sz="2200" b="1" i="0">
                <a:solidFill>
                  <a:schemeClr val="tx1"/>
                </a:solidFill>
                <a:latin typeface="Calibri"/>
                <a:cs typeface="Calibri"/>
              </a:defRPr>
            </a:lvl1pPr>
          </a:lstStyle>
          <a:p>
            <a:endParaRPr/>
          </a:p>
        </p:txBody>
      </p:sp>
      <p:sp>
        <p:nvSpPr>
          <p:cNvPr id="4" name="Holder 4"/>
          <p:cNvSpPr>
            <a:spLocks noGrp="1"/>
          </p:cNvSpPr>
          <p:nvPr>
            <p:ph type="ftr" sz="quarter" idx="5"/>
          </p:nvPr>
        </p:nvSpPr>
        <p:spPr>
          <a:xfrm>
            <a:off x="3043111" y="6520654"/>
            <a:ext cx="4694555" cy="336550"/>
          </a:xfrm>
          <a:prstGeom prst="rect">
            <a:avLst/>
          </a:prstGeom>
        </p:spPr>
        <p:txBody>
          <a:bodyPr wrap="square" lIns="0" tIns="0" rIns="0" bIns="0">
            <a:spAutoFit/>
          </a:bodyPr>
          <a:lstStyle>
            <a:lvl1pPr>
              <a:defRPr sz="2000" b="1" i="0">
                <a:solidFill>
                  <a:srgbClr val="C0E7FA"/>
                </a:solidFill>
                <a:latin typeface="Calibri"/>
                <a:cs typeface="Calibri"/>
              </a:defRPr>
            </a:lvl1pPr>
          </a:lstStyle>
          <a:p>
            <a:pPr marL="12700">
              <a:lnSpc>
                <a:spcPct val="100000"/>
              </a:lnSpc>
              <a:spcBef>
                <a:spcPts val="5"/>
              </a:spcBef>
            </a:pPr>
            <a:r>
              <a:rPr spc="-10" dirty="0"/>
              <a:t>STRENGTHENING </a:t>
            </a:r>
            <a:r>
              <a:rPr spc="-25" dirty="0"/>
              <a:t>PARENT </a:t>
            </a:r>
            <a:r>
              <a:rPr spc="-5" dirty="0"/>
              <a:t>CENTER</a:t>
            </a:r>
            <a:r>
              <a:rPr spc="40" dirty="0"/>
              <a:t> </a:t>
            </a:r>
            <a:r>
              <a:rPr spc="-10" dirty="0"/>
              <a:t>CAPACITY</a:t>
            </a: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12/6/2017</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5.jp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7.jpeg"/></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144000" cy="6527800"/>
          </a:xfrm>
          <a:prstGeom prst="rect">
            <a:avLst/>
          </a:prstGeom>
          <a:blipFill>
            <a:blip r:embed="rId3" cstate="print"/>
            <a:stretch>
              <a:fillRect/>
            </a:stretch>
          </a:blipFill>
        </p:spPr>
        <p:txBody>
          <a:bodyPr wrap="square" lIns="0" tIns="0" rIns="0" bIns="0" rtlCol="0"/>
          <a:lstStyle/>
          <a:p>
            <a:endParaRPr/>
          </a:p>
        </p:txBody>
      </p:sp>
      <p:sp>
        <p:nvSpPr>
          <p:cNvPr id="3" name="object 3"/>
          <p:cNvSpPr/>
          <p:nvPr/>
        </p:nvSpPr>
        <p:spPr>
          <a:xfrm>
            <a:off x="0" y="6527800"/>
            <a:ext cx="9144000" cy="330200"/>
          </a:xfrm>
          <a:custGeom>
            <a:avLst/>
            <a:gdLst/>
            <a:ahLst/>
            <a:cxnLst/>
            <a:rect l="l" t="t" r="r" b="b"/>
            <a:pathLst>
              <a:path w="9144000" h="330200">
                <a:moveTo>
                  <a:pt x="0" y="330200"/>
                </a:moveTo>
                <a:lnTo>
                  <a:pt x="9144000" y="330200"/>
                </a:lnTo>
                <a:lnTo>
                  <a:pt x="9144000" y="0"/>
                </a:lnTo>
                <a:lnTo>
                  <a:pt x="0" y="0"/>
                </a:lnTo>
                <a:lnTo>
                  <a:pt x="0" y="330200"/>
                </a:lnTo>
                <a:close/>
              </a:path>
            </a:pathLst>
          </a:custGeom>
          <a:solidFill>
            <a:srgbClr val="8DDEF9"/>
          </a:solidFill>
        </p:spPr>
        <p:txBody>
          <a:bodyPr wrap="square" lIns="0" tIns="0" rIns="0" bIns="0" rtlCol="0"/>
          <a:lstStyle/>
          <a:p>
            <a:endParaRPr/>
          </a:p>
        </p:txBody>
      </p:sp>
      <p:sp>
        <p:nvSpPr>
          <p:cNvPr id="4" name="object 4"/>
          <p:cNvSpPr txBox="1"/>
          <p:nvPr/>
        </p:nvSpPr>
        <p:spPr>
          <a:xfrm>
            <a:off x="2223326" y="6508479"/>
            <a:ext cx="4694555" cy="330835"/>
          </a:xfrm>
          <a:prstGeom prst="rect">
            <a:avLst/>
          </a:prstGeom>
        </p:spPr>
        <p:txBody>
          <a:bodyPr vert="horz" wrap="square" lIns="0" tIns="12700" rIns="0" bIns="0" rtlCol="0">
            <a:spAutoFit/>
          </a:bodyPr>
          <a:lstStyle/>
          <a:p>
            <a:pPr marL="12700">
              <a:lnSpc>
                <a:spcPct val="100000"/>
              </a:lnSpc>
              <a:spcBef>
                <a:spcPts val="100"/>
              </a:spcBef>
            </a:pPr>
            <a:r>
              <a:rPr sz="2000" b="1" spc="-10" dirty="0">
                <a:solidFill>
                  <a:srgbClr val="D2EEFB"/>
                </a:solidFill>
                <a:latin typeface="Calibri"/>
                <a:cs typeface="Calibri"/>
              </a:rPr>
              <a:t>STRENGTHENING </a:t>
            </a:r>
            <a:r>
              <a:rPr sz="2000" b="1" spc="-25" dirty="0">
                <a:solidFill>
                  <a:srgbClr val="D2EEFB"/>
                </a:solidFill>
                <a:latin typeface="Calibri"/>
                <a:cs typeface="Calibri"/>
              </a:rPr>
              <a:t>PARENT </a:t>
            </a:r>
            <a:r>
              <a:rPr sz="2000" b="1" spc="-5" dirty="0">
                <a:solidFill>
                  <a:srgbClr val="D2EEFB"/>
                </a:solidFill>
                <a:latin typeface="Calibri"/>
                <a:cs typeface="Calibri"/>
              </a:rPr>
              <a:t>CENTER</a:t>
            </a:r>
            <a:r>
              <a:rPr sz="2000" b="1" spc="40" dirty="0">
                <a:solidFill>
                  <a:srgbClr val="D2EEFB"/>
                </a:solidFill>
                <a:latin typeface="Calibri"/>
                <a:cs typeface="Calibri"/>
              </a:rPr>
              <a:t> </a:t>
            </a:r>
            <a:r>
              <a:rPr sz="2000" b="1" spc="-10" dirty="0">
                <a:solidFill>
                  <a:srgbClr val="D2EEFB"/>
                </a:solidFill>
                <a:latin typeface="Calibri"/>
                <a:cs typeface="Calibri"/>
              </a:rPr>
              <a:t>CAPACITY</a:t>
            </a:r>
            <a:endParaRPr sz="2000">
              <a:latin typeface="Calibri"/>
              <a:cs typeface="Calibri"/>
            </a:endParaRPr>
          </a:p>
        </p:txBody>
      </p:sp>
      <p:sp>
        <p:nvSpPr>
          <p:cNvPr id="5" name="object 5"/>
          <p:cNvSpPr/>
          <p:nvPr/>
        </p:nvSpPr>
        <p:spPr>
          <a:xfrm>
            <a:off x="1773935" y="2066544"/>
            <a:ext cx="7370445" cy="2432685"/>
          </a:xfrm>
          <a:custGeom>
            <a:avLst/>
            <a:gdLst/>
            <a:ahLst/>
            <a:cxnLst/>
            <a:rect l="l" t="t" r="r" b="b"/>
            <a:pathLst>
              <a:path w="7370445" h="2432685">
                <a:moveTo>
                  <a:pt x="0" y="2432304"/>
                </a:moveTo>
                <a:lnTo>
                  <a:pt x="7370063" y="2432304"/>
                </a:lnTo>
                <a:lnTo>
                  <a:pt x="7370063" y="0"/>
                </a:lnTo>
                <a:lnTo>
                  <a:pt x="0" y="0"/>
                </a:lnTo>
                <a:lnTo>
                  <a:pt x="0" y="2432304"/>
                </a:lnTo>
                <a:close/>
              </a:path>
            </a:pathLst>
          </a:custGeom>
          <a:solidFill>
            <a:srgbClr val="FFFFFF"/>
          </a:solidFill>
        </p:spPr>
        <p:txBody>
          <a:bodyPr wrap="square" lIns="0" tIns="0" rIns="0" bIns="0" rtlCol="0"/>
          <a:lstStyle/>
          <a:p>
            <a:endParaRPr/>
          </a:p>
        </p:txBody>
      </p:sp>
      <p:sp>
        <p:nvSpPr>
          <p:cNvPr id="6" name="object 6"/>
          <p:cNvSpPr/>
          <p:nvPr/>
        </p:nvSpPr>
        <p:spPr>
          <a:xfrm>
            <a:off x="566930" y="1829856"/>
            <a:ext cx="2868295" cy="2868295"/>
          </a:xfrm>
          <a:custGeom>
            <a:avLst/>
            <a:gdLst/>
            <a:ahLst/>
            <a:cxnLst/>
            <a:rect l="l" t="t" r="r" b="b"/>
            <a:pathLst>
              <a:path w="2868295" h="2868295">
                <a:moveTo>
                  <a:pt x="1434045" y="0"/>
                </a:moveTo>
                <a:lnTo>
                  <a:pt x="1385747" y="798"/>
                </a:lnTo>
                <a:lnTo>
                  <a:pt x="1337849" y="3175"/>
                </a:lnTo>
                <a:lnTo>
                  <a:pt x="1290376" y="7106"/>
                </a:lnTo>
                <a:lnTo>
                  <a:pt x="1243352" y="12567"/>
                </a:lnTo>
                <a:lnTo>
                  <a:pt x="1196804" y="19532"/>
                </a:lnTo>
                <a:lnTo>
                  <a:pt x="1150756" y="27976"/>
                </a:lnTo>
                <a:lnTo>
                  <a:pt x="1105233" y="37873"/>
                </a:lnTo>
                <a:lnTo>
                  <a:pt x="1060261" y="49200"/>
                </a:lnTo>
                <a:lnTo>
                  <a:pt x="1015864" y="61930"/>
                </a:lnTo>
                <a:lnTo>
                  <a:pt x="972068" y="76038"/>
                </a:lnTo>
                <a:lnTo>
                  <a:pt x="928897" y="91500"/>
                </a:lnTo>
                <a:lnTo>
                  <a:pt x="886377" y="108291"/>
                </a:lnTo>
                <a:lnTo>
                  <a:pt x="844533" y="126384"/>
                </a:lnTo>
                <a:lnTo>
                  <a:pt x="803390" y="145756"/>
                </a:lnTo>
                <a:lnTo>
                  <a:pt x="762973" y="166381"/>
                </a:lnTo>
                <a:lnTo>
                  <a:pt x="723308" y="188234"/>
                </a:lnTo>
                <a:lnTo>
                  <a:pt x="684418" y="211290"/>
                </a:lnTo>
                <a:lnTo>
                  <a:pt x="646330" y="235524"/>
                </a:lnTo>
                <a:lnTo>
                  <a:pt x="609068" y="260910"/>
                </a:lnTo>
                <a:lnTo>
                  <a:pt x="572658" y="287424"/>
                </a:lnTo>
                <a:lnTo>
                  <a:pt x="537125" y="315041"/>
                </a:lnTo>
                <a:lnTo>
                  <a:pt x="502493" y="343735"/>
                </a:lnTo>
                <a:lnTo>
                  <a:pt x="468788" y="373481"/>
                </a:lnTo>
                <a:lnTo>
                  <a:pt x="436035" y="404255"/>
                </a:lnTo>
                <a:lnTo>
                  <a:pt x="404259" y="436030"/>
                </a:lnTo>
                <a:lnTo>
                  <a:pt x="373485" y="468783"/>
                </a:lnTo>
                <a:lnTo>
                  <a:pt x="343739" y="502488"/>
                </a:lnTo>
                <a:lnTo>
                  <a:pt x="315045" y="537119"/>
                </a:lnTo>
                <a:lnTo>
                  <a:pt x="287428" y="572653"/>
                </a:lnTo>
                <a:lnTo>
                  <a:pt x="260914" y="609063"/>
                </a:lnTo>
                <a:lnTo>
                  <a:pt x="235527" y="646324"/>
                </a:lnTo>
                <a:lnTo>
                  <a:pt x="211293" y="684412"/>
                </a:lnTo>
                <a:lnTo>
                  <a:pt x="188237" y="723302"/>
                </a:lnTo>
                <a:lnTo>
                  <a:pt x="166384" y="762968"/>
                </a:lnTo>
                <a:lnTo>
                  <a:pt x="145758" y="803385"/>
                </a:lnTo>
                <a:lnTo>
                  <a:pt x="126386" y="844528"/>
                </a:lnTo>
                <a:lnTo>
                  <a:pt x="108292" y="886372"/>
                </a:lnTo>
                <a:lnTo>
                  <a:pt x="91502" y="928892"/>
                </a:lnTo>
                <a:lnTo>
                  <a:pt x="76039" y="972063"/>
                </a:lnTo>
                <a:lnTo>
                  <a:pt x="61931" y="1015859"/>
                </a:lnTo>
                <a:lnTo>
                  <a:pt x="49200" y="1060256"/>
                </a:lnTo>
                <a:lnTo>
                  <a:pt x="37874" y="1105229"/>
                </a:lnTo>
                <a:lnTo>
                  <a:pt x="27976" y="1150752"/>
                </a:lnTo>
                <a:lnTo>
                  <a:pt x="19532" y="1196801"/>
                </a:lnTo>
                <a:lnTo>
                  <a:pt x="12567" y="1243350"/>
                </a:lnTo>
                <a:lnTo>
                  <a:pt x="7107" y="1290374"/>
                </a:lnTo>
                <a:lnTo>
                  <a:pt x="3175" y="1337848"/>
                </a:lnTo>
                <a:lnTo>
                  <a:pt x="798" y="1385747"/>
                </a:lnTo>
                <a:lnTo>
                  <a:pt x="0" y="1434045"/>
                </a:lnTo>
                <a:lnTo>
                  <a:pt x="798" y="1482343"/>
                </a:lnTo>
                <a:lnTo>
                  <a:pt x="3175" y="1530242"/>
                </a:lnTo>
                <a:lnTo>
                  <a:pt x="7107" y="1577715"/>
                </a:lnTo>
                <a:lnTo>
                  <a:pt x="12567" y="1624739"/>
                </a:lnTo>
                <a:lnTo>
                  <a:pt x="19532" y="1671287"/>
                </a:lnTo>
                <a:lnTo>
                  <a:pt x="27976" y="1717335"/>
                </a:lnTo>
                <a:lnTo>
                  <a:pt x="37874" y="1762858"/>
                </a:lnTo>
                <a:lnTo>
                  <a:pt x="49200" y="1807830"/>
                </a:lnTo>
                <a:lnTo>
                  <a:pt x="61931" y="1852227"/>
                </a:lnTo>
                <a:lnTo>
                  <a:pt x="76039" y="1896023"/>
                </a:lnTo>
                <a:lnTo>
                  <a:pt x="91502" y="1939194"/>
                </a:lnTo>
                <a:lnTo>
                  <a:pt x="108292" y="1981714"/>
                </a:lnTo>
                <a:lnTo>
                  <a:pt x="126386" y="2023558"/>
                </a:lnTo>
                <a:lnTo>
                  <a:pt x="145758" y="2064701"/>
                </a:lnTo>
                <a:lnTo>
                  <a:pt x="166384" y="2105118"/>
                </a:lnTo>
                <a:lnTo>
                  <a:pt x="188237" y="2144783"/>
                </a:lnTo>
                <a:lnTo>
                  <a:pt x="211293" y="2183673"/>
                </a:lnTo>
                <a:lnTo>
                  <a:pt x="235527" y="2221761"/>
                </a:lnTo>
                <a:lnTo>
                  <a:pt x="260914" y="2259023"/>
                </a:lnTo>
                <a:lnTo>
                  <a:pt x="287428" y="2295433"/>
                </a:lnTo>
                <a:lnTo>
                  <a:pt x="315045" y="2330966"/>
                </a:lnTo>
                <a:lnTo>
                  <a:pt x="343739" y="2365598"/>
                </a:lnTo>
                <a:lnTo>
                  <a:pt x="373485" y="2399303"/>
                </a:lnTo>
                <a:lnTo>
                  <a:pt x="404259" y="2432056"/>
                </a:lnTo>
                <a:lnTo>
                  <a:pt x="436035" y="2463832"/>
                </a:lnTo>
                <a:lnTo>
                  <a:pt x="468788" y="2494605"/>
                </a:lnTo>
                <a:lnTo>
                  <a:pt x="502493" y="2524352"/>
                </a:lnTo>
                <a:lnTo>
                  <a:pt x="537125" y="2553046"/>
                </a:lnTo>
                <a:lnTo>
                  <a:pt x="572658" y="2580663"/>
                </a:lnTo>
                <a:lnTo>
                  <a:pt x="609068" y="2607177"/>
                </a:lnTo>
                <a:lnTo>
                  <a:pt x="646330" y="2632564"/>
                </a:lnTo>
                <a:lnTo>
                  <a:pt x="684418" y="2656798"/>
                </a:lnTo>
                <a:lnTo>
                  <a:pt x="723308" y="2679854"/>
                </a:lnTo>
                <a:lnTo>
                  <a:pt x="762973" y="2701707"/>
                </a:lnTo>
                <a:lnTo>
                  <a:pt x="803390" y="2722332"/>
                </a:lnTo>
                <a:lnTo>
                  <a:pt x="844533" y="2741705"/>
                </a:lnTo>
                <a:lnTo>
                  <a:pt x="886377" y="2759799"/>
                </a:lnTo>
                <a:lnTo>
                  <a:pt x="928897" y="2776589"/>
                </a:lnTo>
                <a:lnTo>
                  <a:pt x="972068" y="2792051"/>
                </a:lnTo>
                <a:lnTo>
                  <a:pt x="1015864" y="2806160"/>
                </a:lnTo>
                <a:lnTo>
                  <a:pt x="1060261" y="2818890"/>
                </a:lnTo>
                <a:lnTo>
                  <a:pt x="1105233" y="2830217"/>
                </a:lnTo>
                <a:lnTo>
                  <a:pt x="1150756" y="2840115"/>
                </a:lnTo>
                <a:lnTo>
                  <a:pt x="1196804" y="2848558"/>
                </a:lnTo>
                <a:lnTo>
                  <a:pt x="1243352" y="2855523"/>
                </a:lnTo>
                <a:lnTo>
                  <a:pt x="1290376" y="2860984"/>
                </a:lnTo>
                <a:lnTo>
                  <a:pt x="1337849" y="2864916"/>
                </a:lnTo>
                <a:lnTo>
                  <a:pt x="1385747" y="2867293"/>
                </a:lnTo>
                <a:lnTo>
                  <a:pt x="1434045" y="2868091"/>
                </a:lnTo>
                <a:lnTo>
                  <a:pt x="1482343" y="2867293"/>
                </a:lnTo>
                <a:lnTo>
                  <a:pt x="1530242" y="2864916"/>
                </a:lnTo>
                <a:lnTo>
                  <a:pt x="1577715" y="2860984"/>
                </a:lnTo>
                <a:lnTo>
                  <a:pt x="1624739" y="2855523"/>
                </a:lnTo>
                <a:lnTo>
                  <a:pt x="1671287" y="2848558"/>
                </a:lnTo>
                <a:lnTo>
                  <a:pt x="1717335" y="2840115"/>
                </a:lnTo>
                <a:lnTo>
                  <a:pt x="1762858" y="2830217"/>
                </a:lnTo>
                <a:lnTo>
                  <a:pt x="1807830" y="2818890"/>
                </a:lnTo>
                <a:lnTo>
                  <a:pt x="1852227" y="2806160"/>
                </a:lnTo>
                <a:lnTo>
                  <a:pt x="1896023" y="2792051"/>
                </a:lnTo>
                <a:lnTo>
                  <a:pt x="1939194" y="2776589"/>
                </a:lnTo>
                <a:lnTo>
                  <a:pt x="1981714" y="2759799"/>
                </a:lnTo>
                <a:lnTo>
                  <a:pt x="2023558" y="2741705"/>
                </a:lnTo>
                <a:lnTo>
                  <a:pt x="2064701" y="2722332"/>
                </a:lnTo>
                <a:lnTo>
                  <a:pt x="2105118" y="2701707"/>
                </a:lnTo>
                <a:lnTo>
                  <a:pt x="2144783" y="2679854"/>
                </a:lnTo>
                <a:lnTo>
                  <a:pt x="2183673" y="2656798"/>
                </a:lnTo>
                <a:lnTo>
                  <a:pt x="2221761" y="2632564"/>
                </a:lnTo>
                <a:lnTo>
                  <a:pt x="2259023" y="2607177"/>
                </a:lnTo>
                <a:lnTo>
                  <a:pt x="2295433" y="2580663"/>
                </a:lnTo>
                <a:lnTo>
                  <a:pt x="2330966" y="2553046"/>
                </a:lnTo>
                <a:lnTo>
                  <a:pt x="2365598" y="2524352"/>
                </a:lnTo>
                <a:lnTo>
                  <a:pt x="2399303" y="2494605"/>
                </a:lnTo>
                <a:lnTo>
                  <a:pt x="2432056" y="2463832"/>
                </a:lnTo>
                <a:lnTo>
                  <a:pt x="2463832" y="2432056"/>
                </a:lnTo>
                <a:lnTo>
                  <a:pt x="2494605" y="2399303"/>
                </a:lnTo>
                <a:lnTo>
                  <a:pt x="2524352" y="2365598"/>
                </a:lnTo>
                <a:lnTo>
                  <a:pt x="2553046" y="2330966"/>
                </a:lnTo>
                <a:lnTo>
                  <a:pt x="2580663" y="2295433"/>
                </a:lnTo>
                <a:lnTo>
                  <a:pt x="2607177" y="2259023"/>
                </a:lnTo>
                <a:lnTo>
                  <a:pt x="2632564" y="2221761"/>
                </a:lnTo>
                <a:lnTo>
                  <a:pt x="2656798" y="2183673"/>
                </a:lnTo>
                <a:lnTo>
                  <a:pt x="2679854" y="2144783"/>
                </a:lnTo>
                <a:lnTo>
                  <a:pt x="2701707" y="2105118"/>
                </a:lnTo>
                <a:lnTo>
                  <a:pt x="2722332" y="2064701"/>
                </a:lnTo>
                <a:lnTo>
                  <a:pt x="2741705" y="2023558"/>
                </a:lnTo>
                <a:lnTo>
                  <a:pt x="2759799" y="1981714"/>
                </a:lnTo>
                <a:lnTo>
                  <a:pt x="2776589" y="1939194"/>
                </a:lnTo>
                <a:lnTo>
                  <a:pt x="2792051" y="1896023"/>
                </a:lnTo>
                <a:lnTo>
                  <a:pt x="2806160" y="1852227"/>
                </a:lnTo>
                <a:lnTo>
                  <a:pt x="2818890" y="1807830"/>
                </a:lnTo>
                <a:lnTo>
                  <a:pt x="2830217" y="1762858"/>
                </a:lnTo>
                <a:lnTo>
                  <a:pt x="2840115" y="1717335"/>
                </a:lnTo>
                <a:lnTo>
                  <a:pt x="2848558" y="1671287"/>
                </a:lnTo>
                <a:lnTo>
                  <a:pt x="2855523" y="1624739"/>
                </a:lnTo>
                <a:lnTo>
                  <a:pt x="2860984" y="1577715"/>
                </a:lnTo>
                <a:lnTo>
                  <a:pt x="2864916" y="1530242"/>
                </a:lnTo>
                <a:lnTo>
                  <a:pt x="2867293" y="1482343"/>
                </a:lnTo>
                <a:lnTo>
                  <a:pt x="2868091" y="1434045"/>
                </a:lnTo>
                <a:lnTo>
                  <a:pt x="2867293" y="1385747"/>
                </a:lnTo>
                <a:lnTo>
                  <a:pt x="2864916" y="1337848"/>
                </a:lnTo>
                <a:lnTo>
                  <a:pt x="2860984" y="1290374"/>
                </a:lnTo>
                <a:lnTo>
                  <a:pt x="2855523" y="1243350"/>
                </a:lnTo>
                <a:lnTo>
                  <a:pt x="2848558" y="1196801"/>
                </a:lnTo>
                <a:lnTo>
                  <a:pt x="2840115" y="1150752"/>
                </a:lnTo>
                <a:lnTo>
                  <a:pt x="2830217" y="1105229"/>
                </a:lnTo>
                <a:lnTo>
                  <a:pt x="2818890" y="1060256"/>
                </a:lnTo>
                <a:lnTo>
                  <a:pt x="2806160" y="1015859"/>
                </a:lnTo>
                <a:lnTo>
                  <a:pt x="2792051" y="972063"/>
                </a:lnTo>
                <a:lnTo>
                  <a:pt x="2776589" y="928892"/>
                </a:lnTo>
                <a:lnTo>
                  <a:pt x="2759799" y="886372"/>
                </a:lnTo>
                <a:lnTo>
                  <a:pt x="2741705" y="844528"/>
                </a:lnTo>
                <a:lnTo>
                  <a:pt x="2722332" y="803385"/>
                </a:lnTo>
                <a:lnTo>
                  <a:pt x="2701707" y="762968"/>
                </a:lnTo>
                <a:lnTo>
                  <a:pt x="2679854" y="723302"/>
                </a:lnTo>
                <a:lnTo>
                  <a:pt x="2656798" y="684412"/>
                </a:lnTo>
                <a:lnTo>
                  <a:pt x="2632564" y="646324"/>
                </a:lnTo>
                <a:lnTo>
                  <a:pt x="2607177" y="609063"/>
                </a:lnTo>
                <a:lnTo>
                  <a:pt x="2580663" y="572653"/>
                </a:lnTo>
                <a:lnTo>
                  <a:pt x="2553046" y="537119"/>
                </a:lnTo>
                <a:lnTo>
                  <a:pt x="2524352" y="502488"/>
                </a:lnTo>
                <a:lnTo>
                  <a:pt x="2494605" y="468783"/>
                </a:lnTo>
                <a:lnTo>
                  <a:pt x="2463832" y="436030"/>
                </a:lnTo>
                <a:lnTo>
                  <a:pt x="2432056" y="404255"/>
                </a:lnTo>
                <a:lnTo>
                  <a:pt x="2399303" y="373481"/>
                </a:lnTo>
                <a:lnTo>
                  <a:pt x="2365598" y="343735"/>
                </a:lnTo>
                <a:lnTo>
                  <a:pt x="2330966" y="315041"/>
                </a:lnTo>
                <a:lnTo>
                  <a:pt x="2295433" y="287424"/>
                </a:lnTo>
                <a:lnTo>
                  <a:pt x="2259023" y="260910"/>
                </a:lnTo>
                <a:lnTo>
                  <a:pt x="2221761" y="235524"/>
                </a:lnTo>
                <a:lnTo>
                  <a:pt x="2183673" y="211290"/>
                </a:lnTo>
                <a:lnTo>
                  <a:pt x="2144783" y="188234"/>
                </a:lnTo>
                <a:lnTo>
                  <a:pt x="2105118" y="166381"/>
                </a:lnTo>
                <a:lnTo>
                  <a:pt x="2064701" y="145756"/>
                </a:lnTo>
                <a:lnTo>
                  <a:pt x="2023558" y="126384"/>
                </a:lnTo>
                <a:lnTo>
                  <a:pt x="1981714" y="108291"/>
                </a:lnTo>
                <a:lnTo>
                  <a:pt x="1939194" y="91500"/>
                </a:lnTo>
                <a:lnTo>
                  <a:pt x="1896023" y="76038"/>
                </a:lnTo>
                <a:lnTo>
                  <a:pt x="1852227" y="61930"/>
                </a:lnTo>
                <a:lnTo>
                  <a:pt x="1807830" y="49200"/>
                </a:lnTo>
                <a:lnTo>
                  <a:pt x="1762858" y="37873"/>
                </a:lnTo>
                <a:lnTo>
                  <a:pt x="1717335" y="27976"/>
                </a:lnTo>
                <a:lnTo>
                  <a:pt x="1671287" y="19532"/>
                </a:lnTo>
                <a:lnTo>
                  <a:pt x="1624739" y="12567"/>
                </a:lnTo>
                <a:lnTo>
                  <a:pt x="1577715" y="7106"/>
                </a:lnTo>
                <a:lnTo>
                  <a:pt x="1530242" y="3175"/>
                </a:lnTo>
                <a:lnTo>
                  <a:pt x="1482343" y="798"/>
                </a:lnTo>
                <a:lnTo>
                  <a:pt x="1434045" y="0"/>
                </a:lnTo>
                <a:close/>
              </a:path>
            </a:pathLst>
          </a:custGeom>
          <a:solidFill>
            <a:srgbClr val="FFFFFF"/>
          </a:solidFill>
        </p:spPr>
        <p:txBody>
          <a:bodyPr wrap="square" lIns="0" tIns="0" rIns="0" bIns="0" rtlCol="0"/>
          <a:lstStyle/>
          <a:p>
            <a:endParaRPr/>
          </a:p>
        </p:txBody>
      </p:sp>
      <p:sp>
        <p:nvSpPr>
          <p:cNvPr id="8" name="object 8"/>
          <p:cNvSpPr txBox="1"/>
          <p:nvPr/>
        </p:nvSpPr>
        <p:spPr>
          <a:xfrm>
            <a:off x="3499715" y="4543297"/>
            <a:ext cx="3686810" cy="299720"/>
          </a:xfrm>
          <a:prstGeom prst="rect">
            <a:avLst/>
          </a:prstGeom>
        </p:spPr>
        <p:txBody>
          <a:bodyPr vert="horz" wrap="square" lIns="0" tIns="12700" rIns="0" bIns="0" rtlCol="0">
            <a:spAutoFit/>
          </a:bodyPr>
          <a:lstStyle/>
          <a:p>
            <a:pPr marL="12700">
              <a:lnSpc>
                <a:spcPct val="100000"/>
              </a:lnSpc>
              <a:spcBef>
                <a:spcPts val="100"/>
              </a:spcBef>
            </a:pPr>
            <a:r>
              <a:rPr sz="1800" spc="-10" dirty="0">
                <a:latin typeface="Calibri"/>
                <a:cs typeface="Calibri"/>
              </a:rPr>
              <a:t>Board </a:t>
            </a:r>
            <a:r>
              <a:rPr sz="1800" spc="-30" dirty="0">
                <a:latin typeface="Calibri"/>
                <a:cs typeface="Calibri"/>
              </a:rPr>
              <a:t>Training </a:t>
            </a:r>
            <a:r>
              <a:rPr sz="1800" spc="-15" dirty="0">
                <a:latin typeface="Calibri"/>
                <a:cs typeface="Calibri"/>
              </a:rPr>
              <a:t>Series </a:t>
            </a:r>
            <a:r>
              <a:rPr sz="1800" spc="-10" dirty="0">
                <a:latin typeface="Calibri"/>
                <a:cs typeface="Calibri"/>
              </a:rPr>
              <a:t>for </a:t>
            </a:r>
            <a:r>
              <a:rPr sz="1800" spc="-20" dirty="0">
                <a:latin typeface="Calibri"/>
                <a:cs typeface="Calibri"/>
              </a:rPr>
              <a:t>Parent</a:t>
            </a:r>
            <a:r>
              <a:rPr sz="1800" spc="25" dirty="0">
                <a:latin typeface="Calibri"/>
                <a:cs typeface="Calibri"/>
              </a:rPr>
              <a:t> </a:t>
            </a:r>
            <a:r>
              <a:rPr sz="1800" spc="-15" dirty="0">
                <a:latin typeface="Calibri"/>
                <a:cs typeface="Calibri"/>
              </a:rPr>
              <a:t>Centers</a:t>
            </a:r>
            <a:endParaRPr sz="1800">
              <a:latin typeface="Calibri"/>
              <a:cs typeface="Calibri"/>
            </a:endParaRPr>
          </a:p>
        </p:txBody>
      </p:sp>
      <p:sp>
        <p:nvSpPr>
          <p:cNvPr id="9" name="object 9"/>
          <p:cNvSpPr txBox="1">
            <a:spLocks noGrp="1"/>
          </p:cNvSpPr>
          <p:nvPr>
            <p:ph type="title"/>
          </p:nvPr>
        </p:nvSpPr>
        <p:spPr>
          <a:xfrm>
            <a:off x="3499715" y="2474904"/>
            <a:ext cx="5015865" cy="1574165"/>
          </a:xfrm>
          <a:prstGeom prst="rect">
            <a:avLst/>
          </a:prstGeom>
        </p:spPr>
        <p:txBody>
          <a:bodyPr vert="horz" wrap="square" lIns="0" tIns="93345" rIns="0" bIns="0" rtlCol="0">
            <a:spAutoFit/>
          </a:bodyPr>
          <a:lstStyle/>
          <a:p>
            <a:pPr marL="12700" marR="5080">
              <a:lnSpc>
                <a:spcPts val="4230"/>
              </a:lnSpc>
              <a:spcBef>
                <a:spcPts val="735"/>
              </a:spcBef>
            </a:pPr>
            <a:r>
              <a:rPr sz="4000" spc="-25" dirty="0">
                <a:latin typeface="Cambria"/>
                <a:cs typeface="Cambria"/>
              </a:rPr>
              <a:t>Responsibilities </a:t>
            </a:r>
            <a:r>
              <a:rPr sz="4000" spc="-75" dirty="0">
                <a:latin typeface="Cambria"/>
                <a:cs typeface="Cambria"/>
              </a:rPr>
              <a:t>of  </a:t>
            </a:r>
            <a:r>
              <a:rPr sz="4000" spc="-25" dirty="0">
                <a:latin typeface="Cambria"/>
                <a:cs typeface="Cambria"/>
              </a:rPr>
              <a:t>Parent </a:t>
            </a:r>
            <a:r>
              <a:rPr sz="4000" spc="-35" dirty="0">
                <a:latin typeface="Cambria"/>
                <a:cs typeface="Cambria"/>
              </a:rPr>
              <a:t>Center</a:t>
            </a:r>
            <a:r>
              <a:rPr sz="4000" spc="-30" dirty="0">
                <a:latin typeface="Cambria"/>
                <a:cs typeface="Cambria"/>
              </a:rPr>
              <a:t> </a:t>
            </a:r>
            <a:r>
              <a:rPr sz="4000" dirty="0">
                <a:latin typeface="Cambria"/>
                <a:cs typeface="Cambria"/>
              </a:rPr>
              <a:t>Boards</a:t>
            </a:r>
            <a:endParaRPr sz="4000">
              <a:latin typeface="Cambria"/>
              <a:cs typeface="Cambria"/>
            </a:endParaRPr>
          </a:p>
          <a:p>
            <a:pPr marL="12700">
              <a:lnSpc>
                <a:spcPts val="3095"/>
              </a:lnSpc>
            </a:pPr>
            <a:r>
              <a:rPr sz="2800" dirty="0">
                <a:latin typeface="Cambria"/>
                <a:cs typeface="Cambria"/>
              </a:rPr>
              <a:t>Dialogue</a:t>
            </a:r>
            <a:r>
              <a:rPr sz="2800" spc="-40" dirty="0">
                <a:latin typeface="Cambria"/>
                <a:cs typeface="Cambria"/>
              </a:rPr>
              <a:t> </a:t>
            </a:r>
            <a:r>
              <a:rPr sz="2800" spc="-25" dirty="0">
                <a:latin typeface="Cambria"/>
                <a:cs typeface="Cambria"/>
              </a:rPr>
              <a:t>Guide</a:t>
            </a:r>
            <a:endParaRPr sz="2800">
              <a:latin typeface="Cambria"/>
              <a:cs typeface="Cambria"/>
            </a:endParaRPr>
          </a:p>
        </p:txBody>
      </p:sp>
      <p:sp>
        <p:nvSpPr>
          <p:cNvPr id="10" name="object 7"/>
          <p:cNvSpPr/>
          <p:nvPr/>
        </p:nvSpPr>
        <p:spPr>
          <a:xfrm>
            <a:off x="619302" y="1933016"/>
            <a:ext cx="2661754" cy="2661767"/>
          </a:xfrm>
          <a:prstGeom prst="rect">
            <a:avLst/>
          </a:prstGeom>
          <a:blipFill>
            <a:blip r:embed="rId4" cstate="print"/>
            <a:stretch>
              <a:fillRect/>
            </a:stretch>
          </a:blipFill>
        </p:spPr>
        <p:txBody>
          <a:bodyPr wrap="square" lIns="0" tIns="0" rIns="0" bIns="0" rtlCol="0"/>
          <a:lstStyle/>
          <a:p>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1639570" cy="6858000"/>
          </a:xfrm>
          <a:prstGeom prst="rect">
            <a:avLst/>
          </a:prstGeom>
          <a:blipFill>
            <a:blip r:embed="rId3" cstate="print"/>
            <a:stretch>
              <a:fillRect/>
            </a:stretch>
          </a:blipFill>
        </p:spPr>
        <p:txBody>
          <a:bodyPr wrap="square" lIns="0" tIns="0" rIns="0" bIns="0" rtlCol="0"/>
          <a:lstStyle/>
          <a:p>
            <a:endParaRPr/>
          </a:p>
        </p:txBody>
      </p:sp>
      <p:sp>
        <p:nvSpPr>
          <p:cNvPr id="3" name="object 3"/>
          <p:cNvSpPr/>
          <p:nvPr/>
        </p:nvSpPr>
        <p:spPr>
          <a:xfrm>
            <a:off x="244093" y="253836"/>
            <a:ext cx="1185545" cy="1185545"/>
          </a:xfrm>
          <a:custGeom>
            <a:avLst/>
            <a:gdLst/>
            <a:ahLst/>
            <a:cxnLst/>
            <a:rect l="l" t="t" r="r" b="b"/>
            <a:pathLst>
              <a:path w="1185545" h="1185545">
                <a:moveTo>
                  <a:pt x="592582" y="0"/>
                </a:moveTo>
                <a:lnTo>
                  <a:pt x="543980" y="1964"/>
                </a:lnTo>
                <a:lnTo>
                  <a:pt x="496460" y="7755"/>
                </a:lnTo>
                <a:lnTo>
                  <a:pt x="450176" y="17221"/>
                </a:lnTo>
                <a:lnTo>
                  <a:pt x="405278" y="30209"/>
                </a:lnTo>
                <a:lnTo>
                  <a:pt x="361920" y="46567"/>
                </a:lnTo>
                <a:lnTo>
                  <a:pt x="320254" y="66141"/>
                </a:lnTo>
                <a:lnTo>
                  <a:pt x="280432" y="88781"/>
                </a:lnTo>
                <a:lnTo>
                  <a:pt x="242608" y="114332"/>
                </a:lnTo>
                <a:lnTo>
                  <a:pt x="206933" y="142643"/>
                </a:lnTo>
                <a:lnTo>
                  <a:pt x="173561" y="173561"/>
                </a:lnTo>
                <a:lnTo>
                  <a:pt x="142643" y="206933"/>
                </a:lnTo>
                <a:lnTo>
                  <a:pt x="114332" y="242608"/>
                </a:lnTo>
                <a:lnTo>
                  <a:pt x="88781" y="280432"/>
                </a:lnTo>
                <a:lnTo>
                  <a:pt x="66141" y="320254"/>
                </a:lnTo>
                <a:lnTo>
                  <a:pt x="46567" y="361920"/>
                </a:lnTo>
                <a:lnTo>
                  <a:pt x="30209" y="405278"/>
                </a:lnTo>
                <a:lnTo>
                  <a:pt x="17221" y="450176"/>
                </a:lnTo>
                <a:lnTo>
                  <a:pt x="7755" y="496460"/>
                </a:lnTo>
                <a:lnTo>
                  <a:pt x="1964" y="543980"/>
                </a:lnTo>
                <a:lnTo>
                  <a:pt x="0" y="592581"/>
                </a:lnTo>
                <a:lnTo>
                  <a:pt x="1964" y="641183"/>
                </a:lnTo>
                <a:lnTo>
                  <a:pt x="7755" y="688703"/>
                </a:lnTo>
                <a:lnTo>
                  <a:pt x="17221" y="734987"/>
                </a:lnTo>
                <a:lnTo>
                  <a:pt x="30209" y="779885"/>
                </a:lnTo>
                <a:lnTo>
                  <a:pt x="46567" y="823243"/>
                </a:lnTo>
                <a:lnTo>
                  <a:pt x="66141" y="864909"/>
                </a:lnTo>
                <a:lnTo>
                  <a:pt x="88781" y="904731"/>
                </a:lnTo>
                <a:lnTo>
                  <a:pt x="114332" y="942555"/>
                </a:lnTo>
                <a:lnTo>
                  <a:pt x="142643" y="978230"/>
                </a:lnTo>
                <a:lnTo>
                  <a:pt x="173561" y="1011602"/>
                </a:lnTo>
                <a:lnTo>
                  <a:pt x="206933" y="1042520"/>
                </a:lnTo>
                <a:lnTo>
                  <a:pt x="242608" y="1070831"/>
                </a:lnTo>
                <a:lnTo>
                  <a:pt x="280432" y="1096382"/>
                </a:lnTo>
                <a:lnTo>
                  <a:pt x="320254" y="1119022"/>
                </a:lnTo>
                <a:lnTo>
                  <a:pt x="361920" y="1138596"/>
                </a:lnTo>
                <a:lnTo>
                  <a:pt x="405278" y="1154954"/>
                </a:lnTo>
                <a:lnTo>
                  <a:pt x="450176" y="1167942"/>
                </a:lnTo>
                <a:lnTo>
                  <a:pt x="496460" y="1177408"/>
                </a:lnTo>
                <a:lnTo>
                  <a:pt x="543980" y="1183199"/>
                </a:lnTo>
                <a:lnTo>
                  <a:pt x="592582" y="1185163"/>
                </a:lnTo>
                <a:lnTo>
                  <a:pt x="641183" y="1183199"/>
                </a:lnTo>
                <a:lnTo>
                  <a:pt x="688703" y="1177408"/>
                </a:lnTo>
                <a:lnTo>
                  <a:pt x="734987" y="1167942"/>
                </a:lnTo>
                <a:lnTo>
                  <a:pt x="779885" y="1154954"/>
                </a:lnTo>
                <a:lnTo>
                  <a:pt x="823243" y="1138596"/>
                </a:lnTo>
                <a:lnTo>
                  <a:pt x="864909" y="1119022"/>
                </a:lnTo>
                <a:lnTo>
                  <a:pt x="904731" y="1096382"/>
                </a:lnTo>
                <a:lnTo>
                  <a:pt x="942555" y="1070831"/>
                </a:lnTo>
                <a:lnTo>
                  <a:pt x="978230" y="1042520"/>
                </a:lnTo>
                <a:lnTo>
                  <a:pt x="1011602" y="1011602"/>
                </a:lnTo>
                <a:lnTo>
                  <a:pt x="1042520" y="978230"/>
                </a:lnTo>
                <a:lnTo>
                  <a:pt x="1070831" y="942555"/>
                </a:lnTo>
                <a:lnTo>
                  <a:pt x="1096382" y="904731"/>
                </a:lnTo>
                <a:lnTo>
                  <a:pt x="1119022" y="864909"/>
                </a:lnTo>
                <a:lnTo>
                  <a:pt x="1138596" y="823243"/>
                </a:lnTo>
                <a:lnTo>
                  <a:pt x="1154954" y="779885"/>
                </a:lnTo>
                <a:lnTo>
                  <a:pt x="1167942" y="734987"/>
                </a:lnTo>
                <a:lnTo>
                  <a:pt x="1177408" y="688703"/>
                </a:lnTo>
                <a:lnTo>
                  <a:pt x="1183199" y="641183"/>
                </a:lnTo>
                <a:lnTo>
                  <a:pt x="1185164" y="592581"/>
                </a:lnTo>
                <a:lnTo>
                  <a:pt x="1183199" y="543980"/>
                </a:lnTo>
                <a:lnTo>
                  <a:pt x="1177408" y="496460"/>
                </a:lnTo>
                <a:lnTo>
                  <a:pt x="1167942" y="450176"/>
                </a:lnTo>
                <a:lnTo>
                  <a:pt x="1154954" y="405278"/>
                </a:lnTo>
                <a:lnTo>
                  <a:pt x="1138596" y="361920"/>
                </a:lnTo>
                <a:lnTo>
                  <a:pt x="1119022" y="320254"/>
                </a:lnTo>
                <a:lnTo>
                  <a:pt x="1096382" y="280432"/>
                </a:lnTo>
                <a:lnTo>
                  <a:pt x="1070831" y="242608"/>
                </a:lnTo>
                <a:lnTo>
                  <a:pt x="1042520" y="206933"/>
                </a:lnTo>
                <a:lnTo>
                  <a:pt x="1011602" y="173561"/>
                </a:lnTo>
                <a:lnTo>
                  <a:pt x="978230" y="142643"/>
                </a:lnTo>
                <a:lnTo>
                  <a:pt x="942555" y="114332"/>
                </a:lnTo>
                <a:lnTo>
                  <a:pt x="904731" y="88781"/>
                </a:lnTo>
                <a:lnTo>
                  <a:pt x="864909" y="66141"/>
                </a:lnTo>
                <a:lnTo>
                  <a:pt x="823243" y="46567"/>
                </a:lnTo>
                <a:lnTo>
                  <a:pt x="779885" y="30209"/>
                </a:lnTo>
                <a:lnTo>
                  <a:pt x="734987" y="17221"/>
                </a:lnTo>
                <a:lnTo>
                  <a:pt x="688703" y="7755"/>
                </a:lnTo>
                <a:lnTo>
                  <a:pt x="641183" y="1964"/>
                </a:lnTo>
                <a:lnTo>
                  <a:pt x="592582" y="0"/>
                </a:lnTo>
                <a:close/>
              </a:path>
            </a:pathLst>
          </a:custGeom>
          <a:solidFill>
            <a:srgbClr val="FFFFFF"/>
          </a:solidFill>
        </p:spPr>
        <p:txBody>
          <a:bodyPr wrap="square" lIns="0" tIns="0" rIns="0" bIns="0" rtlCol="0"/>
          <a:lstStyle/>
          <a:p>
            <a:endParaRPr/>
          </a:p>
        </p:txBody>
      </p:sp>
      <p:sp>
        <p:nvSpPr>
          <p:cNvPr id="5" name="object 5"/>
          <p:cNvSpPr/>
          <p:nvPr/>
        </p:nvSpPr>
        <p:spPr>
          <a:xfrm>
            <a:off x="1639570" y="6527800"/>
            <a:ext cx="7504430" cy="330200"/>
          </a:xfrm>
          <a:custGeom>
            <a:avLst/>
            <a:gdLst/>
            <a:ahLst/>
            <a:cxnLst/>
            <a:rect l="l" t="t" r="r" b="b"/>
            <a:pathLst>
              <a:path w="7504430" h="330200">
                <a:moveTo>
                  <a:pt x="0" y="330200"/>
                </a:moveTo>
                <a:lnTo>
                  <a:pt x="7504430" y="330200"/>
                </a:lnTo>
                <a:lnTo>
                  <a:pt x="7504430" y="0"/>
                </a:lnTo>
                <a:lnTo>
                  <a:pt x="0" y="0"/>
                </a:lnTo>
                <a:lnTo>
                  <a:pt x="0" y="330200"/>
                </a:lnTo>
                <a:close/>
              </a:path>
            </a:pathLst>
          </a:custGeom>
          <a:solidFill>
            <a:srgbClr val="8DDEF9"/>
          </a:solidFill>
        </p:spPr>
        <p:txBody>
          <a:bodyPr wrap="square" lIns="0" tIns="0" rIns="0" bIns="0" rtlCol="0"/>
          <a:lstStyle/>
          <a:p>
            <a:endParaRPr/>
          </a:p>
        </p:txBody>
      </p:sp>
      <p:sp>
        <p:nvSpPr>
          <p:cNvPr id="6" name="object 6"/>
          <p:cNvSpPr/>
          <p:nvPr/>
        </p:nvSpPr>
        <p:spPr>
          <a:xfrm>
            <a:off x="2083816" y="852766"/>
            <a:ext cx="6655434" cy="0"/>
          </a:xfrm>
          <a:custGeom>
            <a:avLst/>
            <a:gdLst/>
            <a:ahLst/>
            <a:cxnLst/>
            <a:rect l="l" t="t" r="r" b="b"/>
            <a:pathLst>
              <a:path w="6655434">
                <a:moveTo>
                  <a:pt x="0" y="0"/>
                </a:moveTo>
                <a:lnTo>
                  <a:pt x="6655054" y="0"/>
                </a:lnTo>
              </a:path>
            </a:pathLst>
          </a:custGeom>
          <a:ln w="12700">
            <a:solidFill>
              <a:srgbClr val="4CD9F8"/>
            </a:solidFill>
          </a:ln>
        </p:spPr>
        <p:txBody>
          <a:bodyPr wrap="square" lIns="0" tIns="0" rIns="0" bIns="0" rtlCol="0"/>
          <a:lstStyle/>
          <a:p>
            <a:endParaRPr/>
          </a:p>
        </p:txBody>
      </p:sp>
      <p:sp>
        <p:nvSpPr>
          <p:cNvPr id="7" name="object 7"/>
          <p:cNvSpPr txBox="1">
            <a:spLocks noGrp="1"/>
          </p:cNvSpPr>
          <p:nvPr>
            <p:ph type="title"/>
          </p:nvPr>
        </p:nvSpPr>
        <p:spPr>
          <a:prstGeom prst="rect">
            <a:avLst/>
          </a:prstGeom>
        </p:spPr>
        <p:txBody>
          <a:bodyPr vert="horz" wrap="square" lIns="0" tIns="12700" rIns="0" bIns="0" rtlCol="0">
            <a:spAutoFit/>
          </a:bodyPr>
          <a:lstStyle/>
          <a:p>
            <a:pPr marL="591185">
              <a:lnSpc>
                <a:spcPct val="100000"/>
              </a:lnSpc>
              <a:spcBef>
                <a:spcPts val="100"/>
              </a:spcBef>
            </a:pPr>
            <a:r>
              <a:rPr spc="-10" dirty="0"/>
              <a:t>Responsibilities </a:t>
            </a:r>
            <a:r>
              <a:rPr spc="-20" dirty="0"/>
              <a:t>of </a:t>
            </a:r>
            <a:r>
              <a:rPr spc="-15" dirty="0"/>
              <a:t>Parent </a:t>
            </a:r>
            <a:r>
              <a:rPr spc="-20" dirty="0"/>
              <a:t>Center</a:t>
            </a:r>
            <a:r>
              <a:rPr spc="25" dirty="0"/>
              <a:t> </a:t>
            </a:r>
            <a:r>
              <a:rPr dirty="0"/>
              <a:t>Boards</a:t>
            </a:r>
          </a:p>
        </p:txBody>
      </p:sp>
      <p:sp>
        <p:nvSpPr>
          <p:cNvPr id="9" name="object 9"/>
          <p:cNvSpPr txBox="1">
            <a:spLocks noGrp="1"/>
          </p:cNvSpPr>
          <p:nvPr>
            <p:ph type="ftr" sz="quarter" idx="5"/>
          </p:nvPr>
        </p:nvSpPr>
        <p:spPr>
          <a:prstGeom prst="rect">
            <a:avLst/>
          </a:prstGeom>
        </p:spPr>
        <p:txBody>
          <a:bodyPr vert="horz" wrap="square" lIns="0" tIns="635" rIns="0" bIns="0" rtlCol="0">
            <a:spAutoFit/>
          </a:bodyPr>
          <a:lstStyle/>
          <a:p>
            <a:pPr marL="12700">
              <a:lnSpc>
                <a:spcPct val="100000"/>
              </a:lnSpc>
              <a:spcBef>
                <a:spcPts val="5"/>
              </a:spcBef>
            </a:pPr>
            <a:r>
              <a:rPr spc="-10" dirty="0"/>
              <a:t>STRENGTHENING </a:t>
            </a:r>
            <a:r>
              <a:rPr spc="-25" dirty="0"/>
              <a:t>PARENT </a:t>
            </a:r>
            <a:r>
              <a:rPr spc="-5" dirty="0"/>
              <a:t>CENTER</a:t>
            </a:r>
            <a:r>
              <a:rPr spc="40" dirty="0"/>
              <a:t> </a:t>
            </a:r>
            <a:r>
              <a:rPr spc="-10" dirty="0"/>
              <a:t>CAPACITY</a:t>
            </a:r>
          </a:p>
        </p:txBody>
      </p:sp>
      <p:sp>
        <p:nvSpPr>
          <p:cNvPr id="8" name="object 8"/>
          <p:cNvSpPr txBox="1">
            <a:spLocks noGrp="1"/>
          </p:cNvSpPr>
          <p:nvPr>
            <p:ph type="body" idx="1"/>
          </p:nvPr>
        </p:nvSpPr>
        <p:spPr>
          <a:xfrm>
            <a:off x="762000" y="1640303"/>
            <a:ext cx="7848600" cy="3660617"/>
          </a:xfrm>
          <a:prstGeom prst="rect">
            <a:avLst/>
          </a:prstGeom>
        </p:spPr>
        <p:txBody>
          <a:bodyPr vert="horz" wrap="square" lIns="0" tIns="173355" rIns="0" bIns="0" rtlCol="0">
            <a:spAutoFit/>
          </a:bodyPr>
          <a:lstStyle/>
          <a:p>
            <a:pPr marL="1393190">
              <a:lnSpc>
                <a:spcPct val="100000"/>
              </a:lnSpc>
              <a:spcBef>
                <a:spcPts val="1365"/>
              </a:spcBef>
            </a:pPr>
            <a:r>
              <a:rPr spc="-15" dirty="0"/>
              <a:t>Requirements </a:t>
            </a:r>
            <a:r>
              <a:rPr spc="-10" dirty="0"/>
              <a:t>in </a:t>
            </a:r>
            <a:r>
              <a:rPr spc="-5" dirty="0"/>
              <a:t>IDEA </a:t>
            </a:r>
            <a:r>
              <a:rPr spc="-10" dirty="0"/>
              <a:t>for </a:t>
            </a:r>
            <a:r>
              <a:rPr dirty="0"/>
              <a:t>a </a:t>
            </a:r>
            <a:r>
              <a:rPr lang="en-US" dirty="0" smtClean="0"/>
              <a:t>Parent Organization?</a:t>
            </a:r>
            <a:endParaRPr lang="en-US" sz="800" dirty="0" smtClean="0"/>
          </a:p>
          <a:p>
            <a:pPr marL="1393190">
              <a:lnSpc>
                <a:spcPct val="100000"/>
              </a:lnSpc>
              <a:spcBef>
                <a:spcPts val="1365"/>
              </a:spcBef>
            </a:pPr>
            <a:r>
              <a:rPr sz="1800" spc="-15" dirty="0" smtClean="0"/>
              <a:t>P</a:t>
            </a:r>
            <a:r>
              <a:rPr lang="en-US" sz="1800" spc="-15" dirty="0" smtClean="0"/>
              <a:t>rivate Nonprofit</a:t>
            </a:r>
            <a:r>
              <a:rPr sz="1800" spc="-15" dirty="0" smtClean="0"/>
              <a:t> </a:t>
            </a:r>
            <a:r>
              <a:rPr sz="1800" spc="-15" dirty="0" smtClean="0"/>
              <a:t>Organization</a:t>
            </a:r>
            <a:endParaRPr sz="1800" spc="-20" dirty="0"/>
          </a:p>
          <a:p>
            <a:pPr marL="1393190" marR="561975">
              <a:lnSpc>
                <a:spcPct val="100000"/>
              </a:lnSpc>
              <a:spcBef>
                <a:spcPts val="1035"/>
              </a:spcBef>
            </a:pPr>
            <a:r>
              <a:rPr sz="1800" dirty="0"/>
              <a:t>A </a:t>
            </a:r>
            <a:r>
              <a:rPr sz="1800" spc="-10" dirty="0"/>
              <a:t>Board </a:t>
            </a:r>
            <a:r>
              <a:rPr sz="1800" spc="-5" dirty="0"/>
              <a:t>of Directors </a:t>
            </a:r>
            <a:r>
              <a:rPr sz="1800" b="0" spc="-15" dirty="0">
                <a:latin typeface="Calibri"/>
                <a:cs typeface="Calibri"/>
              </a:rPr>
              <a:t>with the </a:t>
            </a:r>
            <a:r>
              <a:rPr sz="1800" b="0" spc="-10" dirty="0">
                <a:latin typeface="Calibri"/>
                <a:cs typeface="Calibri"/>
              </a:rPr>
              <a:t>majority of </a:t>
            </a:r>
            <a:r>
              <a:rPr lang="en-US" sz="1800" b="0" spc="-10" dirty="0" smtClean="0">
                <a:latin typeface="Calibri"/>
                <a:cs typeface="Calibri"/>
              </a:rPr>
              <a:t>whom</a:t>
            </a:r>
            <a:r>
              <a:rPr sz="1800" b="0" spc="-10" dirty="0" smtClean="0">
                <a:latin typeface="Calibri"/>
                <a:cs typeface="Calibri"/>
              </a:rPr>
              <a:t> </a:t>
            </a:r>
            <a:r>
              <a:rPr sz="1800" b="0" spc="-15" dirty="0">
                <a:latin typeface="Calibri"/>
                <a:cs typeface="Calibri"/>
              </a:rPr>
              <a:t>are </a:t>
            </a:r>
            <a:r>
              <a:rPr sz="1800" b="0" spc="-15" dirty="0" smtClean="0">
                <a:latin typeface="Calibri"/>
                <a:cs typeface="Calibri"/>
              </a:rPr>
              <a:t>parents </a:t>
            </a:r>
            <a:r>
              <a:rPr sz="1800" b="0" spc="-10" dirty="0">
                <a:latin typeface="Calibri"/>
                <a:cs typeface="Calibri"/>
              </a:rPr>
              <a:t>of </a:t>
            </a:r>
            <a:r>
              <a:rPr sz="1800" b="0" spc="-15" dirty="0">
                <a:latin typeface="Calibri"/>
                <a:cs typeface="Calibri"/>
              </a:rPr>
              <a:t>children with disabilities ages </a:t>
            </a:r>
            <a:r>
              <a:rPr sz="1800" b="0" spc="-5" dirty="0">
                <a:latin typeface="Calibri"/>
                <a:cs typeface="Calibri"/>
              </a:rPr>
              <a:t>birth </a:t>
            </a:r>
            <a:r>
              <a:rPr sz="1800" b="0" spc="-15" dirty="0">
                <a:latin typeface="Calibri"/>
                <a:cs typeface="Calibri"/>
              </a:rPr>
              <a:t>through </a:t>
            </a:r>
            <a:r>
              <a:rPr sz="1800" b="0" spc="-25" dirty="0" smtClean="0">
                <a:latin typeface="Calibri"/>
                <a:cs typeface="Calibri"/>
              </a:rPr>
              <a:t>26</a:t>
            </a:r>
            <a:r>
              <a:rPr lang="en-US" sz="1800" b="0" spc="-25" dirty="0" smtClean="0">
                <a:latin typeface="Calibri"/>
                <a:cs typeface="Calibri"/>
              </a:rPr>
              <a:t> and individuals working in special education, related services, early intervention; individuals with disabilities; broadly representative of the population to be served</a:t>
            </a:r>
            <a:r>
              <a:rPr sz="1800" b="0" spc="-25" dirty="0" smtClean="0">
                <a:latin typeface="Calibri"/>
                <a:cs typeface="Calibri"/>
              </a:rPr>
              <a:t>.</a:t>
            </a:r>
            <a:endParaRPr sz="1800" dirty="0">
              <a:latin typeface="Calibri"/>
              <a:cs typeface="Calibri"/>
            </a:endParaRPr>
          </a:p>
          <a:p>
            <a:pPr marL="1393190">
              <a:lnSpc>
                <a:spcPct val="100000"/>
              </a:lnSpc>
              <a:spcBef>
                <a:spcPts val="1115"/>
              </a:spcBef>
            </a:pPr>
            <a:r>
              <a:rPr sz="1800" dirty="0"/>
              <a:t>A </a:t>
            </a:r>
            <a:r>
              <a:rPr sz="1800" spc="-10" dirty="0"/>
              <a:t>mission </a:t>
            </a:r>
            <a:r>
              <a:rPr sz="1800" b="0" spc="-5" dirty="0">
                <a:latin typeface="Calibri"/>
                <a:cs typeface="Calibri"/>
              </a:rPr>
              <a:t>serving </a:t>
            </a:r>
            <a:r>
              <a:rPr sz="1800" b="0" spc="-15" dirty="0">
                <a:latin typeface="Calibri"/>
                <a:cs typeface="Calibri"/>
              </a:rPr>
              <a:t>families </a:t>
            </a:r>
            <a:r>
              <a:rPr sz="1800" b="0" spc="-10" dirty="0">
                <a:latin typeface="Calibri"/>
                <a:cs typeface="Calibri"/>
              </a:rPr>
              <a:t>of </a:t>
            </a:r>
            <a:r>
              <a:rPr sz="1800" b="0" spc="-15" dirty="0">
                <a:latin typeface="Calibri"/>
                <a:cs typeface="Calibri"/>
              </a:rPr>
              <a:t>children with disabilities</a:t>
            </a:r>
            <a:r>
              <a:rPr sz="1800" b="0" spc="0" dirty="0">
                <a:latin typeface="Calibri"/>
                <a:cs typeface="Calibri"/>
              </a:rPr>
              <a:t> </a:t>
            </a:r>
            <a:r>
              <a:rPr sz="1800" b="0" dirty="0">
                <a:latin typeface="Calibri"/>
                <a:cs typeface="Calibri"/>
              </a:rPr>
              <a:t>who–</a:t>
            </a:r>
            <a:endParaRPr sz="1800" dirty="0">
              <a:latin typeface="Calibri"/>
              <a:cs typeface="Calibri"/>
            </a:endParaRPr>
          </a:p>
          <a:p>
            <a:pPr marL="1850389" indent="-228600">
              <a:lnSpc>
                <a:spcPct val="100000"/>
              </a:lnSpc>
              <a:spcBef>
                <a:spcPts val="894"/>
              </a:spcBef>
              <a:buChar char="•"/>
              <a:tabLst>
                <a:tab pos="1850389" algn="l"/>
              </a:tabLst>
            </a:pPr>
            <a:r>
              <a:rPr sz="1800" b="0" spc="-15" dirty="0">
                <a:latin typeface="Calibri"/>
                <a:cs typeface="Calibri"/>
              </a:rPr>
              <a:t>are ages </a:t>
            </a:r>
            <a:r>
              <a:rPr sz="1800" b="0" spc="-5" dirty="0">
                <a:latin typeface="Calibri"/>
                <a:cs typeface="Calibri"/>
              </a:rPr>
              <a:t>birth </a:t>
            </a:r>
            <a:r>
              <a:rPr sz="1800" b="0" spc="-15" dirty="0">
                <a:latin typeface="Calibri"/>
                <a:cs typeface="Calibri"/>
              </a:rPr>
              <a:t>through </a:t>
            </a:r>
            <a:r>
              <a:rPr sz="1800" b="0" spc="-35" dirty="0">
                <a:latin typeface="Calibri"/>
                <a:cs typeface="Calibri"/>
              </a:rPr>
              <a:t>26;</a:t>
            </a:r>
            <a:r>
              <a:rPr sz="1800" b="0" spc="-25" dirty="0">
                <a:latin typeface="Calibri"/>
                <a:cs typeface="Calibri"/>
              </a:rPr>
              <a:t> </a:t>
            </a:r>
            <a:r>
              <a:rPr sz="1800" b="0" spc="-15" dirty="0">
                <a:latin typeface="Calibri"/>
                <a:cs typeface="Calibri"/>
              </a:rPr>
              <a:t>and</a:t>
            </a:r>
            <a:endParaRPr sz="1800" dirty="0">
              <a:latin typeface="Calibri"/>
              <a:cs typeface="Calibri"/>
            </a:endParaRPr>
          </a:p>
          <a:p>
            <a:pPr marL="1850389" marR="1048385" indent="-228600">
              <a:lnSpc>
                <a:spcPct val="100000"/>
              </a:lnSpc>
              <a:spcBef>
                <a:spcPts val="680"/>
              </a:spcBef>
              <a:buChar char="•"/>
              <a:tabLst>
                <a:tab pos="1850389" algn="l"/>
              </a:tabLst>
            </a:pPr>
            <a:r>
              <a:rPr sz="1800" b="0" spc="-20" dirty="0">
                <a:latin typeface="Calibri"/>
                <a:cs typeface="Calibri"/>
              </a:rPr>
              <a:t>have </a:t>
            </a:r>
            <a:r>
              <a:rPr sz="1800" b="0" spc="-15" dirty="0">
                <a:latin typeface="Calibri"/>
                <a:cs typeface="Calibri"/>
              </a:rPr>
              <a:t>the full range </a:t>
            </a:r>
            <a:r>
              <a:rPr sz="1800" b="0" spc="-10" dirty="0" smtClean="0">
                <a:latin typeface="Calibri"/>
                <a:cs typeface="Calibri"/>
              </a:rPr>
              <a:t>of </a:t>
            </a:r>
            <a:r>
              <a:rPr sz="1800" b="0" spc="-15" dirty="0" smtClean="0">
                <a:latin typeface="Calibri"/>
                <a:cs typeface="Calibri"/>
              </a:rPr>
              <a:t>disabilities</a:t>
            </a:r>
            <a:endParaRPr sz="1800" dirty="0">
              <a:latin typeface="Calibri"/>
              <a:cs typeface="Calibri"/>
            </a:endParaRPr>
          </a:p>
        </p:txBody>
      </p:sp>
      <p:sp>
        <p:nvSpPr>
          <p:cNvPr id="10" name="object 2"/>
          <p:cNvSpPr/>
          <p:nvPr/>
        </p:nvSpPr>
        <p:spPr>
          <a:xfrm>
            <a:off x="286727" y="296468"/>
            <a:ext cx="1099908" cy="1099896"/>
          </a:xfrm>
          <a:prstGeom prst="rect">
            <a:avLst/>
          </a:prstGeom>
          <a:blipFill>
            <a:blip r:embed="rId4" cstate="print"/>
            <a:stretch>
              <a:fillRect/>
            </a:stretch>
          </a:blipFill>
        </p:spPr>
        <p:txBody>
          <a:bodyPr wrap="square" lIns="0" tIns="0" rIns="0" bIns="0" rtlCol="0"/>
          <a:lstStyle/>
          <a:p>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1639570" cy="6858000"/>
          </a:xfrm>
          <a:prstGeom prst="rect">
            <a:avLst/>
          </a:prstGeom>
          <a:blipFill>
            <a:blip r:embed="rId3" cstate="print"/>
            <a:stretch>
              <a:fillRect/>
            </a:stretch>
          </a:blipFill>
        </p:spPr>
        <p:txBody>
          <a:bodyPr wrap="square" lIns="0" tIns="0" rIns="0" bIns="0" rtlCol="0"/>
          <a:lstStyle/>
          <a:p>
            <a:endParaRPr/>
          </a:p>
        </p:txBody>
      </p:sp>
      <p:sp>
        <p:nvSpPr>
          <p:cNvPr id="3" name="object 3"/>
          <p:cNvSpPr/>
          <p:nvPr/>
        </p:nvSpPr>
        <p:spPr>
          <a:xfrm>
            <a:off x="244093" y="253836"/>
            <a:ext cx="1185545" cy="1185545"/>
          </a:xfrm>
          <a:custGeom>
            <a:avLst/>
            <a:gdLst/>
            <a:ahLst/>
            <a:cxnLst/>
            <a:rect l="l" t="t" r="r" b="b"/>
            <a:pathLst>
              <a:path w="1185545" h="1185545">
                <a:moveTo>
                  <a:pt x="592582" y="0"/>
                </a:moveTo>
                <a:lnTo>
                  <a:pt x="543980" y="1964"/>
                </a:lnTo>
                <a:lnTo>
                  <a:pt x="496460" y="7755"/>
                </a:lnTo>
                <a:lnTo>
                  <a:pt x="450176" y="17221"/>
                </a:lnTo>
                <a:lnTo>
                  <a:pt x="405278" y="30209"/>
                </a:lnTo>
                <a:lnTo>
                  <a:pt x="361920" y="46567"/>
                </a:lnTo>
                <a:lnTo>
                  <a:pt x="320254" y="66141"/>
                </a:lnTo>
                <a:lnTo>
                  <a:pt x="280432" y="88781"/>
                </a:lnTo>
                <a:lnTo>
                  <a:pt x="242608" y="114332"/>
                </a:lnTo>
                <a:lnTo>
                  <a:pt x="206933" y="142643"/>
                </a:lnTo>
                <a:lnTo>
                  <a:pt x="173561" y="173561"/>
                </a:lnTo>
                <a:lnTo>
                  <a:pt x="142643" y="206933"/>
                </a:lnTo>
                <a:lnTo>
                  <a:pt x="114332" y="242608"/>
                </a:lnTo>
                <a:lnTo>
                  <a:pt x="88781" y="280432"/>
                </a:lnTo>
                <a:lnTo>
                  <a:pt x="66141" y="320254"/>
                </a:lnTo>
                <a:lnTo>
                  <a:pt x="46567" y="361920"/>
                </a:lnTo>
                <a:lnTo>
                  <a:pt x="30209" y="405278"/>
                </a:lnTo>
                <a:lnTo>
                  <a:pt x="17221" y="450176"/>
                </a:lnTo>
                <a:lnTo>
                  <a:pt x="7755" y="496460"/>
                </a:lnTo>
                <a:lnTo>
                  <a:pt x="1964" y="543980"/>
                </a:lnTo>
                <a:lnTo>
                  <a:pt x="0" y="592581"/>
                </a:lnTo>
                <a:lnTo>
                  <a:pt x="1964" y="641183"/>
                </a:lnTo>
                <a:lnTo>
                  <a:pt x="7755" y="688703"/>
                </a:lnTo>
                <a:lnTo>
                  <a:pt x="17221" y="734987"/>
                </a:lnTo>
                <a:lnTo>
                  <a:pt x="30209" y="779885"/>
                </a:lnTo>
                <a:lnTo>
                  <a:pt x="46567" y="823243"/>
                </a:lnTo>
                <a:lnTo>
                  <a:pt x="66141" y="864909"/>
                </a:lnTo>
                <a:lnTo>
                  <a:pt x="88781" y="904731"/>
                </a:lnTo>
                <a:lnTo>
                  <a:pt x="114332" y="942555"/>
                </a:lnTo>
                <a:lnTo>
                  <a:pt x="142643" y="978230"/>
                </a:lnTo>
                <a:lnTo>
                  <a:pt x="173561" y="1011602"/>
                </a:lnTo>
                <a:lnTo>
                  <a:pt x="206933" y="1042520"/>
                </a:lnTo>
                <a:lnTo>
                  <a:pt x="242608" y="1070831"/>
                </a:lnTo>
                <a:lnTo>
                  <a:pt x="280432" y="1096382"/>
                </a:lnTo>
                <a:lnTo>
                  <a:pt x="320254" y="1119022"/>
                </a:lnTo>
                <a:lnTo>
                  <a:pt x="361920" y="1138596"/>
                </a:lnTo>
                <a:lnTo>
                  <a:pt x="405278" y="1154954"/>
                </a:lnTo>
                <a:lnTo>
                  <a:pt x="450176" y="1167942"/>
                </a:lnTo>
                <a:lnTo>
                  <a:pt x="496460" y="1177408"/>
                </a:lnTo>
                <a:lnTo>
                  <a:pt x="543980" y="1183199"/>
                </a:lnTo>
                <a:lnTo>
                  <a:pt x="592582" y="1185163"/>
                </a:lnTo>
                <a:lnTo>
                  <a:pt x="641183" y="1183199"/>
                </a:lnTo>
                <a:lnTo>
                  <a:pt x="688703" y="1177408"/>
                </a:lnTo>
                <a:lnTo>
                  <a:pt x="734987" y="1167942"/>
                </a:lnTo>
                <a:lnTo>
                  <a:pt x="779885" y="1154954"/>
                </a:lnTo>
                <a:lnTo>
                  <a:pt x="823243" y="1138596"/>
                </a:lnTo>
                <a:lnTo>
                  <a:pt x="864909" y="1119022"/>
                </a:lnTo>
                <a:lnTo>
                  <a:pt x="904731" y="1096382"/>
                </a:lnTo>
                <a:lnTo>
                  <a:pt x="942555" y="1070831"/>
                </a:lnTo>
                <a:lnTo>
                  <a:pt x="978230" y="1042520"/>
                </a:lnTo>
                <a:lnTo>
                  <a:pt x="1011602" y="1011602"/>
                </a:lnTo>
                <a:lnTo>
                  <a:pt x="1042520" y="978230"/>
                </a:lnTo>
                <a:lnTo>
                  <a:pt x="1070831" y="942555"/>
                </a:lnTo>
                <a:lnTo>
                  <a:pt x="1096382" y="904731"/>
                </a:lnTo>
                <a:lnTo>
                  <a:pt x="1119022" y="864909"/>
                </a:lnTo>
                <a:lnTo>
                  <a:pt x="1138596" y="823243"/>
                </a:lnTo>
                <a:lnTo>
                  <a:pt x="1154954" y="779885"/>
                </a:lnTo>
                <a:lnTo>
                  <a:pt x="1167942" y="734987"/>
                </a:lnTo>
                <a:lnTo>
                  <a:pt x="1177408" y="688703"/>
                </a:lnTo>
                <a:lnTo>
                  <a:pt x="1183199" y="641183"/>
                </a:lnTo>
                <a:lnTo>
                  <a:pt x="1185164" y="592581"/>
                </a:lnTo>
                <a:lnTo>
                  <a:pt x="1183199" y="543980"/>
                </a:lnTo>
                <a:lnTo>
                  <a:pt x="1177408" y="496460"/>
                </a:lnTo>
                <a:lnTo>
                  <a:pt x="1167942" y="450176"/>
                </a:lnTo>
                <a:lnTo>
                  <a:pt x="1154954" y="405278"/>
                </a:lnTo>
                <a:lnTo>
                  <a:pt x="1138596" y="361920"/>
                </a:lnTo>
                <a:lnTo>
                  <a:pt x="1119022" y="320254"/>
                </a:lnTo>
                <a:lnTo>
                  <a:pt x="1096382" y="280432"/>
                </a:lnTo>
                <a:lnTo>
                  <a:pt x="1070831" y="242608"/>
                </a:lnTo>
                <a:lnTo>
                  <a:pt x="1042520" y="206933"/>
                </a:lnTo>
                <a:lnTo>
                  <a:pt x="1011602" y="173561"/>
                </a:lnTo>
                <a:lnTo>
                  <a:pt x="978230" y="142643"/>
                </a:lnTo>
                <a:lnTo>
                  <a:pt x="942555" y="114332"/>
                </a:lnTo>
                <a:lnTo>
                  <a:pt x="904731" y="88781"/>
                </a:lnTo>
                <a:lnTo>
                  <a:pt x="864909" y="66141"/>
                </a:lnTo>
                <a:lnTo>
                  <a:pt x="823243" y="46567"/>
                </a:lnTo>
                <a:lnTo>
                  <a:pt x="779885" y="30209"/>
                </a:lnTo>
                <a:lnTo>
                  <a:pt x="734987" y="17221"/>
                </a:lnTo>
                <a:lnTo>
                  <a:pt x="688703" y="7755"/>
                </a:lnTo>
                <a:lnTo>
                  <a:pt x="641183" y="1964"/>
                </a:lnTo>
                <a:lnTo>
                  <a:pt x="592582" y="0"/>
                </a:lnTo>
                <a:close/>
              </a:path>
            </a:pathLst>
          </a:custGeom>
          <a:solidFill>
            <a:srgbClr val="FFFFFF"/>
          </a:solidFill>
        </p:spPr>
        <p:txBody>
          <a:bodyPr wrap="square" lIns="0" tIns="0" rIns="0" bIns="0" rtlCol="0"/>
          <a:lstStyle/>
          <a:p>
            <a:endParaRPr/>
          </a:p>
        </p:txBody>
      </p:sp>
      <p:sp>
        <p:nvSpPr>
          <p:cNvPr id="5" name="object 5"/>
          <p:cNvSpPr/>
          <p:nvPr/>
        </p:nvSpPr>
        <p:spPr>
          <a:xfrm>
            <a:off x="1639570" y="6527800"/>
            <a:ext cx="7504430" cy="330200"/>
          </a:xfrm>
          <a:custGeom>
            <a:avLst/>
            <a:gdLst/>
            <a:ahLst/>
            <a:cxnLst/>
            <a:rect l="l" t="t" r="r" b="b"/>
            <a:pathLst>
              <a:path w="7504430" h="330200">
                <a:moveTo>
                  <a:pt x="0" y="330200"/>
                </a:moveTo>
                <a:lnTo>
                  <a:pt x="7504430" y="330200"/>
                </a:lnTo>
                <a:lnTo>
                  <a:pt x="7504430" y="0"/>
                </a:lnTo>
                <a:lnTo>
                  <a:pt x="0" y="0"/>
                </a:lnTo>
                <a:lnTo>
                  <a:pt x="0" y="330200"/>
                </a:lnTo>
                <a:close/>
              </a:path>
            </a:pathLst>
          </a:custGeom>
          <a:solidFill>
            <a:srgbClr val="8DDEF9"/>
          </a:solidFill>
        </p:spPr>
        <p:txBody>
          <a:bodyPr wrap="square" lIns="0" tIns="0" rIns="0" bIns="0" rtlCol="0"/>
          <a:lstStyle/>
          <a:p>
            <a:endParaRPr/>
          </a:p>
        </p:txBody>
      </p:sp>
      <p:sp>
        <p:nvSpPr>
          <p:cNvPr id="6" name="object 6"/>
          <p:cNvSpPr/>
          <p:nvPr/>
        </p:nvSpPr>
        <p:spPr>
          <a:xfrm>
            <a:off x="2083816" y="852766"/>
            <a:ext cx="6655434" cy="0"/>
          </a:xfrm>
          <a:custGeom>
            <a:avLst/>
            <a:gdLst/>
            <a:ahLst/>
            <a:cxnLst/>
            <a:rect l="l" t="t" r="r" b="b"/>
            <a:pathLst>
              <a:path w="6655434">
                <a:moveTo>
                  <a:pt x="0" y="0"/>
                </a:moveTo>
                <a:lnTo>
                  <a:pt x="6655054" y="0"/>
                </a:lnTo>
              </a:path>
            </a:pathLst>
          </a:custGeom>
          <a:ln w="12700">
            <a:solidFill>
              <a:srgbClr val="4CD9F8"/>
            </a:solidFill>
          </a:ln>
        </p:spPr>
        <p:txBody>
          <a:bodyPr wrap="square" lIns="0" tIns="0" rIns="0" bIns="0" rtlCol="0"/>
          <a:lstStyle/>
          <a:p>
            <a:endParaRPr/>
          </a:p>
        </p:txBody>
      </p:sp>
      <p:sp>
        <p:nvSpPr>
          <p:cNvPr id="7" name="object 7"/>
          <p:cNvSpPr/>
          <p:nvPr/>
        </p:nvSpPr>
        <p:spPr>
          <a:xfrm>
            <a:off x="3681374" y="2963595"/>
            <a:ext cx="5462625" cy="3437204"/>
          </a:xfrm>
          <a:prstGeom prst="rect">
            <a:avLst/>
          </a:prstGeom>
          <a:blipFill>
            <a:blip r:embed="rId4" cstate="print"/>
            <a:stretch>
              <a:fillRect/>
            </a:stretch>
          </a:blipFill>
        </p:spPr>
        <p:txBody>
          <a:bodyPr wrap="square" lIns="0" tIns="0" rIns="0" bIns="0" rtlCol="0"/>
          <a:lstStyle/>
          <a:p>
            <a:endParaRPr/>
          </a:p>
        </p:txBody>
      </p:sp>
      <p:sp>
        <p:nvSpPr>
          <p:cNvPr id="8" name="object 8"/>
          <p:cNvSpPr txBox="1">
            <a:spLocks noGrp="1"/>
          </p:cNvSpPr>
          <p:nvPr>
            <p:ph type="title"/>
          </p:nvPr>
        </p:nvSpPr>
        <p:spPr>
          <a:prstGeom prst="rect">
            <a:avLst/>
          </a:prstGeom>
        </p:spPr>
        <p:txBody>
          <a:bodyPr vert="horz" wrap="square" lIns="0" tIns="12700" rIns="0" bIns="0" rtlCol="0">
            <a:spAutoFit/>
          </a:bodyPr>
          <a:lstStyle/>
          <a:p>
            <a:pPr marL="591185">
              <a:lnSpc>
                <a:spcPct val="100000"/>
              </a:lnSpc>
              <a:spcBef>
                <a:spcPts val="100"/>
              </a:spcBef>
            </a:pPr>
            <a:r>
              <a:rPr spc="-10" dirty="0"/>
              <a:t>Responsibilities </a:t>
            </a:r>
            <a:r>
              <a:rPr spc="-20" dirty="0"/>
              <a:t>of </a:t>
            </a:r>
            <a:r>
              <a:rPr spc="-15" dirty="0"/>
              <a:t>Parent </a:t>
            </a:r>
            <a:r>
              <a:rPr spc="-20" dirty="0"/>
              <a:t>Center</a:t>
            </a:r>
            <a:r>
              <a:rPr spc="25" dirty="0"/>
              <a:t> </a:t>
            </a:r>
            <a:r>
              <a:rPr dirty="0"/>
              <a:t>Boards</a:t>
            </a:r>
          </a:p>
        </p:txBody>
      </p:sp>
      <p:sp>
        <p:nvSpPr>
          <p:cNvPr id="10" name="object 10"/>
          <p:cNvSpPr txBox="1">
            <a:spLocks noGrp="1"/>
          </p:cNvSpPr>
          <p:nvPr>
            <p:ph type="ftr" sz="quarter" idx="5"/>
          </p:nvPr>
        </p:nvSpPr>
        <p:spPr>
          <a:prstGeom prst="rect">
            <a:avLst/>
          </a:prstGeom>
        </p:spPr>
        <p:txBody>
          <a:bodyPr vert="horz" wrap="square" lIns="0" tIns="635" rIns="0" bIns="0" rtlCol="0">
            <a:spAutoFit/>
          </a:bodyPr>
          <a:lstStyle/>
          <a:p>
            <a:pPr marL="12700">
              <a:lnSpc>
                <a:spcPct val="100000"/>
              </a:lnSpc>
              <a:spcBef>
                <a:spcPts val="5"/>
              </a:spcBef>
            </a:pPr>
            <a:r>
              <a:rPr spc="-10" dirty="0"/>
              <a:t>STRENGTHENING </a:t>
            </a:r>
            <a:r>
              <a:rPr spc="-25" dirty="0"/>
              <a:t>PARENT </a:t>
            </a:r>
            <a:r>
              <a:rPr spc="-5" dirty="0"/>
              <a:t>CENTER</a:t>
            </a:r>
            <a:r>
              <a:rPr spc="40" dirty="0"/>
              <a:t> </a:t>
            </a:r>
            <a:r>
              <a:rPr spc="-10" dirty="0"/>
              <a:t>CAPACITY</a:t>
            </a:r>
          </a:p>
        </p:txBody>
      </p:sp>
      <p:sp>
        <p:nvSpPr>
          <p:cNvPr id="9" name="object 9"/>
          <p:cNvSpPr txBox="1"/>
          <p:nvPr/>
        </p:nvSpPr>
        <p:spPr>
          <a:xfrm>
            <a:off x="2071116" y="1640303"/>
            <a:ext cx="3058795" cy="2450465"/>
          </a:xfrm>
          <a:prstGeom prst="rect">
            <a:avLst/>
          </a:prstGeom>
        </p:spPr>
        <p:txBody>
          <a:bodyPr vert="horz" wrap="square" lIns="0" tIns="173355" rIns="0" bIns="0" rtlCol="0">
            <a:spAutoFit/>
          </a:bodyPr>
          <a:lstStyle/>
          <a:p>
            <a:pPr marL="12700">
              <a:lnSpc>
                <a:spcPct val="100000"/>
              </a:lnSpc>
              <a:spcBef>
                <a:spcPts val="1365"/>
              </a:spcBef>
            </a:pPr>
            <a:r>
              <a:rPr sz="2200" b="1" spc="-15" dirty="0">
                <a:latin typeface="Calibri"/>
                <a:cs typeface="Calibri"/>
              </a:rPr>
              <a:t>Parent Center </a:t>
            </a:r>
            <a:r>
              <a:rPr sz="2200" b="1" spc="-10" dirty="0">
                <a:latin typeface="Calibri"/>
                <a:cs typeface="Calibri"/>
              </a:rPr>
              <a:t>Board</a:t>
            </a:r>
            <a:r>
              <a:rPr sz="2200" b="1" spc="-35" dirty="0">
                <a:latin typeface="Calibri"/>
                <a:cs typeface="Calibri"/>
              </a:rPr>
              <a:t> </a:t>
            </a:r>
            <a:r>
              <a:rPr sz="2200" b="1" spc="-15" dirty="0">
                <a:latin typeface="Calibri"/>
                <a:cs typeface="Calibri"/>
              </a:rPr>
              <a:t>Roles</a:t>
            </a:r>
            <a:endParaRPr sz="2200">
              <a:latin typeface="Calibri"/>
              <a:cs typeface="Calibri"/>
            </a:endParaRPr>
          </a:p>
          <a:p>
            <a:pPr marL="12700">
              <a:lnSpc>
                <a:spcPct val="100000"/>
              </a:lnSpc>
              <a:spcBef>
                <a:spcPts val="1035"/>
              </a:spcBef>
              <a:buChar char="•"/>
              <a:tabLst>
                <a:tab pos="241300" algn="l"/>
              </a:tabLst>
            </a:pPr>
            <a:r>
              <a:rPr sz="1800" spc="-10" dirty="0">
                <a:latin typeface="Calibri"/>
                <a:cs typeface="Calibri"/>
              </a:rPr>
              <a:t>Board </a:t>
            </a:r>
            <a:r>
              <a:rPr sz="1800" spc="-5" dirty="0">
                <a:latin typeface="Calibri"/>
                <a:cs typeface="Calibri"/>
              </a:rPr>
              <a:t>‟holds” </a:t>
            </a:r>
            <a:r>
              <a:rPr sz="1800" spc="-15" dirty="0">
                <a:latin typeface="Calibri"/>
                <a:cs typeface="Calibri"/>
              </a:rPr>
              <a:t>the</a:t>
            </a:r>
            <a:r>
              <a:rPr sz="1800" spc="-65" dirty="0">
                <a:latin typeface="Calibri"/>
                <a:cs typeface="Calibri"/>
              </a:rPr>
              <a:t> </a:t>
            </a:r>
            <a:r>
              <a:rPr sz="1800" spc="-15" dirty="0">
                <a:latin typeface="Calibri"/>
                <a:cs typeface="Calibri"/>
              </a:rPr>
              <a:t>grant</a:t>
            </a:r>
            <a:endParaRPr sz="1800">
              <a:latin typeface="Calibri"/>
              <a:cs typeface="Calibri"/>
            </a:endParaRPr>
          </a:p>
          <a:p>
            <a:pPr marL="12700">
              <a:lnSpc>
                <a:spcPct val="100000"/>
              </a:lnSpc>
              <a:spcBef>
                <a:spcPts val="1115"/>
              </a:spcBef>
              <a:buChar char="•"/>
              <a:tabLst>
                <a:tab pos="241300" algn="l"/>
              </a:tabLst>
            </a:pPr>
            <a:r>
              <a:rPr sz="1800" spc="-15" dirty="0">
                <a:latin typeface="Calibri"/>
                <a:cs typeface="Calibri"/>
              </a:rPr>
              <a:t>Monitors</a:t>
            </a:r>
            <a:r>
              <a:rPr sz="1800" spc="-50" dirty="0">
                <a:latin typeface="Calibri"/>
                <a:cs typeface="Calibri"/>
              </a:rPr>
              <a:t> </a:t>
            </a:r>
            <a:r>
              <a:rPr sz="1800" spc="-15" dirty="0">
                <a:latin typeface="Calibri"/>
                <a:cs typeface="Calibri"/>
              </a:rPr>
              <a:t>progress</a:t>
            </a:r>
            <a:endParaRPr sz="1800">
              <a:latin typeface="Calibri"/>
              <a:cs typeface="Calibri"/>
            </a:endParaRPr>
          </a:p>
          <a:p>
            <a:pPr marL="12700">
              <a:lnSpc>
                <a:spcPct val="100000"/>
              </a:lnSpc>
              <a:spcBef>
                <a:spcPts val="1115"/>
              </a:spcBef>
              <a:buChar char="•"/>
              <a:tabLst>
                <a:tab pos="241300" algn="l"/>
              </a:tabLst>
            </a:pPr>
            <a:r>
              <a:rPr sz="1800" spc="-10" dirty="0">
                <a:latin typeface="Calibri"/>
                <a:cs typeface="Calibri"/>
              </a:rPr>
              <a:t>Assures </a:t>
            </a:r>
            <a:r>
              <a:rPr sz="1800" spc="-15" dirty="0">
                <a:latin typeface="Calibri"/>
                <a:cs typeface="Calibri"/>
              </a:rPr>
              <a:t>financial</a:t>
            </a:r>
            <a:r>
              <a:rPr sz="1800" spc="-55" dirty="0">
                <a:latin typeface="Calibri"/>
                <a:cs typeface="Calibri"/>
              </a:rPr>
              <a:t> </a:t>
            </a:r>
            <a:r>
              <a:rPr sz="1800" spc="-15" dirty="0">
                <a:latin typeface="Calibri"/>
                <a:cs typeface="Calibri"/>
              </a:rPr>
              <a:t>accountably</a:t>
            </a:r>
            <a:endParaRPr sz="1800">
              <a:latin typeface="Calibri"/>
              <a:cs typeface="Calibri"/>
            </a:endParaRPr>
          </a:p>
          <a:p>
            <a:pPr marL="12700" marR="797560">
              <a:lnSpc>
                <a:spcPct val="100000"/>
              </a:lnSpc>
              <a:spcBef>
                <a:spcPts val="1115"/>
              </a:spcBef>
              <a:buChar char="•"/>
              <a:tabLst>
                <a:tab pos="241300" algn="l"/>
              </a:tabLst>
            </a:pPr>
            <a:r>
              <a:rPr sz="1800" spc="-10" dirty="0">
                <a:latin typeface="Calibri"/>
                <a:cs typeface="Calibri"/>
              </a:rPr>
              <a:t>Assures </a:t>
            </a:r>
            <a:r>
              <a:rPr sz="1800" spc="-15" dirty="0">
                <a:latin typeface="Calibri"/>
                <a:cs typeface="Calibri"/>
              </a:rPr>
              <a:t>compliance  with grant</a:t>
            </a:r>
            <a:r>
              <a:rPr sz="1800" spc="-60" dirty="0">
                <a:latin typeface="Calibri"/>
                <a:cs typeface="Calibri"/>
              </a:rPr>
              <a:t> </a:t>
            </a:r>
            <a:r>
              <a:rPr sz="1800" spc="-15" dirty="0">
                <a:latin typeface="Calibri"/>
                <a:cs typeface="Calibri"/>
              </a:rPr>
              <a:t>requirements</a:t>
            </a:r>
            <a:endParaRPr sz="1800">
              <a:latin typeface="Calibri"/>
              <a:cs typeface="Calibri"/>
            </a:endParaRPr>
          </a:p>
        </p:txBody>
      </p:sp>
      <p:sp>
        <p:nvSpPr>
          <p:cNvPr id="11" name="object 2"/>
          <p:cNvSpPr/>
          <p:nvPr/>
        </p:nvSpPr>
        <p:spPr>
          <a:xfrm>
            <a:off x="286727" y="296468"/>
            <a:ext cx="1099908" cy="1099896"/>
          </a:xfrm>
          <a:prstGeom prst="rect">
            <a:avLst/>
          </a:prstGeom>
          <a:blipFill>
            <a:blip r:embed="rId5" cstate="print"/>
            <a:stretch>
              <a:fillRect/>
            </a:stretch>
          </a:blipFill>
        </p:spPr>
        <p:txBody>
          <a:bodyPr wrap="square" lIns="0" tIns="0" rIns="0" bIns="0" rtlCol="0"/>
          <a:lstStyle/>
          <a:p>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1639570" cy="6858000"/>
          </a:xfrm>
          <a:prstGeom prst="rect">
            <a:avLst/>
          </a:prstGeom>
          <a:blipFill>
            <a:blip r:embed="rId3" cstate="print"/>
            <a:stretch>
              <a:fillRect/>
            </a:stretch>
          </a:blipFill>
        </p:spPr>
        <p:txBody>
          <a:bodyPr wrap="square" lIns="0" tIns="0" rIns="0" bIns="0" rtlCol="0"/>
          <a:lstStyle/>
          <a:p>
            <a:endParaRPr/>
          </a:p>
        </p:txBody>
      </p:sp>
      <p:sp>
        <p:nvSpPr>
          <p:cNvPr id="3" name="object 3"/>
          <p:cNvSpPr/>
          <p:nvPr/>
        </p:nvSpPr>
        <p:spPr>
          <a:xfrm>
            <a:off x="244093" y="253836"/>
            <a:ext cx="1185545" cy="1185545"/>
          </a:xfrm>
          <a:custGeom>
            <a:avLst/>
            <a:gdLst/>
            <a:ahLst/>
            <a:cxnLst/>
            <a:rect l="l" t="t" r="r" b="b"/>
            <a:pathLst>
              <a:path w="1185545" h="1185545">
                <a:moveTo>
                  <a:pt x="592582" y="0"/>
                </a:moveTo>
                <a:lnTo>
                  <a:pt x="543980" y="1964"/>
                </a:lnTo>
                <a:lnTo>
                  <a:pt x="496460" y="7755"/>
                </a:lnTo>
                <a:lnTo>
                  <a:pt x="450176" y="17221"/>
                </a:lnTo>
                <a:lnTo>
                  <a:pt x="405278" y="30209"/>
                </a:lnTo>
                <a:lnTo>
                  <a:pt x="361920" y="46567"/>
                </a:lnTo>
                <a:lnTo>
                  <a:pt x="320254" y="66141"/>
                </a:lnTo>
                <a:lnTo>
                  <a:pt x="280432" y="88781"/>
                </a:lnTo>
                <a:lnTo>
                  <a:pt x="242608" y="114332"/>
                </a:lnTo>
                <a:lnTo>
                  <a:pt x="206933" y="142643"/>
                </a:lnTo>
                <a:lnTo>
                  <a:pt x="173561" y="173561"/>
                </a:lnTo>
                <a:lnTo>
                  <a:pt x="142643" y="206933"/>
                </a:lnTo>
                <a:lnTo>
                  <a:pt x="114332" y="242608"/>
                </a:lnTo>
                <a:lnTo>
                  <a:pt x="88781" y="280432"/>
                </a:lnTo>
                <a:lnTo>
                  <a:pt x="66141" y="320254"/>
                </a:lnTo>
                <a:lnTo>
                  <a:pt x="46567" y="361920"/>
                </a:lnTo>
                <a:lnTo>
                  <a:pt x="30209" y="405278"/>
                </a:lnTo>
                <a:lnTo>
                  <a:pt x="17221" y="450176"/>
                </a:lnTo>
                <a:lnTo>
                  <a:pt x="7755" y="496460"/>
                </a:lnTo>
                <a:lnTo>
                  <a:pt x="1964" y="543980"/>
                </a:lnTo>
                <a:lnTo>
                  <a:pt x="0" y="592581"/>
                </a:lnTo>
                <a:lnTo>
                  <a:pt x="1964" y="641183"/>
                </a:lnTo>
                <a:lnTo>
                  <a:pt x="7755" y="688703"/>
                </a:lnTo>
                <a:lnTo>
                  <a:pt x="17221" y="734987"/>
                </a:lnTo>
                <a:lnTo>
                  <a:pt x="30209" y="779885"/>
                </a:lnTo>
                <a:lnTo>
                  <a:pt x="46567" y="823243"/>
                </a:lnTo>
                <a:lnTo>
                  <a:pt x="66141" y="864909"/>
                </a:lnTo>
                <a:lnTo>
                  <a:pt x="88781" y="904731"/>
                </a:lnTo>
                <a:lnTo>
                  <a:pt x="114332" y="942555"/>
                </a:lnTo>
                <a:lnTo>
                  <a:pt x="142643" y="978230"/>
                </a:lnTo>
                <a:lnTo>
                  <a:pt x="173561" y="1011602"/>
                </a:lnTo>
                <a:lnTo>
                  <a:pt x="206933" y="1042520"/>
                </a:lnTo>
                <a:lnTo>
                  <a:pt x="242608" y="1070831"/>
                </a:lnTo>
                <a:lnTo>
                  <a:pt x="280432" y="1096382"/>
                </a:lnTo>
                <a:lnTo>
                  <a:pt x="320254" y="1119022"/>
                </a:lnTo>
                <a:lnTo>
                  <a:pt x="361920" y="1138596"/>
                </a:lnTo>
                <a:lnTo>
                  <a:pt x="405278" y="1154954"/>
                </a:lnTo>
                <a:lnTo>
                  <a:pt x="450176" y="1167942"/>
                </a:lnTo>
                <a:lnTo>
                  <a:pt x="496460" y="1177408"/>
                </a:lnTo>
                <a:lnTo>
                  <a:pt x="543980" y="1183199"/>
                </a:lnTo>
                <a:lnTo>
                  <a:pt x="592582" y="1185163"/>
                </a:lnTo>
                <a:lnTo>
                  <a:pt x="641183" y="1183199"/>
                </a:lnTo>
                <a:lnTo>
                  <a:pt x="688703" y="1177408"/>
                </a:lnTo>
                <a:lnTo>
                  <a:pt x="734987" y="1167942"/>
                </a:lnTo>
                <a:lnTo>
                  <a:pt x="779885" y="1154954"/>
                </a:lnTo>
                <a:lnTo>
                  <a:pt x="823243" y="1138596"/>
                </a:lnTo>
                <a:lnTo>
                  <a:pt x="864909" y="1119022"/>
                </a:lnTo>
                <a:lnTo>
                  <a:pt x="904731" y="1096382"/>
                </a:lnTo>
                <a:lnTo>
                  <a:pt x="942555" y="1070831"/>
                </a:lnTo>
                <a:lnTo>
                  <a:pt x="978230" y="1042520"/>
                </a:lnTo>
                <a:lnTo>
                  <a:pt x="1011602" y="1011602"/>
                </a:lnTo>
                <a:lnTo>
                  <a:pt x="1042520" y="978230"/>
                </a:lnTo>
                <a:lnTo>
                  <a:pt x="1070831" y="942555"/>
                </a:lnTo>
                <a:lnTo>
                  <a:pt x="1096382" y="904731"/>
                </a:lnTo>
                <a:lnTo>
                  <a:pt x="1119022" y="864909"/>
                </a:lnTo>
                <a:lnTo>
                  <a:pt x="1138596" y="823243"/>
                </a:lnTo>
                <a:lnTo>
                  <a:pt x="1154954" y="779885"/>
                </a:lnTo>
                <a:lnTo>
                  <a:pt x="1167942" y="734987"/>
                </a:lnTo>
                <a:lnTo>
                  <a:pt x="1177408" y="688703"/>
                </a:lnTo>
                <a:lnTo>
                  <a:pt x="1183199" y="641183"/>
                </a:lnTo>
                <a:lnTo>
                  <a:pt x="1185164" y="592581"/>
                </a:lnTo>
                <a:lnTo>
                  <a:pt x="1183199" y="543980"/>
                </a:lnTo>
                <a:lnTo>
                  <a:pt x="1177408" y="496460"/>
                </a:lnTo>
                <a:lnTo>
                  <a:pt x="1167942" y="450176"/>
                </a:lnTo>
                <a:lnTo>
                  <a:pt x="1154954" y="405278"/>
                </a:lnTo>
                <a:lnTo>
                  <a:pt x="1138596" y="361920"/>
                </a:lnTo>
                <a:lnTo>
                  <a:pt x="1119022" y="320254"/>
                </a:lnTo>
                <a:lnTo>
                  <a:pt x="1096382" y="280432"/>
                </a:lnTo>
                <a:lnTo>
                  <a:pt x="1070831" y="242608"/>
                </a:lnTo>
                <a:lnTo>
                  <a:pt x="1042520" y="206933"/>
                </a:lnTo>
                <a:lnTo>
                  <a:pt x="1011602" y="173561"/>
                </a:lnTo>
                <a:lnTo>
                  <a:pt x="978230" y="142643"/>
                </a:lnTo>
                <a:lnTo>
                  <a:pt x="942555" y="114332"/>
                </a:lnTo>
                <a:lnTo>
                  <a:pt x="904731" y="88781"/>
                </a:lnTo>
                <a:lnTo>
                  <a:pt x="864909" y="66141"/>
                </a:lnTo>
                <a:lnTo>
                  <a:pt x="823243" y="46567"/>
                </a:lnTo>
                <a:lnTo>
                  <a:pt x="779885" y="30209"/>
                </a:lnTo>
                <a:lnTo>
                  <a:pt x="734987" y="17221"/>
                </a:lnTo>
                <a:lnTo>
                  <a:pt x="688703" y="7755"/>
                </a:lnTo>
                <a:lnTo>
                  <a:pt x="641183" y="1964"/>
                </a:lnTo>
                <a:lnTo>
                  <a:pt x="592582" y="0"/>
                </a:lnTo>
                <a:close/>
              </a:path>
            </a:pathLst>
          </a:custGeom>
          <a:solidFill>
            <a:srgbClr val="FFFFFF"/>
          </a:solidFill>
        </p:spPr>
        <p:txBody>
          <a:bodyPr wrap="square" lIns="0" tIns="0" rIns="0" bIns="0" rtlCol="0"/>
          <a:lstStyle/>
          <a:p>
            <a:endParaRPr/>
          </a:p>
        </p:txBody>
      </p:sp>
      <p:pic>
        <p:nvPicPr>
          <p:cNvPr id="4" name="Picture 3" descr="o-balance-scale-facebook.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133600" y="2133600"/>
            <a:ext cx="6096000" cy="3048000"/>
          </a:xfrm>
          <a:prstGeom prst="rect">
            <a:avLst/>
          </a:prstGeom>
        </p:spPr>
      </p:pic>
      <p:sp>
        <p:nvSpPr>
          <p:cNvPr id="5" name="object 5"/>
          <p:cNvSpPr/>
          <p:nvPr/>
        </p:nvSpPr>
        <p:spPr>
          <a:xfrm>
            <a:off x="1639570" y="6527800"/>
            <a:ext cx="7504430" cy="330200"/>
          </a:xfrm>
          <a:custGeom>
            <a:avLst/>
            <a:gdLst/>
            <a:ahLst/>
            <a:cxnLst/>
            <a:rect l="l" t="t" r="r" b="b"/>
            <a:pathLst>
              <a:path w="7504430" h="330200">
                <a:moveTo>
                  <a:pt x="0" y="330200"/>
                </a:moveTo>
                <a:lnTo>
                  <a:pt x="7504430" y="330200"/>
                </a:lnTo>
                <a:lnTo>
                  <a:pt x="7504430" y="0"/>
                </a:lnTo>
                <a:lnTo>
                  <a:pt x="0" y="0"/>
                </a:lnTo>
                <a:lnTo>
                  <a:pt x="0" y="330200"/>
                </a:lnTo>
                <a:close/>
              </a:path>
            </a:pathLst>
          </a:custGeom>
          <a:solidFill>
            <a:srgbClr val="8DDEF9"/>
          </a:solidFill>
        </p:spPr>
        <p:txBody>
          <a:bodyPr wrap="square" lIns="0" tIns="0" rIns="0" bIns="0" rtlCol="0"/>
          <a:lstStyle/>
          <a:p>
            <a:endParaRPr/>
          </a:p>
        </p:txBody>
      </p:sp>
      <p:sp>
        <p:nvSpPr>
          <p:cNvPr id="6" name="object 6"/>
          <p:cNvSpPr/>
          <p:nvPr/>
        </p:nvSpPr>
        <p:spPr>
          <a:xfrm>
            <a:off x="2083816" y="852766"/>
            <a:ext cx="6655434" cy="0"/>
          </a:xfrm>
          <a:custGeom>
            <a:avLst/>
            <a:gdLst/>
            <a:ahLst/>
            <a:cxnLst/>
            <a:rect l="l" t="t" r="r" b="b"/>
            <a:pathLst>
              <a:path w="6655434">
                <a:moveTo>
                  <a:pt x="0" y="0"/>
                </a:moveTo>
                <a:lnTo>
                  <a:pt x="6655054" y="0"/>
                </a:lnTo>
              </a:path>
            </a:pathLst>
          </a:custGeom>
          <a:ln w="12700">
            <a:solidFill>
              <a:srgbClr val="4CD9F8"/>
            </a:solidFill>
          </a:ln>
        </p:spPr>
        <p:txBody>
          <a:bodyPr wrap="square" lIns="0" tIns="0" rIns="0" bIns="0" rtlCol="0"/>
          <a:lstStyle/>
          <a:p>
            <a:endParaRPr/>
          </a:p>
        </p:txBody>
      </p:sp>
      <p:sp>
        <p:nvSpPr>
          <p:cNvPr id="7" name="object 7"/>
          <p:cNvSpPr txBox="1"/>
          <p:nvPr/>
        </p:nvSpPr>
        <p:spPr>
          <a:xfrm>
            <a:off x="2071116" y="1801114"/>
            <a:ext cx="5748655" cy="360680"/>
          </a:xfrm>
          <a:prstGeom prst="rect">
            <a:avLst/>
          </a:prstGeom>
        </p:spPr>
        <p:txBody>
          <a:bodyPr vert="horz" wrap="square" lIns="0" tIns="12700" rIns="0" bIns="0" rtlCol="0">
            <a:spAutoFit/>
          </a:bodyPr>
          <a:lstStyle/>
          <a:p>
            <a:pPr marL="12700">
              <a:lnSpc>
                <a:spcPct val="100000"/>
              </a:lnSpc>
              <a:spcBef>
                <a:spcPts val="100"/>
              </a:spcBef>
            </a:pPr>
            <a:r>
              <a:rPr sz="2200" b="1" spc="-10" dirty="0">
                <a:latin typeface="Calibri"/>
                <a:cs typeface="Calibri"/>
              </a:rPr>
              <a:t>Strengths and </a:t>
            </a:r>
            <a:r>
              <a:rPr sz="2200" b="1" spc="-15" dirty="0">
                <a:latin typeface="Calibri"/>
                <a:cs typeface="Calibri"/>
              </a:rPr>
              <a:t>Challenges </a:t>
            </a:r>
            <a:r>
              <a:rPr sz="2200" b="1" spc="-5" dirty="0">
                <a:latin typeface="Calibri"/>
                <a:cs typeface="Calibri"/>
              </a:rPr>
              <a:t>of </a:t>
            </a:r>
            <a:r>
              <a:rPr sz="2200" b="1" spc="-15" dirty="0">
                <a:latin typeface="Calibri"/>
                <a:cs typeface="Calibri"/>
              </a:rPr>
              <a:t>Parent Center</a:t>
            </a:r>
            <a:r>
              <a:rPr sz="2200" b="1" spc="25" dirty="0">
                <a:latin typeface="Calibri"/>
                <a:cs typeface="Calibri"/>
              </a:rPr>
              <a:t> </a:t>
            </a:r>
            <a:r>
              <a:rPr sz="2200" b="1" spc="-10" dirty="0">
                <a:latin typeface="Calibri"/>
                <a:cs typeface="Calibri"/>
              </a:rPr>
              <a:t>Boards</a:t>
            </a:r>
            <a:endParaRPr sz="2200">
              <a:latin typeface="Calibri"/>
              <a:cs typeface="Calibri"/>
            </a:endParaRPr>
          </a:p>
        </p:txBody>
      </p:sp>
      <p:sp>
        <p:nvSpPr>
          <p:cNvPr id="8" name="object 8"/>
          <p:cNvSpPr txBox="1">
            <a:spLocks noGrp="1"/>
          </p:cNvSpPr>
          <p:nvPr>
            <p:ph type="title"/>
          </p:nvPr>
        </p:nvSpPr>
        <p:spPr>
          <a:prstGeom prst="rect">
            <a:avLst/>
          </a:prstGeom>
        </p:spPr>
        <p:txBody>
          <a:bodyPr vert="horz" wrap="square" lIns="0" tIns="12700" rIns="0" bIns="0" rtlCol="0">
            <a:spAutoFit/>
          </a:bodyPr>
          <a:lstStyle/>
          <a:p>
            <a:pPr marL="591185">
              <a:lnSpc>
                <a:spcPct val="100000"/>
              </a:lnSpc>
              <a:spcBef>
                <a:spcPts val="100"/>
              </a:spcBef>
            </a:pPr>
            <a:r>
              <a:rPr spc="-10" dirty="0"/>
              <a:t>Responsibilities </a:t>
            </a:r>
            <a:r>
              <a:rPr spc="-20" dirty="0"/>
              <a:t>of </a:t>
            </a:r>
            <a:r>
              <a:rPr spc="-15" dirty="0"/>
              <a:t>Parent </a:t>
            </a:r>
            <a:r>
              <a:rPr spc="-20" dirty="0"/>
              <a:t>Center</a:t>
            </a:r>
            <a:r>
              <a:rPr spc="25" dirty="0"/>
              <a:t> </a:t>
            </a:r>
            <a:r>
              <a:rPr dirty="0"/>
              <a:t>Boards</a:t>
            </a:r>
          </a:p>
        </p:txBody>
      </p:sp>
      <p:sp>
        <p:nvSpPr>
          <p:cNvPr id="12" name="object 12"/>
          <p:cNvSpPr txBox="1">
            <a:spLocks noGrp="1"/>
          </p:cNvSpPr>
          <p:nvPr>
            <p:ph type="ftr" sz="quarter" idx="5"/>
          </p:nvPr>
        </p:nvSpPr>
        <p:spPr>
          <a:prstGeom prst="rect">
            <a:avLst/>
          </a:prstGeom>
        </p:spPr>
        <p:txBody>
          <a:bodyPr vert="horz" wrap="square" lIns="0" tIns="635" rIns="0" bIns="0" rtlCol="0">
            <a:spAutoFit/>
          </a:bodyPr>
          <a:lstStyle/>
          <a:p>
            <a:pPr marL="12700">
              <a:lnSpc>
                <a:spcPct val="100000"/>
              </a:lnSpc>
              <a:spcBef>
                <a:spcPts val="5"/>
              </a:spcBef>
            </a:pPr>
            <a:r>
              <a:rPr spc="-10" dirty="0"/>
              <a:t>STRENGTHENING </a:t>
            </a:r>
            <a:r>
              <a:rPr spc="-25" dirty="0"/>
              <a:t>PARENT </a:t>
            </a:r>
            <a:r>
              <a:rPr spc="-5" dirty="0"/>
              <a:t>CENTER</a:t>
            </a:r>
            <a:r>
              <a:rPr spc="40" dirty="0"/>
              <a:t> </a:t>
            </a:r>
            <a:r>
              <a:rPr spc="-10" dirty="0"/>
              <a:t>CAPACITY</a:t>
            </a:r>
          </a:p>
        </p:txBody>
      </p:sp>
      <p:sp>
        <p:nvSpPr>
          <p:cNvPr id="13" name="object 2"/>
          <p:cNvSpPr/>
          <p:nvPr/>
        </p:nvSpPr>
        <p:spPr>
          <a:xfrm>
            <a:off x="286727" y="296468"/>
            <a:ext cx="1099908" cy="1099896"/>
          </a:xfrm>
          <a:prstGeom prst="rect">
            <a:avLst/>
          </a:prstGeom>
          <a:blipFill>
            <a:blip r:embed="rId5" cstate="print"/>
            <a:stretch>
              <a:fillRect/>
            </a:stretch>
          </a:blipFill>
        </p:spPr>
        <p:txBody>
          <a:bodyPr wrap="square" lIns="0" tIns="0" rIns="0" bIns="0" rtlCol="0"/>
          <a:lstStyle/>
          <a:p>
            <a:endParaRPr/>
          </a:p>
        </p:txBody>
      </p:sp>
      <p:sp>
        <p:nvSpPr>
          <p:cNvPr id="14" name="object 8"/>
          <p:cNvSpPr txBox="1">
            <a:spLocks noGrp="1"/>
          </p:cNvSpPr>
          <p:nvPr>
            <p:ph type="body" idx="1"/>
          </p:nvPr>
        </p:nvSpPr>
        <p:spPr>
          <a:xfrm>
            <a:off x="690498" y="5181600"/>
            <a:ext cx="7920102" cy="729046"/>
          </a:xfrm>
          <a:prstGeom prst="rect">
            <a:avLst/>
          </a:prstGeom>
        </p:spPr>
        <p:txBody>
          <a:bodyPr vert="horz" wrap="square" lIns="0" tIns="173355" rIns="0" bIns="0" rtlCol="0">
            <a:spAutoFit/>
          </a:bodyPr>
          <a:lstStyle/>
          <a:p>
            <a:pPr marL="1393190" marR="561975">
              <a:lnSpc>
                <a:spcPct val="100000"/>
              </a:lnSpc>
              <a:spcBef>
                <a:spcPts val="1035"/>
              </a:spcBef>
            </a:pPr>
            <a:r>
              <a:rPr lang="en-US" sz="1800" dirty="0" smtClean="0"/>
              <a:t>Best Practices</a:t>
            </a:r>
            <a:r>
              <a:rPr sz="1800" spc="-5" dirty="0" smtClean="0"/>
              <a:t> </a:t>
            </a:r>
            <a:r>
              <a:rPr lang="en-US" sz="1800" spc="-5" dirty="0" smtClean="0"/>
              <a:t>– </a:t>
            </a:r>
            <a:r>
              <a:rPr lang="en-US" sz="1800" b="0" spc="-15" dirty="0" smtClean="0">
                <a:latin typeface="Calibri"/>
                <a:cs typeface="Calibri"/>
              </a:rPr>
              <a:t>at least 7 members, ED is NOT a Board member, term limits, rotate off at a maximum of 5 years</a:t>
            </a:r>
            <a:endParaRPr sz="1800" dirty="0">
              <a:latin typeface="Calibri"/>
              <a:cs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1639570" cy="6858000"/>
          </a:xfrm>
          <a:prstGeom prst="rect">
            <a:avLst/>
          </a:prstGeom>
          <a:blipFill>
            <a:blip r:embed="rId3" cstate="print"/>
            <a:stretch>
              <a:fillRect/>
            </a:stretch>
          </a:blipFill>
        </p:spPr>
        <p:txBody>
          <a:bodyPr wrap="square" lIns="0" tIns="0" rIns="0" bIns="0" rtlCol="0"/>
          <a:lstStyle/>
          <a:p>
            <a:endParaRPr/>
          </a:p>
        </p:txBody>
      </p:sp>
      <p:sp>
        <p:nvSpPr>
          <p:cNvPr id="3" name="object 3"/>
          <p:cNvSpPr/>
          <p:nvPr/>
        </p:nvSpPr>
        <p:spPr>
          <a:xfrm>
            <a:off x="244093" y="253836"/>
            <a:ext cx="1185545" cy="1185545"/>
          </a:xfrm>
          <a:custGeom>
            <a:avLst/>
            <a:gdLst/>
            <a:ahLst/>
            <a:cxnLst/>
            <a:rect l="l" t="t" r="r" b="b"/>
            <a:pathLst>
              <a:path w="1185545" h="1185545">
                <a:moveTo>
                  <a:pt x="592582" y="0"/>
                </a:moveTo>
                <a:lnTo>
                  <a:pt x="543980" y="1964"/>
                </a:lnTo>
                <a:lnTo>
                  <a:pt x="496460" y="7755"/>
                </a:lnTo>
                <a:lnTo>
                  <a:pt x="450176" y="17221"/>
                </a:lnTo>
                <a:lnTo>
                  <a:pt x="405278" y="30209"/>
                </a:lnTo>
                <a:lnTo>
                  <a:pt x="361920" y="46567"/>
                </a:lnTo>
                <a:lnTo>
                  <a:pt x="320254" y="66141"/>
                </a:lnTo>
                <a:lnTo>
                  <a:pt x="280432" y="88781"/>
                </a:lnTo>
                <a:lnTo>
                  <a:pt x="242608" y="114332"/>
                </a:lnTo>
                <a:lnTo>
                  <a:pt x="206933" y="142643"/>
                </a:lnTo>
                <a:lnTo>
                  <a:pt x="173561" y="173561"/>
                </a:lnTo>
                <a:lnTo>
                  <a:pt x="142643" y="206933"/>
                </a:lnTo>
                <a:lnTo>
                  <a:pt x="114332" y="242608"/>
                </a:lnTo>
                <a:lnTo>
                  <a:pt x="88781" y="280432"/>
                </a:lnTo>
                <a:lnTo>
                  <a:pt x="66141" y="320254"/>
                </a:lnTo>
                <a:lnTo>
                  <a:pt x="46567" y="361920"/>
                </a:lnTo>
                <a:lnTo>
                  <a:pt x="30209" y="405278"/>
                </a:lnTo>
                <a:lnTo>
                  <a:pt x="17221" y="450176"/>
                </a:lnTo>
                <a:lnTo>
                  <a:pt x="7755" y="496460"/>
                </a:lnTo>
                <a:lnTo>
                  <a:pt x="1964" y="543980"/>
                </a:lnTo>
                <a:lnTo>
                  <a:pt x="0" y="592581"/>
                </a:lnTo>
                <a:lnTo>
                  <a:pt x="1964" y="641183"/>
                </a:lnTo>
                <a:lnTo>
                  <a:pt x="7755" y="688703"/>
                </a:lnTo>
                <a:lnTo>
                  <a:pt x="17221" y="734987"/>
                </a:lnTo>
                <a:lnTo>
                  <a:pt x="30209" y="779885"/>
                </a:lnTo>
                <a:lnTo>
                  <a:pt x="46567" y="823243"/>
                </a:lnTo>
                <a:lnTo>
                  <a:pt x="66141" y="864909"/>
                </a:lnTo>
                <a:lnTo>
                  <a:pt x="88781" y="904731"/>
                </a:lnTo>
                <a:lnTo>
                  <a:pt x="114332" y="942555"/>
                </a:lnTo>
                <a:lnTo>
                  <a:pt x="142643" y="978230"/>
                </a:lnTo>
                <a:lnTo>
                  <a:pt x="173561" y="1011602"/>
                </a:lnTo>
                <a:lnTo>
                  <a:pt x="206933" y="1042520"/>
                </a:lnTo>
                <a:lnTo>
                  <a:pt x="242608" y="1070831"/>
                </a:lnTo>
                <a:lnTo>
                  <a:pt x="280432" y="1096382"/>
                </a:lnTo>
                <a:lnTo>
                  <a:pt x="320254" y="1119022"/>
                </a:lnTo>
                <a:lnTo>
                  <a:pt x="361920" y="1138596"/>
                </a:lnTo>
                <a:lnTo>
                  <a:pt x="405278" y="1154954"/>
                </a:lnTo>
                <a:lnTo>
                  <a:pt x="450176" y="1167942"/>
                </a:lnTo>
                <a:lnTo>
                  <a:pt x="496460" y="1177408"/>
                </a:lnTo>
                <a:lnTo>
                  <a:pt x="543980" y="1183199"/>
                </a:lnTo>
                <a:lnTo>
                  <a:pt x="592582" y="1185163"/>
                </a:lnTo>
                <a:lnTo>
                  <a:pt x="641183" y="1183199"/>
                </a:lnTo>
                <a:lnTo>
                  <a:pt x="688703" y="1177408"/>
                </a:lnTo>
                <a:lnTo>
                  <a:pt x="734987" y="1167942"/>
                </a:lnTo>
                <a:lnTo>
                  <a:pt x="779885" y="1154954"/>
                </a:lnTo>
                <a:lnTo>
                  <a:pt x="823243" y="1138596"/>
                </a:lnTo>
                <a:lnTo>
                  <a:pt x="864909" y="1119022"/>
                </a:lnTo>
                <a:lnTo>
                  <a:pt x="904731" y="1096382"/>
                </a:lnTo>
                <a:lnTo>
                  <a:pt x="942555" y="1070831"/>
                </a:lnTo>
                <a:lnTo>
                  <a:pt x="978230" y="1042520"/>
                </a:lnTo>
                <a:lnTo>
                  <a:pt x="1011602" y="1011602"/>
                </a:lnTo>
                <a:lnTo>
                  <a:pt x="1042520" y="978230"/>
                </a:lnTo>
                <a:lnTo>
                  <a:pt x="1070831" y="942555"/>
                </a:lnTo>
                <a:lnTo>
                  <a:pt x="1096382" y="904731"/>
                </a:lnTo>
                <a:lnTo>
                  <a:pt x="1119022" y="864909"/>
                </a:lnTo>
                <a:lnTo>
                  <a:pt x="1138596" y="823243"/>
                </a:lnTo>
                <a:lnTo>
                  <a:pt x="1154954" y="779885"/>
                </a:lnTo>
                <a:lnTo>
                  <a:pt x="1167942" y="734987"/>
                </a:lnTo>
                <a:lnTo>
                  <a:pt x="1177408" y="688703"/>
                </a:lnTo>
                <a:lnTo>
                  <a:pt x="1183199" y="641183"/>
                </a:lnTo>
                <a:lnTo>
                  <a:pt x="1185164" y="592581"/>
                </a:lnTo>
                <a:lnTo>
                  <a:pt x="1183199" y="543980"/>
                </a:lnTo>
                <a:lnTo>
                  <a:pt x="1177408" y="496460"/>
                </a:lnTo>
                <a:lnTo>
                  <a:pt x="1167942" y="450176"/>
                </a:lnTo>
                <a:lnTo>
                  <a:pt x="1154954" y="405278"/>
                </a:lnTo>
                <a:lnTo>
                  <a:pt x="1138596" y="361920"/>
                </a:lnTo>
                <a:lnTo>
                  <a:pt x="1119022" y="320254"/>
                </a:lnTo>
                <a:lnTo>
                  <a:pt x="1096382" y="280432"/>
                </a:lnTo>
                <a:lnTo>
                  <a:pt x="1070831" y="242608"/>
                </a:lnTo>
                <a:lnTo>
                  <a:pt x="1042520" y="206933"/>
                </a:lnTo>
                <a:lnTo>
                  <a:pt x="1011602" y="173561"/>
                </a:lnTo>
                <a:lnTo>
                  <a:pt x="978230" y="142643"/>
                </a:lnTo>
                <a:lnTo>
                  <a:pt x="942555" y="114332"/>
                </a:lnTo>
                <a:lnTo>
                  <a:pt x="904731" y="88781"/>
                </a:lnTo>
                <a:lnTo>
                  <a:pt x="864909" y="66141"/>
                </a:lnTo>
                <a:lnTo>
                  <a:pt x="823243" y="46567"/>
                </a:lnTo>
                <a:lnTo>
                  <a:pt x="779885" y="30209"/>
                </a:lnTo>
                <a:lnTo>
                  <a:pt x="734987" y="17221"/>
                </a:lnTo>
                <a:lnTo>
                  <a:pt x="688703" y="7755"/>
                </a:lnTo>
                <a:lnTo>
                  <a:pt x="641183" y="1964"/>
                </a:lnTo>
                <a:lnTo>
                  <a:pt x="592582" y="0"/>
                </a:lnTo>
                <a:close/>
              </a:path>
            </a:pathLst>
          </a:custGeom>
          <a:solidFill>
            <a:srgbClr val="FFFFFF"/>
          </a:solidFill>
        </p:spPr>
        <p:txBody>
          <a:bodyPr wrap="square" lIns="0" tIns="0" rIns="0" bIns="0" rtlCol="0"/>
          <a:lstStyle/>
          <a:p>
            <a:endParaRPr/>
          </a:p>
        </p:txBody>
      </p:sp>
      <p:sp>
        <p:nvSpPr>
          <p:cNvPr id="5" name="object 5"/>
          <p:cNvSpPr/>
          <p:nvPr/>
        </p:nvSpPr>
        <p:spPr>
          <a:xfrm>
            <a:off x="1639570" y="6527800"/>
            <a:ext cx="7504430" cy="330200"/>
          </a:xfrm>
          <a:custGeom>
            <a:avLst/>
            <a:gdLst/>
            <a:ahLst/>
            <a:cxnLst/>
            <a:rect l="l" t="t" r="r" b="b"/>
            <a:pathLst>
              <a:path w="7504430" h="330200">
                <a:moveTo>
                  <a:pt x="0" y="330200"/>
                </a:moveTo>
                <a:lnTo>
                  <a:pt x="7504430" y="330200"/>
                </a:lnTo>
                <a:lnTo>
                  <a:pt x="7504430" y="0"/>
                </a:lnTo>
                <a:lnTo>
                  <a:pt x="0" y="0"/>
                </a:lnTo>
                <a:lnTo>
                  <a:pt x="0" y="330200"/>
                </a:lnTo>
                <a:close/>
              </a:path>
            </a:pathLst>
          </a:custGeom>
          <a:solidFill>
            <a:srgbClr val="8DDEF9"/>
          </a:solidFill>
        </p:spPr>
        <p:txBody>
          <a:bodyPr wrap="square" lIns="0" tIns="0" rIns="0" bIns="0" rtlCol="0"/>
          <a:lstStyle/>
          <a:p>
            <a:endParaRPr/>
          </a:p>
        </p:txBody>
      </p:sp>
      <p:sp>
        <p:nvSpPr>
          <p:cNvPr id="27" name="object 27"/>
          <p:cNvSpPr txBox="1">
            <a:spLocks noGrp="1"/>
          </p:cNvSpPr>
          <p:nvPr>
            <p:ph type="ftr" sz="quarter" idx="5"/>
          </p:nvPr>
        </p:nvSpPr>
        <p:spPr>
          <a:prstGeom prst="rect">
            <a:avLst/>
          </a:prstGeom>
        </p:spPr>
        <p:txBody>
          <a:bodyPr vert="horz" wrap="square" lIns="0" tIns="635" rIns="0" bIns="0" rtlCol="0">
            <a:spAutoFit/>
          </a:bodyPr>
          <a:lstStyle/>
          <a:p>
            <a:pPr marL="12700">
              <a:lnSpc>
                <a:spcPct val="100000"/>
              </a:lnSpc>
              <a:spcBef>
                <a:spcPts val="5"/>
              </a:spcBef>
            </a:pPr>
            <a:r>
              <a:rPr spc="-10" dirty="0"/>
              <a:t>STRENGTHENING </a:t>
            </a:r>
            <a:r>
              <a:rPr spc="-25" dirty="0"/>
              <a:t>PARENT </a:t>
            </a:r>
            <a:r>
              <a:rPr spc="-5" dirty="0"/>
              <a:t>CENTER</a:t>
            </a:r>
            <a:r>
              <a:rPr spc="40" dirty="0"/>
              <a:t> </a:t>
            </a:r>
            <a:r>
              <a:rPr spc="-10" dirty="0"/>
              <a:t>CAPACITY</a:t>
            </a:r>
          </a:p>
        </p:txBody>
      </p:sp>
      <p:sp>
        <p:nvSpPr>
          <p:cNvPr id="28" name="object 2"/>
          <p:cNvSpPr/>
          <p:nvPr/>
        </p:nvSpPr>
        <p:spPr>
          <a:xfrm>
            <a:off x="286727" y="296468"/>
            <a:ext cx="1099908" cy="1099896"/>
          </a:xfrm>
          <a:prstGeom prst="rect">
            <a:avLst/>
          </a:prstGeom>
          <a:blipFill>
            <a:blip r:embed="rId4" cstate="print"/>
            <a:stretch>
              <a:fillRect/>
            </a:stretch>
          </a:blipFill>
        </p:spPr>
        <p:txBody>
          <a:bodyPr wrap="square" lIns="0" tIns="0" rIns="0" bIns="0" rtlCol="0"/>
          <a:lstStyle/>
          <a:p>
            <a:endParaRPr/>
          </a:p>
        </p:txBody>
      </p:sp>
      <p:sp>
        <p:nvSpPr>
          <p:cNvPr id="31" name="object 2"/>
          <p:cNvSpPr txBox="1"/>
          <p:nvPr/>
        </p:nvSpPr>
        <p:spPr>
          <a:xfrm>
            <a:off x="3366516" y="5010150"/>
            <a:ext cx="5625084" cy="1331134"/>
          </a:xfrm>
          <a:prstGeom prst="rect">
            <a:avLst/>
          </a:prstGeom>
        </p:spPr>
        <p:txBody>
          <a:bodyPr vert="horz" wrap="square" lIns="0" tIns="12700" rIns="0" bIns="0" rtlCol="0">
            <a:spAutoFit/>
          </a:bodyPr>
          <a:lstStyle/>
          <a:p>
            <a:pPr marL="12700">
              <a:lnSpc>
                <a:spcPct val="100000"/>
              </a:lnSpc>
              <a:spcBef>
                <a:spcPts val="100"/>
              </a:spcBef>
            </a:pPr>
            <a:r>
              <a:rPr lang="en-US" sz="1400" b="1" spc="-5" dirty="0">
                <a:solidFill>
                  <a:srgbClr val="231F20"/>
                </a:solidFill>
                <a:cs typeface="Calibri"/>
              </a:rPr>
              <a:t>The contents of this product were developed under a grant to WI FACETS from the U.S. Dept. of Education, #H328R130010. The contents do not necessarily represent  the policy of the U.S. Dept. of Education and you should not assume endorsement by  the federal government.</a:t>
            </a:r>
          </a:p>
          <a:p>
            <a:pPr marL="12700">
              <a:lnSpc>
                <a:spcPct val="100000"/>
              </a:lnSpc>
              <a:spcBef>
                <a:spcPts val="100"/>
              </a:spcBef>
            </a:pPr>
            <a:r>
              <a:rPr lang="en-US" sz="1400" b="1" spc="-5" dirty="0">
                <a:solidFill>
                  <a:srgbClr val="231F20"/>
                </a:solidFill>
                <a:cs typeface="Calibri"/>
              </a:rPr>
              <a:t>Project Officer: David </a:t>
            </a:r>
            <a:r>
              <a:rPr lang="en-US" sz="1400" b="1" spc="-5" dirty="0" err="1">
                <a:solidFill>
                  <a:srgbClr val="231F20"/>
                </a:solidFill>
                <a:cs typeface="Calibri"/>
              </a:rPr>
              <a:t>Emenheiser</a:t>
            </a:r>
            <a:r>
              <a:rPr lang="en-US" sz="1400" b="1" spc="-5" dirty="0">
                <a:solidFill>
                  <a:srgbClr val="231F20"/>
                </a:solidFill>
                <a:cs typeface="Calibri"/>
              </a:rPr>
              <a:t>. </a:t>
            </a:r>
          </a:p>
          <a:p>
            <a:pPr marL="12700">
              <a:lnSpc>
                <a:spcPct val="100000"/>
              </a:lnSpc>
              <a:spcBef>
                <a:spcPts val="100"/>
              </a:spcBef>
            </a:pPr>
            <a:r>
              <a:rPr lang="en-US" sz="1400" b="1" spc="-5" dirty="0">
                <a:solidFill>
                  <a:srgbClr val="231F20"/>
                </a:solidFill>
                <a:cs typeface="Calibri"/>
              </a:rPr>
              <a:t>© </a:t>
            </a:r>
            <a:r>
              <a:rPr lang="en-US" sz="1400" b="1" spc="-5" dirty="0" smtClean="0">
                <a:solidFill>
                  <a:srgbClr val="231F20"/>
                </a:solidFill>
                <a:cs typeface="Calibri"/>
              </a:rPr>
              <a:t>RPTACs. For </a:t>
            </a:r>
            <a:r>
              <a:rPr lang="en-US" sz="1400" b="1" spc="-5" dirty="0">
                <a:solidFill>
                  <a:srgbClr val="231F20"/>
                </a:solidFill>
                <a:cs typeface="Calibri"/>
              </a:rPr>
              <a:t>permission to use, please contact WI </a:t>
            </a:r>
            <a:r>
              <a:rPr lang="en-US" sz="1400" b="1" spc="-5" dirty="0" smtClean="0">
                <a:solidFill>
                  <a:srgbClr val="231F20"/>
                </a:solidFill>
                <a:cs typeface="Calibri"/>
              </a:rPr>
              <a:t>FACETS.</a:t>
            </a:r>
            <a:endParaRPr lang="en-US" sz="1400" b="1" spc="-5" dirty="0">
              <a:solidFill>
                <a:srgbClr val="231F20"/>
              </a:solidFill>
              <a:cs typeface="Calibri"/>
            </a:endParaRPr>
          </a:p>
        </p:txBody>
      </p:sp>
      <p:sp>
        <p:nvSpPr>
          <p:cNvPr id="32" name="object 3"/>
          <p:cNvSpPr/>
          <p:nvPr/>
        </p:nvSpPr>
        <p:spPr>
          <a:xfrm>
            <a:off x="1828800" y="5181600"/>
            <a:ext cx="1465669" cy="1114519"/>
          </a:xfrm>
          <a:prstGeom prst="rect">
            <a:avLst/>
          </a:prstGeom>
          <a:blipFill>
            <a:blip r:embed="rId5" cstate="print"/>
            <a:stretch>
              <a:fillRect/>
            </a:stretch>
          </a:blipFill>
        </p:spPr>
        <p:txBody>
          <a:bodyPr wrap="square" lIns="0" tIns="0" rIns="0" bIns="0" rtlCol="0"/>
          <a:lstStyle/>
          <a:p>
            <a:endParaRPr/>
          </a:p>
        </p:txBody>
      </p:sp>
      <p:sp>
        <p:nvSpPr>
          <p:cNvPr id="11" name="object 4"/>
          <p:cNvSpPr txBox="1"/>
          <p:nvPr/>
        </p:nvSpPr>
        <p:spPr>
          <a:xfrm>
            <a:off x="2071116" y="754692"/>
            <a:ext cx="5520690" cy="3540996"/>
          </a:xfrm>
          <a:prstGeom prst="rect">
            <a:avLst/>
          </a:prstGeom>
        </p:spPr>
        <p:txBody>
          <a:bodyPr vert="horz" wrap="none" lIns="0" tIns="44450" rIns="0" bIns="0" rtlCol="0">
            <a:noAutofit/>
          </a:bodyPr>
          <a:lstStyle/>
          <a:p>
            <a:pPr marL="12700">
              <a:lnSpc>
                <a:spcPct val="100000"/>
              </a:lnSpc>
              <a:spcBef>
                <a:spcPts val="350"/>
              </a:spcBef>
            </a:pPr>
            <a:r>
              <a:rPr sz="1600" b="1" spc="-10" dirty="0">
                <a:solidFill>
                  <a:srgbClr val="231F20"/>
                </a:solidFill>
                <a:latin typeface="Calibri"/>
                <a:cs typeface="Calibri"/>
              </a:rPr>
              <a:t>Development</a:t>
            </a:r>
            <a:r>
              <a:rPr sz="1600" b="1" spc="-75" dirty="0">
                <a:solidFill>
                  <a:srgbClr val="231F20"/>
                </a:solidFill>
                <a:latin typeface="Calibri"/>
                <a:cs typeface="Calibri"/>
              </a:rPr>
              <a:t> </a:t>
            </a:r>
            <a:r>
              <a:rPr sz="1600" b="1" spc="-35" dirty="0">
                <a:solidFill>
                  <a:srgbClr val="231F20"/>
                </a:solidFill>
                <a:latin typeface="Calibri"/>
                <a:cs typeface="Calibri"/>
              </a:rPr>
              <a:t>Team:</a:t>
            </a:r>
            <a:endParaRPr sz="1600" dirty="0">
              <a:latin typeface="Calibri"/>
              <a:cs typeface="Calibri"/>
            </a:endParaRPr>
          </a:p>
          <a:p>
            <a:pPr marL="12700" marR="2300605">
              <a:lnSpc>
                <a:spcPts val="1939"/>
              </a:lnSpc>
              <a:spcBef>
                <a:spcPts val="65"/>
              </a:spcBef>
            </a:pPr>
            <a:r>
              <a:rPr sz="1400" spc="-15" dirty="0">
                <a:solidFill>
                  <a:srgbClr val="231F20"/>
                </a:solidFill>
                <a:latin typeface="Calibri"/>
                <a:cs typeface="Calibri"/>
              </a:rPr>
              <a:t>David Blanchard, Region </a:t>
            </a:r>
            <a:r>
              <a:rPr sz="1400" dirty="0">
                <a:solidFill>
                  <a:srgbClr val="231F20"/>
                </a:solidFill>
                <a:latin typeface="Calibri"/>
                <a:cs typeface="Calibri"/>
              </a:rPr>
              <a:t>3 </a:t>
            </a:r>
            <a:r>
              <a:rPr sz="1400" spc="-30" dirty="0" smtClean="0">
                <a:solidFill>
                  <a:srgbClr val="231F20"/>
                </a:solidFill>
                <a:latin typeface="Calibri"/>
                <a:cs typeface="Calibri"/>
              </a:rPr>
              <a:t>PTAC</a:t>
            </a:r>
            <a:r>
              <a:rPr lang="en-US" sz="1400" spc="-30" dirty="0" smtClean="0">
                <a:solidFill>
                  <a:srgbClr val="231F20"/>
                </a:solidFill>
                <a:latin typeface="Calibri"/>
                <a:cs typeface="Calibri"/>
              </a:rPr>
              <a:t>,</a:t>
            </a:r>
            <a:r>
              <a:rPr sz="1400" spc="-30" dirty="0" smtClean="0">
                <a:solidFill>
                  <a:srgbClr val="231F20"/>
                </a:solidFill>
                <a:latin typeface="Calibri"/>
                <a:cs typeface="Calibri"/>
              </a:rPr>
              <a:t> </a:t>
            </a:r>
            <a:r>
              <a:rPr sz="1400" spc="-10" dirty="0">
                <a:solidFill>
                  <a:srgbClr val="231F20"/>
                </a:solidFill>
                <a:latin typeface="Calibri"/>
                <a:cs typeface="Calibri"/>
              </a:rPr>
              <a:t>at </a:t>
            </a:r>
            <a:r>
              <a:rPr sz="1400" spc="-20" dirty="0">
                <a:solidFill>
                  <a:srgbClr val="231F20"/>
                </a:solidFill>
                <a:latin typeface="Calibri"/>
                <a:cs typeface="Calibri"/>
              </a:rPr>
              <a:t>P2P </a:t>
            </a:r>
            <a:r>
              <a:rPr sz="1400" spc="-10" dirty="0">
                <a:solidFill>
                  <a:srgbClr val="231F20"/>
                </a:solidFill>
                <a:latin typeface="Calibri"/>
                <a:cs typeface="Calibri"/>
              </a:rPr>
              <a:t>of </a:t>
            </a:r>
            <a:r>
              <a:rPr sz="1400" spc="-5" dirty="0">
                <a:solidFill>
                  <a:srgbClr val="231F20"/>
                </a:solidFill>
                <a:latin typeface="Calibri"/>
                <a:cs typeface="Calibri"/>
              </a:rPr>
              <a:t>GA  </a:t>
            </a:r>
            <a:endParaRPr lang="en-US" sz="1400" spc="-5" dirty="0" smtClean="0">
              <a:solidFill>
                <a:srgbClr val="231F20"/>
              </a:solidFill>
              <a:latin typeface="Calibri"/>
              <a:cs typeface="Calibri"/>
            </a:endParaRPr>
          </a:p>
          <a:p>
            <a:pPr marL="12700" marR="2300605">
              <a:lnSpc>
                <a:spcPts val="1939"/>
              </a:lnSpc>
              <a:spcBef>
                <a:spcPts val="65"/>
              </a:spcBef>
            </a:pPr>
            <a:r>
              <a:rPr sz="1400" spc="-15" dirty="0" smtClean="0">
                <a:solidFill>
                  <a:srgbClr val="231F20"/>
                </a:solidFill>
                <a:latin typeface="Calibri"/>
                <a:cs typeface="Calibri"/>
              </a:rPr>
              <a:t>Glenda </a:t>
            </a:r>
            <a:r>
              <a:rPr sz="1400" spc="-10" dirty="0">
                <a:solidFill>
                  <a:srgbClr val="231F20"/>
                </a:solidFill>
                <a:latin typeface="Calibri"/>
                <a:cs typeface="Calibri"/>
              </a:rPr>
              <a:t>Hicks, </a:t>
            </a:r>
            <a:r>
              <a:rPr sz="1400" spc="-15" dirty="0">
                <a:solidFill>
                  <a:srgbClr val="231F20"/>
                </a:solidFill>
                <a:latin typeface="Calibri"/>
                <a:cs typeface="Calibri"/>
              </a:rPr>
              <a:t>Glenda </a:t>
            </a:r>
            <a:r>
              <a:rPr sz="1400" spc="-50" dirty="0">
                <a:solidFill>
                  <a:srgbClr val="231F20"/>
                </a:solidFill>
                <a:latin typeface="Calibri"/>
                <a:cs typeface="Calibri"/>
              </a:rPr>
              <a:t>Y. </a:t>
            </a:r>
            <a:r>
              <a:rPr sz="1400" spc="-10" dirty="0">
                <a:solidFill>
                  <a:srgbClr val="231F20"/>
                </a:solidFill>
                <a:latin typeface="Calibri"/>
                <a:cs typeface="Calibri"/>
              </a:rPr>
              <a:t>Hicks,</a:t>
            </a:r>
            <a:r>
              <a:rPr sz="1400" spc="100" dirty="0">
                <a:solidFill>
                  <a:srgbClr val="231F20"/>
                </a:solidFill>
                <a:latin typeface="Calibri"/>
                <a:cs typeface="Calibri"/>
              </a:rPr>
              <a:t> </a:t>
            </a:r>
            <a:r>
              <a:rPr sz="1400" spc="-30" dirty="0">
                <a:solidFill>
                  <a:srgbClr val="231F20"/>
                </a:solidFill>
                <a:latin typeface="Calibri"/>
                <a:cs typeface="Calibri"/>
              </a:rPr>
              <a:t>CPA</a:t>
            </a:r>
            <a:endParaRPr sz="1400" dirty="0">
              <a:latin typeface="Calibri"/>
              <a:cs typeface="Calibri"/>
            </a:endParaRPr>
          </a:p>
          <a:p>
            <a:pPr marL="12700" marR="2461260">
              <a:lnSpc>
                <a:spcPts val="1939"/>
              </a:lnSpc>
            </a:pPr>
            <a:r>
              <a:rPr sz="1400" spc="-10" dirty="0">
                <a:solidFill>
                  <a:srgbClr val="231F20"/>
                </a:solidFill>
                <a:latin typeface="Calibri"/>
                <a:cs typeface="Calibri"/>
              </a:rPr>
              <a:t>Rachel </a:t>
            </a:r>
            <a:r>
              <a:rPr sz="1400" spc="-15" dirty="0">
                <a:solidFill>
                  <a:srgbClr val="231F20"/>
                </a:solidFill>
                <a:latin typeface="Calibri"/>
                <a:cs typeface="Calibri"/>
              </a:rPr>
              <a:t>Howard, </a:t>
            </a:r>
            <a:r>
              <a:rPr sz="1400" spc="-10" dirty="0">
                <a:solidFill>
                  <a:srgbClr val="231F20"/>
                </a:solidFill>
                <a:latin typeface="Calibri"/>
                <a:cs typeface="Calibri"/>
              </a:rPr>
              <a:t>Rachel </a:t>
            </a:r>
            <a:r>
              <a:rPr sz="1400" spc="-15" dirty="0">
                <a:solidFill>
                  <a:srgbClr val="231F20"/>
                </a:solidFill>
                <a:latin typeface="Calibri"/>
                <a:cs typeface="Calibri"/>
              </a:rPr>
              <a:t>Howard </a:t>
            </a:r>
            <a:r>
              <a:rPr sz="1400" spc="-10" dirty="0">
                <a:solidFill>
                  <a:srgbClr val="231F20"/>
                </a:solidFill>
                <a:latin typeface="Calibri"/>
                <a:cs typeface="Calibri"/>
              </a:rPr>
              <a:t>Consulting  </a:t>
            </a:r>
            <a:endParaRPr lang="en-US" sz="1400" spc="-10" dirty="0" smtClean="0">
              <a:solidFill>
                <a:srgbClr val="231F20"/>
              </a:solidFill>
              <a:latin typeface="Calibri"/>
              <a:cs typeface="Calibri"/>
            </a:endParaRPr>
          </a:p>
          <a:p>
            <a:pPr marL="12700" marR="2461260">
              <a:lnSpc>
                <a:spcPts val="1939"/>
              </a:lnSpc>
            </a:pPr>
            <a:r>
              <a:rPr sz="1400" spc="-15" dirty="0" smtClean="0">
                <a:solidFill>
                  <a:srgbClr val="231F20"/>
                </a:solidFill>
                <a:latin typeface="Calibri"/>
                <a:cs typeface="Calibri"/>
              </a:rPr>
              <a:t>Jan </a:t>
            </a:r>
            <a:r>
              <a:rPr sz="1400" spc="-10" dirty="0">
                <a:solidFill>
                  <a:srgbClr val="231F20"/>
                </a:solidFill>
                <a:latin typeface="Calibri"/>
                <a:cs typeface="Calibri"/>
              </a:rPr>
              <a:t>Serak, </a:t>
            </a:r>
            <a:r>
              <a:rPr sz="1400" spc="-15" dirty="0">
                <a:solidFill>
                  <a:srgbClr val="231F20"/>
                </a:solidFill>
                <a:latin typeface="Calibri"/>
                <a:cs typeface="Calibri"/>
              </a:rPr>
              <a:t>Region </a:t>
            </a:r>
            <a:r>
              <a:rPr sz="1400" dirty="0">
                <a:solidFill>
                  <a:srgbClr val="231F20"/>
                </a:solidFill>
                <a:latin typeface="Calibri"/>
                <a:cs typeface="Calibri"/>
              </a:rPr>
              <a:t>4 </a:t>
            </a:r>
            <a:r>
              <a:rPr sz="1400" spc="-30" dirty="0" smtClean="0">
                <a:solidFill>
                  <a:srgbClr val="231F20"/>
                </a:solidFill>
                <a:latin typeface="Calibri"/>
                <a:cs typeface="Calibri"/>
              </a:rPr>
              <a:t>PTAC</a:t>
            </a:r>
            <a:r>
              <a:rPr lang="en-US" sz="1400" spc="-30" dirty="0" smtClean="0">
                <a:solidFill>
                  <a:srgbClr val="231F20"/>
                </a:solidFill>
                <a:latin typeface="Calibri"/>
                <a:cs typeface="Calibri"/>
              </a:rPr>
              <a:t>,</a:t>
            </a:r>
            <a:r>
              <a:rPr sz="1400" spc="-30" dirty="0" smtClean="0">
                <a:solidFill>
                  <a:srgbClr val="231F20"/>
                </a:solidFill>
                <a:latin typeface="Calibri"/>
                <a:cs typeface="Calibri"/>
              </a:rPr>
              <a:t> </a:t>
            </a:r>
            <a:r>
              <a:rPr sz="1400" spc="-10" dirty="0">
                <a:solidFill>
                  <a:srgbClr val="231F20"/>
                </a:solidFill>
                <a:latin typeface="Calibri"/>
                <a:cs typeface="Calibri"/>
              </a:rPr>
              <a:t>at WI</a:t>
            </a:r>
            <a:r>
              <a:rPr sz="1400" spc="75" dirty="0">
                <a:solidFill>
                  <a:srgbClr val="231F20"/>
                </a:solidFill>
                <a:latin typeface="Calibri"/>
                <a:cs typeface="Calibri"/>
              </a:rPr>
              <a:t> </a:t>
            </a:r>
            <a:r>
              <a:rPr sz="1400" spc="-15" dirty="0">
                <a:solidFill>
                  <a:srgbClr val="231F20"/>
                </a:solidFill>
                <a:latin typeface="Calibri"/>
                <a:cs typeface="Calibri"/>
              </a:rPr>
              <a:t>FACETS</a:t>
            </a:r>
            <a:endParaRPr sz="1400" dirty="0">
              <a:latin typeface="Calibri"/>
              <a:cs typeface="Calibri"/>
            </a:endParaRPr>
          </a:p>
          <a:p>
            <a:pPr marL="12700">
              <a:lnSpc>
                <a:spcPct val="100000"/>
              </a:lnSpc>
              <a:spcBef>
                <a:spcPts val="380"/>
              </a:spcBef>
            </a:pPr>
            <a:r>
              <a:rPr sz="1600" b="1" spc="-5" dirty="0">
                <a:solidFill>
                  <a:srgbClr val="231F20"/>
                </a:solidFill>
                <a:latin typeface="Calibri"/>
                <a:cs typeface="Calibri"/>
              </a:rPr>
              <a:t>Other</a:t>
            </a:r>
            <a:r>
              <a:rPr sz="1600" b="1" spc="-35" dirty="0">
                <a:solidFill>
                  <a:srgbClr val="231F20"/>
                </a:solidFill>
                <a:latin typeface="Calibri"/>
                <a:cs typeface="Calibri"/>
              </a:rPr>
              <a:t> </a:t>
            </a:r>
            <a:r>
              <a:rPr sz="1600" b="1" spc="-10" dirty="0">
                <a:solidFill>
                  <a:srgbClr val="231F20"/>
                </a:solidFill>
                <a:latin typeface="Calibri"/>
                <a:cs typeface="Calibri"/>
              </a:rPr>
              <a:t>Contributors:</a:t>
            </a:r>
            <a:endParaRPr sz="1600" dirty="0">
              <a:latin typeface="Calibri"/>
              <a:cs typeface="Calibri"/>
            </a:endParaRPr>
          </a:p>
          <a:p>
            <a:pPr marL="12700">
              <a:lnSpc>
                <a:spcPct val="100000"/>
              </a:lnSpc>
              <a:spcBef>
                <a:spcPts val="190"/>
              </a:spcBef>
            </a:pPr>
            <a:r>
              <a:rPr sz="1400" spc="-10" dirty="0">
                <a:solidFill>
                  <a:srgbClr val="231F20"/>
                </a:solidFill>
                <a:latin typeface="Calibri"/>
                <a:cs typeface="Calibri"/>
              </a:rPr>
              <a:t>Debra Jennings, CPIR, at</a:t>
            </a:r>
            <a:r>
              <a:rPr sz="1400" spc="-35" dirty="0">
                <a:solidFill>
                  <a:srgbClr val="231F20"/>
                </a:solidFill>
                <a:latin typeface="Calibri"/>
                <a:cs typeface="Calibri"/>
              </a:rPr>
              <a:t> </a:t>
            </a:r>
            <a:r>
              <a:rPr sz="1400" spc="-25" dirty="0">
                <a:solidFill>
                  <a:srgbClr val="231F20"/>
                </a:solidFill>
                <a:latin typeface="Calibri"/>
                <a:cs typeface="Calibri"/>
              </a:rPr>
              <a:t>SPAN</a:t>
            </a:r>
            <a:endParaRPr sz="1400" dirty="0">
              <a:latin typeface="Calibri"/>
              <a:cs typeface="Calibri"/>
            </a:endParaRPr>
          </a:p>
          <a:p>
            <a:pPr marL="12700">
              <a:lnSpc>
                <a:spcPct val="100000"/>
              </a:lnSpc>
              <a:spcBef>
                <a:spcPts val="229"/>
              </a:spcBef>
            </a:pPr>
            <a:r>
              <a:rPr sz="1400" spc="-15" dirty="0">
                <a:solidFill>
                  <a:srgbClr val="231F20"/>
                </a:solidFill>
                <a:latin typeface="Calibri"/>
                <a:cs typeface="Calibri"/>
              </a:rPr>
              <a:t>Diana </a:t>
            </a:r>
            <a:r>
              <a:rPr sz="1400" spc="-10" dirty="0">
                <a:solidFill>
                  <a:srgbClr val="231F20"/>
                </a:solidFill>
                <a:latin typeface="Calibri"/>
                <a:cs typeface="Calibri"/>
              </a:rPr>
              <a:t>Autin </a:t>
            </a:r>
            <a:r>
              <a:rPr sz="1400" dirty="0">
                <a:solidFill>
                  <a:srgbClr val="231F20"/>
                </a:solidFill>
                <a:latin typeface="Calibri"/>
                <a:cs typeface="Calibri"/>
              </a:rPr>
              <a:t>&amp; </a:t>
            </a:r>
            <a:r>
              <a:rPr sz="1400" spc="-10" dirty="0">
                <a:solidFill>
                  <a:srgbClr val="231F20"/>
                </a:solidFill>
                <a:latin typeface="Calibri"/>
                <a:cs typeface="Calibri"/>
              </a:rPr>
              <a:t>Carolyn </a:t>
            </a:r>
            <a:r>
              <a:rPr sz="1400" spc="-30" dirty="0">
                <a:solidFill>
                  <a:srgbClr val="231F20"/>
                </a:solidFill>
                <a:latin typeface="Calibri"/>
                <a:cs typeface="Calibri"/>
              </a:rPr>
              <a:t>Hayer, </a:t>
            </a:r>
            <a:r>
              <a:rPr sz="1400" spc="-25" dirty="0">
                <a:solidFill>
                  <a:srgbClr val="231F20"/>
                </a:solidFill>
                <a:latin typeface="Calibri"/>
                <a:cs typeface="Calibri"/>
              </a:rPr>
              <a:t>NE-PACT/Region </a:t>
            </a:r>
            <a:r>
              <a:rPr sz="1400" dirty="0">
                <a:solidFill>
                  <a:srgbClr val="231F20"/>
                </a:solidFill>
                <a:latin typeface="Calibri"/>
                <a:cs typeface="Calibri"/>
              </a:rPr>
              <a:t>1 </a:t>
            </a:r>
            <a:r>
              <a:rPr sz="1400" spc="-25" dirty="0">
                <a:solidFill>
                  <a:srgbClr val="231F20"/>
                </a:solidFill>
                <a:latin typeface="Calibri"/>
                <a:cs typeface="Calibri"/>
              </a:rPr>
              <a:t>PTAC, </a:t>
            </a:r>
            <a:r>
              <a:rPr sz="1400" spc="-10" dirty="0">
                <a:solidFill>
                  <a:srgbClr val="231F20"/>
                </a:solidFill>
                <a:latin typeface="Calibri"/>
                <a:cs typeface="Calibri"/>
              </a:rPr>
              <a:t>at</a:t>
            </a:r>
            <a:r>
              <a:rPr sz="1400" spc="155" dirty="0">
                <a:solidFill>
                  <a:srgbClr val="231F20"/>
                </a:solidFill>
                <a:latin typeface="Calibri"/>
                <a:cs typeface="Calibri"/>
              </a:rPr>
              <a:t> </a:t>
            </a:r>
            <a:r>
              <a:rPr sz="1400" spc="-25" dirty="0">
                <a:solidFill>
                  <a:srgbClr val="231F20"/>
                </a:solidFill>
                <a:latin typeface="Calibri"/>
                <a:cs typeface="Calibri"/>
              </a:rPr>
              <a:t>SPAN</a:t>
            </a:r>
            <a:endParaRPr sz="1400" dirty="0">
              <a:latin typeface="Calibri"/>
              <a:cs typeface="Calibri"/>
            </a:endParaRPr>
          </a:p>
          <a:p>
            <a:pPr marL="12700" marR="5080">
              <a:lnSpc>
                <a:spcPct val="113900"/>
              </a:lnSpc>
            </a:pPr>
            <a:r>
              <a:rPr sz="1400" spc="-10" dirty="0">
                <a:solidFill>
                  <a:srgbClr val="231F20"/>
                </a:solidFill>
                <a:latin typeface="Calibri"/>
                <a:cs typeface="Calibri"/>
              </a:rPr>
              <a:t>Connie </a:t>
            </a:r>
            <a:r>
              <a:rPr sz="1400" spc="-15" dirty="0">
                <a:solidFill>
                  <a:srgbClr val="231F20"/>
                </a:solidFill>
                <a:latin typeface="Calibri"/>
                <a:cs typeface="Calibri"/>
              </a:rPr>
              <a:t>Hawkins, Rene </a:t>
            </a:r>
            <a:r>
              <a:rPr sz="1400" spc="-20" dirty="0">
                <a:solidFill>
                  <a:srgbClr val="231F20"/>
                </a:solidFill>
                <a:latin typeface="Calibri"/>
                <a:cs typeface="Calibri"/>
              </a:rPr>
              <a:t>Averitt-Sanzone, </a:t>
            </a:r>
            <a:r>
              <a:rPr sz="1400" spc="-5" dirty="0">
                <a:solidFill>
                  <a:srgbClr val="231F20"/>
                </a:solidFill>
                <a:latin typeface="Calibri"/>
                <a:cs typeface="Calibri"/>
              </a:rPr>
              <a:t>Laura </a:t>
            </a:r>
            <a:r>
              <a:rPr sz="1400" spc="-35" dirty="0">
                <a:solidFill>
                  <a:srgbClr val="231F20"/>
                </a:solidFill>
                <a:latin typeface="Calibri"/>
                <a:cs typeface="Calibri"/>
              </a:rPr>
              <a:t>Weber, </a:t>
            </a:r>
            <a:r>
              <a:rPr sz="1400" spc="-10" dirty="0">
                <a:solidFill>
                  <a:srgbClr val="231F20"/>
                </a:solidFill>
                <a:latin typeface="Calibri"/>
                <a:cs typeface="Calibri"/>
              </a:rPr>
              <a:t>Region </a:t>
            </a:r>
            <a:r>
              <a:rPr sz="1400" dirty="0">
                <a:solidFill>
                  <a:srgbClr val="231F20"/>
                </a:solidFill>
                <a:latin typeface="Calibri"/>
                <a:cs typeface="Calibri"/>
              </a:rPr>
              <a:t>2 </a:t>
            </a:r>
            <a:r>
              <a:rPr sz="1400" spc="-25" dirty="0">
                <a:solidFill>
                  <a:srgbClr val="231F20"/>
                </a:solidFill>
                <a:latin typeface="Calibri"/>
                <a:cs typeface="Calibri"/>
              </a:rPr>
              <a:t>PTAC, </a:t>
            </a:r>
            <a:r>
              <a:rPr sz="1400" spc="-10" dirty="0">
                <a:solidFill>
                  <a:srgbClr val="231F20"/>
                </a:solidFill>
                <a:latin typeface="Calibri"/>
                <a:cs typeface="Calibri"/>
              </a:rPr>
              <a:t>at ECAC  </a:t>
            </a:r>
            <a:endParaRPr lang="en-US" sz="1400" spc="-10" dirty="0" smtClean="0">
              <a:solidFill>
                <a:srgbClr val="231F20"/>
              </a:solidFill>
              <a:latin typeface="Calibri"/>
              <a:cs typeface="Calibri"/>
            </a:endParaRPr>
          </a:p>
          <a:p>
            <a:pPr marL="12700" marR="5080">
              <a:lnSpc>
                <a:spcPct val="113900"/>
              </a:lnSpc>
            </a:pPr>
            <a:r>
              <a:rPr sz="1400" spc="-10" dirty="0" smtClean="0">
                <a:solidFill>
                  <a:srgbClr val="231F20"/>
                </a:solidFill>
                <a:latin typeface="Calibri"/>
                <a:cs typeface="Calibri"/>
              </a:rPr>
              <a:t>Debi </a:t>
            </a:r>
            <a:r>
              <a:rPr sz="1400" spc="-40" dirty="0">
                <a:solidFill>
                  <a:srgbClr val="231F20"/>
                </a:solidFill>
                <a:latin typeface="Calibri"/>
                <a:cs typeface="Calibri"/>
              </a:rPr>
              <a:t>Tucker, </a:t>
            </a:r>
            <a:r>
              <a:rPr sz="1400" spc="-15" dirty="0">
                <a:solidFill>
                  <a:srgbClr val="231F20"/>
                </a:solidFill>
                <a:latin typeface="Calibri"/>
                <a:cs typeface="Calibri"/>
              </a:rPr>
              <a:t>Stephanie </a:t>
            </a:r>
            <a:r>
              <a:rPr sz="1400" spc="-10" dirty="0">
                <a:solidFill>
                  <a:srgbClr val="231F20"/>
                </a:solidFill>
                <a:latin typeface="Calibri"/>
                <a:cs typeface="Calibri"/>
              </a:rPr>
              <a:t>Moss, Region </a:t>
            </a:r>
            <a:r>
              <a:rPr sz="1400" dirty="0">
                <a:solidFill>
                  <a:srgbClr val="231F20"/>
                </a:solidFill>
                <a:latin typeface="Calibri"/>
                <a:cs typeface="Calibri"/>
              </a:rPr>
              <a:t>3 </a:t>
            </a:r>
            <a:r>
              <a:rPr sz="1400" spc="-25" dirty="0">
                <a:solidFill>
                  <a:srgbClr val="231F20"/>
                </a:solidFill>
                <a:latin typeface="Calibri"/>
                <a:cs typeface="Calibri"/>
              </a:rPr>
              <a:t>PTAC, </a:t>
            </a:r>
            <a:r>
              <a:rPr sz="1400" spc="-10" dirty="0">
                <a:solidFill>
                  <a:srgbClr val="231F20"/>
                </a:solidFill>
                <a:latin typeface="Calibri"/>
                <a:cs typeface="Calibri"/>
              </a:rPr>
              <a:t>at </a:t>
            </a:r>
            <a:r>
              <a:rPr sz="1400" spc="-20" dirty="0">
                <a:solidFill>
                  <a:srgbClr val="231F20"/>
                </a:solidFill>
                <a:latin typeface="Calibri"/>
                <a:cs typeface="Calibri"/>
              </a:rPr>
              <a:t>P2P </a:t>
            </a:r>
            <a:r>
              <a:rPr sz="1400" spc="-10" dirty="0">
                <a:solidFill>
                  <a:srgbClr val="231F20"/>
                </a:solidFill>
                <a:latin typeface="Calibri"/>
                <a:cs typeface="Calibri"/>
              </a:rPr>
              <a:t>of</a:t>
            </a:r>
            <a:r>
              <a:rPr sz="1400" spc="114" dirty="0">
                <a:solidFill>
                  <a:srgbClr val="231F20"/>
                </a:solidFill>
                <a:latin typeface="Calibri"/>
                <a:cs typeface="Calibri"/>
              </a:rPr>
              <a:t> </a:t>
            </a:r>
            <a:r>
              <a:rPr sz="1400" spc="-5" dirty="0">
                <a:solidFill>
                  <a:srgbClr val="231F20"/>
                </a:solidFill>
                <a:latin typeface="Calibri"/>
                <a:cs typeface="Calibri"/>
              </a:rPr>
              <a:t>GA</a:t>
            </a:r>
            <a:endParaRPr sz="1400" dirty="0">
              <a:latin typeface="Calibri"/>
              <a:cs typeface="Calibri"/>
            </a:endParaRPr>
          </a:p>
          <a:p>
            <a:pPr marL="12700" marR="1905635">
              <a:lnSpc>
                <a:spcPct val="113900"/>
              </a:lnSpc>
            </a:pPr>
            <a:r>
              <a:rPr sz="1400" spc="-5" dirty="0">
                <a:solidFill>
                  <a:srgbClr val="231F20"/>
                </a:solidFill>
                <a:latin typeface="Calibri"/>
                <a:cs typeface="Calibri"/>
              </a:rPr>
              <a:t>Courtney </a:t>
            </a:r>
            <a:r>
              <a:rPr sz="1400" spc="-30" dirty="0">
                <a:solidFill>
                  <a:srgbClr val="231F20"/>
                </a:solidFill>
                <a:latin typeface="Calibri"/>
                <a:cs typeface="Calibri"/>
              </a:rPr>
              <a:t>Salzer, </a:t>
            </a:r>
            <a:r>
              <a:rPr sz="1400" spc="-15" dirty="0">
                <a:solidFill>
                  <a:srgbClr val="231F20"/>
                </a:solidFill>
                <a:latin typeface="Calibri"/>
                <a:cs typeface="Calibri"/>
              </a:rPr>
              <a:t>Region </a:t>
            </a:r>
            <a:r>
              <a:rPr sz="1400" dirty="0">
                <a:solidFill>
                  <a:srgbClr val="231F20"/>
                </a:solidFill>
                <a:latin typeface="Calibri"/>
                <a:cs typeface="Calibri"/>
              </a:rPr>
              <a:t>4 </a:t>
            </a:r>
            <a:r>
              <a:rPr sz="1400" spc="-25" dirty="0">
                <a:solidFill>
                  <a:srgbClr val="231F20"/>
                </a:solidFill>
                <a:latin typeface="Calibri"/>
                <a:cs typeface="Calibri"/>
              </a:rPr>
              <a:t>PTAC, </a:t>
            </a:r>
            <a:r>
              <a:rPr sz="1400" spc="-10" dirty="0">
                <a:solidFill>
                  <a:srgbClr val="231F20"/>
                </a:solidFill>
                <a:latin typeface="Calibri"/>
                <a:cs typeface="Calibri"/>
              </a:rPr>
              <a:t>at WI </a:t>
            </a:r>
            <a:r>
              <a:rPr sz="1400" spc="-15" dirty="0">
                <a:solidFill>
                  <a:srgbClr val="231F20"/>
                </a:solidFill>
                <a:latin typeface="Calibri"/>
                <a:cs typeface="Calibri"/>
              </a:rPr>
              <a:t>FACETS  </a:t>
            </a:r>
            <a:endParaRPr lang="en-US" sz="1400" spc="-15" dirty="0" smtClean="0">
              <a:solidFill>
                <a:srgbClr val="231F20"/>
              </a:solidFill>
              <a:latin typeface="Calibri"/>
              <a:cs typeface="Calibri"/>
            </a:endParaRPr>
          </a:p>
          <a:p>
            <a:pPr marL="12700" marR="1905635">
              <a:lnSpc>
                <a:spcPct val="113900"/>
              </a:lnSpc>
            </a:pPr>
            <a:r>
              <a:rPr sz="1400" spc="-5" dirty="0" smtClean="0">
                <a:solidFill>
                  <a:srgbClr val="231F20"/>
                </a:solidFill>
                <a:latin typeface="Calibri"/>
                <a:cs typeface="Calibri"/>
              </a:rPr>
              <a:t>Barb </a:t>
            </a:r>
            <a:r>
              <a:rPr sz="1400" spc="-15" dirty="0">
                <a:solidFill>
                  <a:srgbClr val="231F20"/>
                </a:solidFill>
                <a:latin typeface="Calibri"/>
                <a:cs typeface="Calibri"/>
              </a:rPr>
              <a:t>Buswell, Emily Rome, </a:t>
            </a:r>
            <a:r>
              <a:rPr lang="en-US" sz="1400" spc="-15" dirty="0" smtClean="0">
                <a:solidFill>
                  <a:srgbClr val="231F20"/>
                </a:solidFill>
                <a:latin typeface="Calibri"/>
                <a:cs typeface="Calibri"/>
              </a:rPr>
              <a:t>Jacey Tramutt, </a:t>
            </a:r>
            <a:r>
              <a:rPr sz="1400" spc="-15" dirty="0" smtClean="0">
                <a:solidFill>
                  <a:srgbClr val="231F20"/>
                </a:solidFill>
                <a:latin typeface="Calibri"/>
                <a:cs typeface="Calibri"/>
              </a:rPr>
              <a:t>Region </a:t>
            </a:r>
            <a:r>
              <a:rPr sz="1400" dirty="0" smtClean="0">
                <a:solidFill>
                  <a:srgbClr val="231F20"/>
                </a:solidFill>
                <a:latin typeface="Calibri"/>
                <a:cs typeface="Calibri"/>
              </a:rPr>
              <a:t>5</a:t>
            </a:r>
            <a:r>
              <a:rPr lang="en-US" sz="1400" dirty="0" smtClean="0">
                <a:solidFill>
                  <a:srgbClr val="231F20"/>
                </a:solidFill>
                <a:latin typeface="Calibri"/>
                <a:cs typeface="Calibri"/>
              </a:rPr>
              <a:t> </a:t>
            </a:r>
            <a:r>
              <a:rPr sz="1400" spc="-25" dirty="0" smtClean="0">
                <a:solidFill>
                  <a:srgbClr val="231F20"/>
                </a:solidFill>
                <a:latin typeface="Calibri"/>
                <a:cs typeface="Calibri"/>
              </a:rPr>
              <a:t>PTAC</a:t>
            </a:r>
            <a:r>
              <a:rPr sz="1400" spc="-25" dirty="0">
                <a:solidFill>
                  <a:srgbClr val="231F20"/>
                </a:solidFill>
                <a:latin typeface="Calibri"/>
                <a:cs typeface="Calibri"/>
              </a:rPr>
              <a:t>, </a:t>
            </a:r>
            <a:r>
              <a:rPr sz="1400" spc="-10" dirty="0">
                <a:solidFill>
                  <a:srgbClr val="231F20"/>
                </a:solidFill>
                <a:latin typeface="Calibri"/>
                <a:cs typeface="Calibri"/>
              </a:rPr>
              <a:t>at </a:t>
            </a:r>
            <a:r>
              <a:rPr sz="1400" spc="-5" dirty="0">
                <a:solidFill>
                  <a:srgbClr val="231F20"/>
                </a:solidFill>
                <a:latin typeface="Calibri"/>
                <a:cs typeface="Calibri"/>
              </a:rPr>
              <a:t>PEAK  </a:t>
            </a:r>
            <a:endParaRPr lang="en-US" sz="1400" spc="-5" dirty="0" smtClean="0">
              <a:solidFill>
                <a:srgbClr val="231F20"/>
              </a:solidFill>
              <a:latin typeface="Calibri"/>
              <a:cs typeface="Calibri"/>
            </a:endParaRPr>
          </a:p>
          <a:p>
            <a:pPr marL="12700" marR="1905635">
              <a:lnSpc>
                <a:spcPct val="113900"/>
              </a:lnSpc>
            </a:pPr>
            <a:r>
              <a:rPr sz="1400" spc="-5" dirty="0" smtClean="0">
                <a:solidFill>
                  <a:srgbClr val="231F20"/>
                </a:solidFill>
                <a:latin typeface="Calibri"/>
                <a:cs typeface="Calibri"/>
              </a:rPr>
              <a:t>Nora </a:t>
            </a:r>
            <a:r>
              <a:rPr sz="1400" spc="-10" dirty="0">
                <a:solidFill>
                  <a:srgbClr val="231F20"/>
                </a:solidFill>
                <a:latin typeface="Calibri"/>
                <a:cs typeface="Calibri"/>
              </a:rPr>
              <a:t>Thompson, </a:t>
            </a:r>
            <a:r>
              <a:rPr sz="1400" spc="-15" dirty="0">
                <a:solidFill>
                  <a:srgbClr val="231F20"/>
                </a:solidFill>
                <a:latin typeface="Calibri"/>
                <a:cs typeface="Calibri"/>
              </a:rPr>
              <a:t>Region </a:t>
            </a:r>
            <a:r>
              <a:rPr sz="1400" dirty="0">
                <a:solidFill>
                  <a:srgbClr val="231F20"/>
                </a:solidFill>
                <a:latin typeface="Calibri"/>
                <a:cs typeface="Calibri"/>
              </a:rPr>
              <a:t>6 </a:t>
            </a:r>
            <a:r>
              <a:rPr sz="1400" spc="-25" dirty="0">
                <a:solidFill>
                  <a:srgbClr val="231F20"/>
                </a:solidFill>
                <a:latin typeface="Calibri"/>
                <a:cs typeface="Calibri"/>
              </a:rPr>
              <a:t>PTAC, </a:t>
            </a:r>
            <a:r>
              <a:rPr sz="1400" spc="-10" dirty="0">
                <a:solidFill>
                  <a:srgbClr val="231F20"/>
                </a:solidFill>
                <a:latin typeface="Calibri"/>
                <a:cs typeface="Calibri"/>
              </a:rPr>
              <a:t>at</a:t>
            </a:r>
            <a:r>
              <a:rPr sz="1400" spc="0" dirty="0">
                <a:solidFill>
                  <a:srgbClr val="231F20"/>
                </a:solidFill>
                <a:latin typeface="Calibri"/>
                <a:cs typeface="Calibri"/>
              </a:rPr>
              <a:t> </a:t>
            </a:r>
            <a:r>
              <a:rPr sz="1400" spc="-10" dirty="0">
                <a:solidFill>
                  <a:srgbClr val="231F20"/>
                </a:solidFill>
                <a:latin typeface="Calibri"/>
                <a:cs typeface="Calibri"/>
              </a:rPr>
              <a:t>Matrix</a:t>
            </a:r>
            <a:endParaRPr sz="1400" dirty="0">
              <a:latin typeface="Calibri"/>
              <a:cs typeface="Calibri"/>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51</TotalTime>
  <Words>1578</Words>
  <Application>Microsoft Office PowerPoint</Application>
  <PresentationFormat>On-screen Show (4:3)</PresentationFormat>
  <Paragraphs>132</Paragraphs>
  <Slides>5</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Cambria</vt:lpstr>
      <vt:lpstr>Georgia</vt:lpstr>
      <vt:lpstr>Times New Roman</vt:lpstr>
      <vt:lpstr>Office Theme</vt:lpstr>
      <vt:lpstr>Responsibilities of  Parent Center Boards Dialogue Guide</vt:lpstr>
      <vt:lpstr>Responsibilities of Parent Center Boards</vt:lpstr>
      <vt:lpstr>Responsibilities of Parent Center Boards</vt:lpstr>
      <vt:lpstr>Responsibilities of Parent Center Boards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Responsibilities of  Parent Center Boards Dialogue Guide</dc:title>
  <dc:creator>Jan Serak</dc:creator>
  <cp:lastModifiedBy>Jan Serak</cp:lastModifiedBy>
  <cp:revision>12</cp:revision>
  <dcterms:created xsi:type="dcterms:W3CDTF">2017-08-20T22:19:45Z</dcterms:created>
  <dcterms:modified xsi:type="dcterms:W3CDTF">2017-12-06T15:56:42Z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2017-08-20T00:00:00Z</vt:filetime>
  </property>
  <property fmtid="{D5CDD505-2E9C-101B-9397-08002B2CF9AE}" pid="3" name="Creator">
    <vt:lpwstr>Adobe InDesign CC 2017 (Macintosh)</vt:lpwstr>
  </property>
  <property fmtid="{D5CDD505-2E9C-101B-9397-08002B2CF9AE}" pid="4" name="LastSaved">
    <vt:filetime>2017-08-21T00:00:00Z</vt:filetime>
  </property>
</Properties>
</file>