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26632" autoAdjust="0"/>
  </p:normalViewPr>
  <p:slideViewPr>
    <p:cSldViewPr>
      <p:cViewPr varScale="1">
        <p:scale>
          <a:sx n="22" d="100"/>
          <a:sy n="22" d="100"/>
        </p:scale>
        <p:origin x="2626" y="14"/>
      </p:cViewPr>
      <p:guideLst>
        <p:guide orient="horz" pos="2880"/>
        <p:guide pos="2160"/>
      </p:guideLst>
    </p:cSldViewPr>
  </p:slideViewPr>
  <p:notesTextViewPr>
    <p:cViewPr>
      <p:scale>
        <a:sx n="100" d="100"/>
        <a:sy n="100" d="100"/>
      </p:scale>
      <p:origin x="0" y="0"/>
    </p:cViewPr>
  </p:notesTextViewPr>
  <p:notesViewPr>
    <p:cSldViewPr>
      <p:cViewPr>
        <p:scale>
          <a:sx n="66" d="100"/>
          <a:sy n="66" d="100"/>
        </p:scale>
        <p:origin x="2453" y="3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a:defRPr sz="1200"/>
            </a:lvl1pPr>
          </a:lstStyle>
          <a:p>
            <a:fld id="{2D4B2DF9-4614-4246-BB3E-665BEDB60778}" type="datetimeFigureOut">
              <a:rPr lang="en-US" smtClean="0"/>
              <a:t>12/6/2017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lIns="91440" tIns="45720" rIns="91440" bIns="45720" rtlCol="0" anchor="b"/>
          <a:lstStyle>
            <a:lvl1pPr algn="r">
              <a:defRPr sz="1200"/>
            </a:lvl1pPr>
          </a:lstStyle>
          <a:p>
            <a:fld id="{083D8C14-3A1A-A046-8DE4-D963D53A24ED}" type="slidenum">
              <a:rPr lang="en-US" smtClean="0"/>
              <a:t>‹#›</a:t>
            </a:fld>
            <a:endParaRPr lang="en-US"/>
          </a:p>
        </p:txBody>
      </p:sp>
    </p:spTree>
    <p:extLst>
      <p:ext uri="{BB962C8B-B14F-4D97-AF65-F5344CB8AC3E}">
        <p14:creationId xmlns:p14="http://schemas.microsoft.com/office/powerpoint/2010/main" val="326030328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3352800"/>
          </a:xfrm>
        </p:spPr>
        <p:txBody>
          <a:bodyPr/>
          <a:lstStyle/>
          <a:p>
            <a:r>
              <a:rPr lang="en-US" b="1" dirty="0" smtClean="0"/>
              <a:t>Slide #1:  Welcome and Introduction</a:t>
            </a:r>
          </a:p>
          <a:p>
            <a:endParaRPr lang="en-US" sz="800" b="1" dirty="0" smtClean="0"/>
          </a:p>
          <a:p>
            <a:r>
              <a:rPr lang="en-US" b="1" dirty="0" smtClean="0"/>
              <a:t>Procedural Directions:</a:t>
            </a:r>
          </a:p>
          <a:p>
            <a:pPr marL="176131" indent="-176131">
              <a:buFont typeface="Arial" panose="020B0604020202020204" pitchFamily="34" charset="0"/>
              <a:buChar char="•"/>
            </a:pPr>
            <a:r>
              <a:rPr lang="en-US" dirty="0" smtClean="0"/>
              <a:t>What you will need for this module:  </a:t>
            </a:r>
          </a:p>
          <a:p>
            <a:pPr marL="645812" lvl="1" indent="-176131">
              <a:buFont typeface="Arial" panose="020B0604020202020204" pitchFamily="34" charset="0"/>
              <a:buChar char="•"/>
            </a:pPr>
            <a:r>
              <a:rPr lang="en-US" dirty="0" smtClean="0"/>
              <a:t>Laptop computer (equipped with PowerPoint software)</a:t>
            </a:r>
          </a:p>
          <a:p>
            <a:pPr marL="645812" lvl="1" indent="-176131">
              <a:buFont typeface="Arial" panose="020B0604020202020204" pitchFamily="34" charset="0"/>
              <a:buChar char="•"/>
            </a:pPr>
            <a:r>
              <a:rPr lang="en-US" dirty="0" smtClean="0"/>
              <a:t>Speakers that are able to project the video sound adequately</a:t>
            </a:r>
          </a:p>
          <a:p>
            <a:pPr marL="645812" lvl="1" indent="-176131">
              <a:buFont typeface="Arial" panose="020B0604020202020204" pitchFamily="34" charset="0"/>
              <a:buChar char="•"/>
            </a:pPr>
            <a:r>
              <a:rPr lang="en-US" dirty="0" smtClean="0"/>
              <a:t>Projector </a:t>
            </a:r>
          </a:p>
          <a:p>
            <a:pPr marL="645812" lvl="1" indent="-176131">
              <a:buFont typeface="Arial" panose="020B0604020202020204" pitchFamily="34" charset="0"/>
              <a:buChar char="•"/>
            </a:pPr>
            <a:r>
              <a:rPr lang="en-US" dirty="0" smtClean="0"/>
              <a:t>Memory stick with the PowerPoint presentation &amp; video (in case you can’t get on the internet)</a:t>
            </a:r>
          </a:p>
          <a:p>
            <a:pPr marL="645812" lvl="1" indent="-176131">
              <a:buFont typeface="Arial" panose="020B0604020202020204" pitchFamily="34" charset="0"/>
              <a:buChar char="•"/>
            </a:pPr>
            <a:r>
              <a:rPr lang="en-US" dirty="0" smtClean="0"/>
              <a:t>White board or flip chart/easel, markers, paper, pens</a:t>
            </a:r>
          </a:p>
          <a:p>
            <a:pPr marL="645812" lvl="1" indent="-176131">
              <a:buFont typeface="Arial" panose="020B0604020202020204" pitchFamily="34" charset="0"/>
              <a:buChar char="•"/>
            </a:pPr>
            <a:r>
              <a:rPr lang="en-US" dirty="0" smtClean="0"/>
              <a:t>Printed version of the Evaluation of the Executive Director Dialogue Guide speaker notes for your own use</a:t>
            </a:r>
          </a:p>
          <a:p>
            <a:pPr marL="645812" lvl="1" indent="-176131">
              <a:buFont typeface="Arial" panose="020B0604020202020204" pitchFamily="34" charset="0"/>
              <a:buChar char="•"/>
            </a:pPr>
            <a:r>
              <a:rPr lang="en-US" dirty="0" smtClean="0"/>
              <a:t>Handout copies of select handouts for participants (Evaluation of the Executive Director Dialogue Guide; FAQ; Resource List, Evaluation forms)</a:t>
            </a:r>
          </a:p>
          <a:p>
            <a:pPr marL="645812" lvl="1" indent="-176131">
              <a:buFont typeface="Arial" panose="020B0604020202020204" pitchFamily="34" charset="0"/>
              <a:buChar char="•"/>
            </a:pPr>
            <a:r>
              <a:rPr lang="en-US" dirty="0" smtClean="0"/>
              <a:t>The following documents of  the Organization if available: ED job description, strategic plan, ED annual goals &amp; benchmarks</a:t>
            </a:r>
          </a:p>
          <a:p>
            <a:pPr marL="645812" lvl="1" indent="-176131">
              <a:buFont typeface="Arial" panose="020B0604020202020204" pitchFamily="34" charset="0"/>
              <a:buChar char="•"/>
            </a:pPr>
            <a:r>
              <a:rPr lang="en-US" dirty="0" smtClean="0"/>
              <a:t>Plan 40-45 minutes on your Board agenda (video 14 min, Dialogue Guide 10-15+ min), FAQ &amp; Resource List (5 min), Evaluation (5 min)</a:t>
            </a:r>
          </a:p>
          <a:p>
            <a:pPr marL="645812" lvl="1" indent="-176131">
              <a:buFont typeface="Arial" panose="020B0604020202020204" pitchFamily="34" charset="0"/>
              <a:buChar char="•"/>
            </a:pPr>
            <a:endParaRPr lang="en-US" sz="800" dirty="0" smtClean="0"/>
          </a:p>
          <a:p>
            <a:endParaRPr lang="en-US" b="1" dirty="0" smtClean="0"/>
          </a:p>
          <a:p>
            <a:r>
              <a:rPr lang="en-US" b="1" dirty="0" smtClean="0"/>
              <a:t>Presenter </a:t>
            </a:r>
            <a:r>
              <a:rPr lang="en-US" b="1" dirty="0" smtClean="0"/>
              <a:t>Notes:</a:t>
            </a:r>
          </a:p>
          <a:p>
            <a:pPr marL="176131" indent="-176131">
              <a:buFont typeface="Arial" panose="020B0604020202020204" pitchFamily="34" charset="0"/>
              <a:buChar char="•"/>
            </a:pPr>
            <a:r>
              <a:rPr lang="en-US" dirty="0" smtClean="0"/>
              <a:t>Hello and welcome to this professional development module Evaluation of the Executive Director.</a:t>
            </a:r>
          </a:p>
          <a:p>
            <a:pPr marL="176131" indent="-176131">
              <a:buFont typeface="Arial" panose="020B0604020202020204" pitchFamily="34" charset="0"/>
              <a:buChar char="•"/>
            </a:pPr>
            <a:r>
              <a:rPr lang="en-US" dirty="0" smtClean="0"/>
              <a:t>The purpose of this module is to understand how the Executive Director performance evaluation process is key to  Parent Center effectiveness, and to provide information on the essential steps to help you conduct your ED’s performance evaluation annually.</a:t>
            </a:r>
          </a:p>
          <a:p>
            <a:pPr marL="176131" indent="-176131">
              <a:buFont typeface="Arial" panose="020B0604020202020204" pitchFamily="34" charset="0"/>
              <a:buChar char="•"/>
            </a:pPr>
            <a:r>
              <a:rPr lang="en-US" dirty="0" smtClean="0"/>
              <a:t>We will first watch a 14 minute video that outlines the purpose, benefits, and steps of a strong Executive Director evaluation process. The video also shares evaluation resources. 	</a:t>
            </a:r>
          </a:p>
          <a:p>
            <a:pPr marL="176131" indent="-176131">
              <a:buFont typeface="Arial" panose="020B0604020202020204" pitchFamily="34" charset="0"/>
              <a:buChar char="•"/>
            </a:pPr>
            <a:r>
              <a:rPr lang="en-US" dirty="0" smtClean="0"/>
              <a:t>Show the video</a:t>
            </a:r>
            <a:r>
              <a:rPr lang="en-US" dirty="0" smtClean="0">
                <a:highlight>
                  <a:srgbClr val="FFFF00"/>
                </a:highlight>
              </a:rPr>
              <a:t>:  </a:t>
            </a:r>
            <a:r>
              <a:rPr lang="en-US" b="1" u="sng" dirty="0" smtClean="0">
                <a:highlight>
                  <a:srgbClr val="FFFF00"/>
                </a:highlight>
              </a:rPr>
              <a:t>https://</a:t>
            </a:r>
            <a:r>
              <a:rPr lang="en-US" b="1" u="sng" dirty="0" err="1" smtClean="0">
                <a:highlight>
                  <a:srgbClr val="FFFF00"/>
                </a:highlight>
              </a:rPr>
              <a:t>youtu.be</a:t>
            </a:r>
            <a:r>
              <a:rPr lang="en-US" b="1" u="sng" dirty="0" smtClean="0">
                <a:highlight>
                  <a:srgbClr val="FFFF00"/>
                </a:highlight>
              </a:rPr>
              <a:t>/GGdg1ZUJuvM  </a:t>
            </a:r>
            <a:endParaRPr lang="en-US" b="1" dirty="0" smtClean="0">
              <a:highlight>
                <a:srgbClr val="FFFF00"/>
              </a:highlight>
            </a:endParaRPr>
          </a:p>
        </p:txBody>
      </p:sp>
      <p:sp>
        <p:nvSpPr>
          <p:cNvPr id="4" name="Slide Number Placeholder 3"/>
          <p:cNvSpPr>
            <a:spLocks noGrp="1"/>
          </p:cNvSpPr>
          <p:nvPr>
            <p:ph type="sldNum" sz="quarter" idx="10"/>
          </p:nvPr>
        </p:nvSpPr>
        <p:spPr/>
        <p:txBody>
          <a:bodyPr/>
          <a:lstStyle/>
          <a:p>
            <a:fld id="{083D8C14-3A1A-A046-8DE4-D963D53A24ED}" type="slidenum">
              <a:rPr lang="en-US" smtClean="0"/>
              <a:t>1</a:t>
            </a:fld>
            <a:endParaRPr lang="en-US"/>
          </a:p>
        </p:txBody>
      </p:sp>
    </p:spTree>
    <p:extLst>
      <p:ext uri="{BB962C8B-B14F-4D97-AF65-F5344CB8AC3E}">
        <p14:creationId xmlns:p14="http://schemas.microsoft.com/office/powerpoint/2010/main" val="213201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798484"/>
          </a:xfrm>
        </p:spPr>
        <p:txBody>
          <a:bodyPr/>
          <a:lstStyle/>
          <a:p>
            <a:pPr lvl="0" defTabSz="457200"/>
            <a:r>
              <a:rPr lang="en-US" b="1" dirty="0" smtClean="0">
                <a:solidFill>
                  <a:prstClr val="black"/>
                </a:solidFill>
              </a:rPr>
              <a:t>Slide #2   Performance Evaluation Self-Assessment</a:t>
            </a:r>
          </a:p>
          <a:p>
            <a:pPr lvl="0" defTabSz="457200"/>
            <a:endParaRPr lang="en-US" sz="800" dirty="0" smtClean="0">
              <a:solidFill>
                <a:prstClr val="black"/>
              </a:solidFill>
            </a:endParaRPr>
          </a:p>
          <a:p>
            <a:pPr lvl="0" defTabSz="457200"/>
            <a:r>
              <a:rPr lang="en-US" b="1" dirty="0" smtClean="0">
                <a:solidFill>
                  <a:prstClr val="black"/>
                </a:solidFill>
              </a:rPr>
              <a:t>Procedural Notes:</a:t>
            </a:r>
          </a:p>
          <a:p>
            <a:pPr marL="176131" lvl="0" indent="-176131" defTabSz="457200">
              <a:buFont typeface="Arial" panose="020B0604020202020204" pitchFamily="34" charset="0"/>
              <a:buChar char="•"/>
            </a:pPr>
            <a:r>
              <a:rPr lang="en-US" dirty="0" smtClean="0">
                <a:solidFill>
                  <a:prstClr val="black"/>
                </a:solidFill>
              </a:rPr>
              <a:t>Make sure participants have a hard copy of the Dialogue Guide.</a:t>
            </a:r>
          </a:p>
          <a:p>
            <a:pPr marL="176131" lvl="0" indent="-176131" defTabSz="457200">
              <a:buFont typeface="Arial" panose="020B0604020202020204" pitchFamily="34" charset="0"/>
              <a:buChar char="•"/>
            </a:pPr>
            <a:r>
              <a:rPr lang="en-US" dirty="0" smtClean="0">
                <a:solidFill>
                  <a:prstClr val="black"/>
                </a:solidFill>
              </a:rPr>
              <a:t>Have the organization’s ED job description available, if there is one</a:t>
            </a:r>
          </a:p>
          <a:p>
            <a:pPr marL="176131" lvl="0" indent="-176131" defTabSz="457200">
              <a:buFont typeface="Arial" panose="020B0604020202020204" pitchFamily="34" charset="0"/>
              <a:buChar char="•"/>
            </a:pPr>
            <a:r>
              <a:rPr lang="en-US" dirty="0" smtClean="0">
                <a:solidFill>
                  <a:prstClr val="black"/>
                </a:solidFill>
              </a:rPr>
              <a:t>Have</a:t>
            </a:r>
            <a:r>
              <a:rPr lang="en-US" baseline="0" dirty="0" smtClean="0">
                <a:solidFill>
                  <a:prstClr val="black"/>
                </a:solidFill>
              </a:rPr>
              <a:t> the current ED’s annual goals and benchmarks, if available</a:t>
            </a:r>
            <a:endParaRPr lang="en-US" dirty="0" smtClean="0">
              <a:solidFill>
                <a:prstClr val="black"/>
              </a:solidFill>
            </a:endParaRPr>
          </a:p>
          <a:p>
            <a:pPr marL="176131" lvl="0" indent="-176131" defTabSz="457200">
              <a:buFont typeface="Arial" panose="020B0604020202020204" pitchFamily="34" charset="0"/>
              <a:buChar char="•"/>
            </a:pPr>
            <a:r>
              <a:rPr lang="en-US" dirty="0" smtClean="0">
                <a:solidFill>
                  <a:prstClr val="black"/>
                </a:solidFill>
              </a:rPr>
              <a:t>Have the organization’s strategic plan, if there is one, available</a:t>
            </a:r>
          </a:p>
          <a:p>
            <a:pPr marL="176131" lvl="0" indent="-176131" defTabSz="457200">
              <a:buFont typeface="Arial" panose="020B0604020202020204" pitchFamily="34" charset="0"/>
              <a:buChar char="•"/>
            </a:pPr>
            <a:r>
              <a:rPr lang="en-US" dirty="0" smtClean="0">
                <a:solidFill>
                  <a:prstClr val="black"/>
                </a:solidFill>
              </a:rPr>
              <a:t>Show slide #2.  </a:t>
            </a:r>
          </a:p>
          <a:p>
            <a:pPr marL="176131" lvl="0" indent="-176131" defTabSz="457200">
              <a:buFont typeface="Arial" panose="020B0604020202020204" pitchFamily="34" charset="0"/>
              <a:buChar char="•"/>
            </a:pPr>
            <a:r>
              <a:rPr lang="en-US" dirty="0" smtClean="0">
                <a:solidFill>
                  <a:prstClr val="black"/>
                </a:solidFill>
              </a:rPr>
              <a:t>Facilitate discussion of questions and share information from Presenter Notes.</a:t>
            </a:r>
          </a:p>
          <a:p>
            <a:pPr lvl="0" defTabSz="457200"/>
            <a:endParaRPr lang="en-US" sz="800" dirty="0" smtClean="0">
              <a:solidFill>
                <a:prstClr val="black"/>
              </a:solidFill>
            </a:endParaRPr>
          </a:p>
          <a:p>
            <a:pPr lvl="0" defTabSz="457200"/>
            <a:r>
              <a:rPr lang="en-US" b="1" dirty="0" smtClean="0">
                <a:solidFill>
                  <a:prstClr val="black"/>
                </a:solidFill>
              </a:rPr>
              <a:t>Presenter Notes:  </a:t>
            </a:r>
          </a:p>
          <a:p>
            <a:pPr marL="171450" indent="-171450">
              <a:buFont typeface="Arial" panose="020B0604020202020204" pitchFamily="34" charset="0"/>
              <a:buChar char="•"/>
            </a:pPr>
            <a:r>
              <a:rPr lang="en-US" dirty="0" smtClean="0"/>
              <a:t>Let’s assess our own organization’s readiness to have a strong ED performance evaluation process. </a:t>
            </a:r>
          </a:p>
          <a:p>
            <a:pPr marL="628650" lvl="1" indent="-171450">
              <a:buFont typeface="Arial" panose="020B0604020202020204" pitchFamily="34" charset="0"/>
              <a:buChar char="•"/>
            </a:pPr>
            <a:r>
              <a:rPr lang="en-US" b="1" dirty="0" smtClean="0"/>
              <a:t>When was our Executive Director last evaluated?  </a:t>
            </a:r>
            <a:r>
              <a:rPr lang="en-US" dirty="0" smtClean="0"/>
              <a:t>(aim is annually for formal evaluation) </a:t>
            </a:r>
          </a:p>
          <a:p>
            <a:pPr marL="628650" lvl="1" indent="-171450">
              <a:buFont typeface="Arial" panose="020B0604020202020204" pitchFamily="34" charset="0"/>
              <a:buChar char="•"/>
            </a:pPr>
            <a:r>
              <a:rPr lang="en-US" b="1" dirty="0" smtClean="0">
                <a:solidFill>
                  <a:prstClr val="black"/>
                </a:solidFill>
              </a:rPr>
              <a:t>Do we have a process in place? </a:t>
            </a:r>
          </a:p>
          <a:p>
            <a:pPr marL="1085850" lvl="2" indent="-171450">
              <a:buFont typeface="Arial" panose="020B0604020202020204" pitchFamily="34" charset="0"/>
              <a:buChar char="•"/>
            </a:pPr>
            <a:r>
              <a:rPr lang="en-US" b="1" dirty="0" smtClean="0"/>
              <a:t>What Board committee is responsible?  </a:t>
            </a:r>
          </a:p>
          <a:p>
            <a:pPr marL="1543050" lvl="3" indent="-171450">
              <a:buFont typeface="Arial" panose="020B0604020202020204" pitchFamily="34" charset="0"/>
              <a:buChar char="•"/>
            </a:pPr>
            <a:r>
              <a:rPr lang="en-US" dirty="0" smtClean="0"/>
              <a:t>Some organizations have a Personnel committee conduct this, others use the Executive Committee or small subcommittee of Board leadership. The Board Chair should have a leadership role in this process.</a:t>
            </a:r>
          </a:p>
          <a:p>
            <a:pPr marL="1085850" lvl="2" indent="-171450">
              <a:buFont typeface="Arial" panose="020B0604020202020204" pitchFamily="34" charset="0"/>
              <a:buChar char="•"/>
            </a:pPr>
            <a:r>
              <a:rPr lang="en-US" b="1" dirty="0" smtClean="0"/>
              <a:t>Does the Board want to seek input from staff? Why or why not? </a:t>
            </a:r>
          </a:p>
          <a:p>
            <a:pPr marL="1543050" lvl="3" indent="-171450">
              <a:buFont typeface="Arial" panose="020B0604020202020204" pitchFamily="34" charset="0"/>
              <a:buChar char="•"/>
            </a:pPr>
            <a:r>
              <a:rPr lang="en-US" dirty="0" smtClean="0"/>
              <a:t>In some very small organizations, this strategy can be problematic because things can be personal. How might input be received by the Board in a constructive manner?</a:t>
            </a:r>
          </a:p>
        </p:txBody>
      </p:sp>
      <p:sp>
        <p:nvSpPr>
          <p:cNvPr id="4" name="Slide Number Placeholder 3"/>
          <p:cNvSpPr>
            <a:spLocks noGrp="1"/>
          </p:cNvSpPr>
          <p:nvPr>
            <p:ph type="sldNum" sz="quarter" idx="10"/>
          </p:nvPr>
        </p:nvSpPr>
        <p:spPr/>
        <p:txBody>
          <a:bodyPr/>
          <a:lstStyle/>
          <a:p>
            <a:fld id="{083D8C14-3A1A-A046-8DE4-D963D53A24ED}" type="slidenum">
              <a:rPr lang="en-US" smtClean="0"/>
              <a:t>2</a:t>
            </a:fld>
            <a:endParaRPr lang="en-US"/>
          </a:p>
        </p:txBody>
      </p:sp>
    </p:spTree>
    <p:extLst>
      <p:ext uri="{BB962C8B-B14F-4D97-AF65-F5344CB8AC3E}">
        <p14:creationId xmlns:p14="http://schemas.microsoft.com/office/powerpoint/2010/main" val="261602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341284"/>
          </a:xfrm>
        </p:spPr>
        <p:txBody>
          <a:bodyPr/>
          <a:lstStyle/>
          <a:p>
            <a:pPr lvl="0" defTabSz="457200"/>
            <a:r>
              <a:rPr lang="en-US" b="1" dirty="0" smtClean="0">
                <a:solidFill>
                  <a:prstClr val="black"/>
                </a:solidFill>
              </a:rPr>
              <a:t>Slide #3   The 3 Components of </a:t>
            </a:r>
          </a:p>
          <a:p>
            <a:pPr lvl="0" defTabSz="457200"/>
            <a:r>
              <a:rPr lang="en-US" b="1" dirty="0" smtClean="0">
                <a:solidFill>
                  <a:prstClr val="black"/>
                </a:solidFill>
              </a:rPr>
              <a:t>Performance Evaluation</a:t>
            </a:r>
          </a:p>
          <a:p>
            <a:pPr lvl="0" defTabSz="457200"/>
            <a:endParaRPr lang="en-US" dirty="0" smtClean="0">
              <a:solidFill>
                <a:prstClr val="black"/>
              </a:solidFill>
            </a:endParaRPr>
          </a:p>
          <a:p>
            <a:pPr lvl="0" defTabSz="457200"/>
            <a:r>
              <a:rPr lang="en-US" b="1" dirty="0" smtClean="0">
                <a:solidFill>
                  <a:prstClr val="black"/>
                </a:solidFill>
              </a:rPr>
              <a:t>Procedural Notes:</a:t>
            </a:r>
          </a:p>
          <a:p>
            <a:pPr marL="171450" lvl="0" indent="-171450" defTabSz="457200">
              <a:buFont typeface="Arial" panose="020B0604020202020204" pitchFamily="34" charset="0"/>
              <a:buChar char="•"/>
            </a:pPr>
            <a:r>
              <a:rPr lang="en-US" dirty="0" smtClean="0">
                <a:solidFill>
                  <a:prstClr val="black"/>
                </a:solidFill>
              </a:rPr>
              <a:t>Refer to sample performance evaluation tools in Resources packet. </a:t>
            </a:r>
          </a:p>
          <a:p>
            <a:pPr marL="176131" lvl="0" indent="-176131" defTabSz="457200">
              <a:buFont typeface="Arial" panose="020B0604020202020204" pitchFamily="34" charset="0"/>
              <a:buChar char="•"/>
            </a:pPr>
            <a:r>
              <a:rPr lang="en-US" dirty="0" smtClean="0">
                <a:solidFill>
                  <a:prstClr val="black"/>
                </a:solidFill>
              </a:rPr>
              <a:t>Have the organization’s ED job description available, if there is one.</a:t>
            </a:r>
          </a:p>
          <a:p>
            <a:pPr marL="176131" lvl="0" indent="-176131" defTabSz="457200">
              <a:buFont typeface="Arial" panose="020B0604020202020204" pitchFamily="34" charset="0"/>
              <a:buChar char="•"/>
            </a:pPr>
            <a:r>
              <a:rPr lang="en-US" dirty="0" smtClean="0">
                <a:solidFill>
                  <a:prstClr val="black"/>
                </a:solidFill>
              </a:rPr>
              <a:t>Show slide #3.  </a:t>
            </a:r>
          </a:p>
          <a:p>
            <a:pPr marL="176131" lvl="0" indent="-176131" defTabSz="457200">
              <a:buFont typeface="Arial" panose="020B0604020202020204" pitchFamily="34" charset="0"/>
              <a:buChar char="•"/>
            </a:pPr>
            <a:r>
              <a:rPr lang="en-US" dirty="0" smtClean="0">
                <a:solidFill>
                  <a:prstClr val="black"/>
                </a:solidFill>
              </a:rPr>
              <a:t>Facilitate discussion of questions and share information from Presenter Notes.</a:t>
            </a:r>
          </a:p>
          <a:p>
            <a:pPr lvl="0" defTabSz="457200"/>
            <a:endParaRPr lang="en-US" dirty="0" smtClean="0">
              <a:solidFill>
                <a:prstClr val="black"/>
              </a:solidFill>
            </a:endParaRPr>
          </a:p>
          <a:p>
            <a:pPr lvl="0" defTabSz="457200"/>
            <a:r>
              <a:rPr lang="en-US" b="1" dirty="0" smtClean="0">
                <a:solidFill>
                  <a:prstClr val="black"/>
                </a:solidFill>
              </a:rPr>
              <a:t>Presenter Notes:  </a:t>
            </a:r>
          </a:p>
          <a:p>
            <a:pPr marL="171450" indent="-171450">
              <a:buFont typeface="Arial" panose="020B0604020202020204" pitchFamily="34" charset="0"/>
              <a:buChar char="•"/>
            </a:pPr>
            <a:r>
              <a:rPr lang="en-US" dirty="0" smtClean="0"/>
              <a:t>Review</a:t>
            </a:r>
            <a:r>
              <a:rPr lang="en-US" baseline="0" dirty="0" smtClean="0"/>
              <a:t> the position description for your Executive Director</a:t>
            </a:r>
            <a:r>
              <a:rPr lang="en-US" b="1" baseline="0" dirty="0" smtClean="0"/>
              <a:t>. </a:t>
            </a:r>
          </a:p>
          <a:p>
            <a:pPr marL="628650" lvl="1" indent="-171450">
              <a:buFont typeface="Arial" panose="020B0604020202020204" pitchFamily="34" charset="0"/>
              <a:buChar char="•"/>
            </a:pPr>
            <a:r>
              <a:rPr lang="en-US" b="1" baseline="0" dirty="0" smtClean="0"/>
              <a:t>Is it up-to-date?  </a:t>
            </a:r>
          </a:p>
          <a:p>
            <a:pPr marL="628650" lvl="1" indent="-171450">
              <a:buFont typeface="Arial" panose="020B0604020202020204" pitchFamily="34" charset="0"/>
              <a:buChar char="•"/>
            </a:pPr>
            <a:r>
              <a:rPr lang="en-US" b="1" baseline="0" dirty="0" smtClean="0"/>
              <a:t>Does it reflect the essential components of the job? </a:t>
            </a:r>
          </a:p>
          <a:p>
            <a:pPr marL="628650" lvl="1" indent="-171450">
              <a:buFont typeface="Arial" panose="020B0604020202020204" pitchFamily="34" charset="0"/>
              <a:buChar char="•"/>
            </a:pPr>
            <a:r>
              <a:rPr lang="en-US" b="1" baseline="0" dirty="0" smtClean="0"/>
              <a:t>How might it be strengthened to improve clarity and make it a more effective tool for evaluating performance? </a:t>
            </a:r>
          </a:p>
          <a:p>
            <a:pPr marL="171450" indent="-171450">
              <a:buFont typeface="Arial" panose="020B0604020202020204" pitchFamily="34" charset="0"/>
              <a:buChar char="•"/>
            </a:pPr>
            <a:r>
              <a:rPr lang="en-US" b="1" baseline="0" dirty="0" smtClean="0"/>
              <a:t>Does your Executive Director</a:t>
            </a:r>
            <a:r>
              <a:rPr lang="en-US" b="1" dirty="0" smtClean="0"/>
              <a:t> </a:t>
            </a:r>
            <a:r>
              <a:rPr lang="en-US" b="1" baseline="0" dirty="0" smtClean="0"/>
              <a:t>have annual goals and benchmarks? If not, what is the process you will use to develop them? </a:t>
            </a:r>
          </a:p>
          <a:p>
            <a:r>
              <a:rPr lang="en-US" b="1" dirty="0" smtClean="0"/>
              <a:t>	</a:t>
            </a:r>
            <a:r>
              <a:rPr lang="en-US" baseline="0" dirty="0" smtClean="0"/>
              <a:t>(hint: if you have a strategic plan, it can be a powerful guide)</a:t>
            </a:r>
          </a:p>
          <a:p>
            <a:pPr marL="171450" indent="-171450">
              <a:buFont typeface="Arial" panose="020B0604020202020204" pitchFamily="34" charset="0"/>
              <a:buChar char="•"/>
            </a:pPr>
            <a:r>
              <a:rPr lang="en-US" b="1" dirty="0" smtClean="0"/>
              <a:t>Do you have a mechanism for ED self-evaluation?</a:t>
            </a:r>
            <a:r>
              <a:rPr lang="en-US" dirty="0" smtClean="0"/>
              <a:t> 	</a:t>
            </a:r>
          </a:p>
          <a:p>
            <a:r>
              <a:rPr lang="en-US" dirty="0" smtClean="0"/>
              <a:t>	The opportunity to reflect on accomplishments, professional development and support needs, and  to engage in a </a:t>
            </a:r>
            <a:r>
              <a:rPr lang="en-US" dirty="0" smtClean="0"/>
              <a:t>reflective </a:t>
            </a:r>
            <a:r>
              <a:rPr lang="en-US" dirty="0" smtClean="0"/>
              <a:t>and honest conversation with the Board Chair can be a very powerful process.  The process can build trust, 	creating a constructive path for improvement, and enhancing effectiveness of the ED</a:t>
            </a:r>
            <a:r>
              <a:rPr lang="en-US" dirty="0" smtClean="0"/>
              <a:t>.</a:t>
            </a:r>
          </a:p>
          <a:p>
            <a:r>
              <a:rPr lang="en-US" dirty="0" smtClean="0"/>
              <a:t> </a:t>
            </a:r>
            <a:endParaRPr lang="en-US" baseline="0" dirty="0" smtClean="0"/>
          </a:p>
          <a:p>
            <a:pPr marL="171450" indent="-171450">
              <a:buFont typeface="Arial" panose="020B0604020202020204" pitchFamily="34" charset="0"/>
              <a:buChar char="•"/>
            </a:pPr>
            <a:r>
              <a:rPr lang="en-US" b="1" baseline="0" dirty="0" smtClean="0"/>
              <a:t>Do you have a performance tool? </a:t>
            </a:r>
          </a:p>
          <a:p>
            <a:r>
              <a:rPr lang="en-US" b="1" dirty="0" smtClean="0"/>
              <a:t>	</a:t>
            </a:r>
            <a:r>
              <a:rPr lang="en-US" baseline="0" dirty="0" smtClean="0"/>
              <a:t>Take a look at the Resource</a:t>
            </a:r>
            <a:r>
              <a:rPr lang="en-US" dirty="0" smtClean="0"/>
              <a:t> List for this Tool Kit.  S</a:t>
            </a:r>
            <a:r>
              <a:rPr lang="en-US" baseline="0" dirty="0" smtClean="0"/>
              <a:t>ee what resources can be adapted to meet the needs of your organization.</a:t>
            </a:r>
          </a:p>
          <a:p>
            <a:pPr marL="171450" indent="-171450">
              <a:buFont typeface="Arial" panose="020B0604020202020204" pitchFamily="34" charset="0"/>
              <a:buChar char="•"/>
            </a:pPr>
            <a:r>
              <a:rPr lang="en-US" b="1" baseline="0" dirty="0" smtClean="0"/>
              <a:t>What will the Board do if they find the ED performance to be in need of improvement?</a:t>
            </a:r>
          </a:p>
          <a:p>
            <a:r>
              <a:rPr lang="en-US" b="1" dirty="0" smtClean="0"/>
              <a:t>	</a:t>
            </a:r>
            <a:r>
              <a:rPr lang="en-US" baseline="0" dirty="0" smtClean="0"/>
              <a:t>Possible options: 1) Develop an improvement plan with benchmarks, 2) Contact an Employers’ Council (or HR Attorney) in their state, 3) Contact the RPTAC for TA.</a:t>
            </a:r>
          </a:p>
        </p:txBody>
      </p:sp>
      <p:sp>
        <p:nvSpPr>
          <p:cNvPr id="4" name="Slide Number Placeholder 3"/>
          <p:cNvSpPr>
            <a:spLocks noGrp="1"/>
          </p:cNvSpPr>
          <p:nvPr>
            <p:ph type="sldNum" sz="quarter" idx="10"/>
          </p:nvPr>
        </p:nvSpPr>
        <p:spPr/>
        <p:txBody>
          <a:bodyPr/>
          <a:lstStyle/>
          <a:p>
            <a:fld id="{083D8C14-3A1A-A046-8DE4-D963D53A24ED}" type="slidenum">
              <a:rPr lang="en-US" smtClean="0"/>
              <a:t>3</a:t>
            </a:fld>
            <a:endParaRPr lang="en-US"/>
          </a:p>
        </p:txBody>
      </p:sp>
    </p:spTree>
    <p:extLst>
      <p:ext uri="{BB962C8B-B14F-4D97-AF65-F5344CB8AC3E}">
        <p14:creationId xmlns:p14="http://schemas.microsoft.com/office/powerpoint/2010/main" val="846822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defTabSz="457200"/>
            <a:r>
              <a:rPr lang="en-US" b="1" dirty="0" smtClean="0">
                <a:solidFill>
                  <a:prstClr val="black"/>
                </a:solidFill>
              </a:rPr>
              <a:t>Slide #4:  The Importance of Communication</a:t>
            </a:r>
            <a:endParaRPr lang="en-US" dirty="0" smtClean="0">
              <a:solidFill>
                <a:prstClr val="black"/>
              </a:solidFill>
            </a:endParaRPr>
          </a:p>
          <a:p>
            <a:pPr lvl="0" defTabSz="457200"/>
            <a:endParaRPr lang="en-US" dirty="0" smtClean="0">
              <a:solidFill>
                <a:prstClr val="black"/>
              </a:solidFill>
            </a:endParaRPr>
          </a:p>
          <a:p>
            <a:pPr lvl="0" defTabSz="457200"/>
            <a:r>
              <a:rPr lang="en-US" b="1" dirty="0" smtClean="0">
                <a:solidFill>
                  <a:prstClr val="black"/>
                </a:solidFill>
              </a:rPr>
              <a:t>Procedural Notes:</a:t>
            </a:r>
          </a:p>
          <a:p>
            <a:pPr marL="171450" lvl="0" indent="-171450" defTabSz="457200">
              <a:buFont typeface="Arial" panose="020B0604020202020204" pitchFamily="34" charset="0"/>
              <a:buChar char="•"/>
            </a:pPr>
            <a:r>
              <a:rPr lang="en-US" dirty="0" smtClean="0">
                <a:solidFill>
                  <a:prstClr val="black"/>
                </a:solidFill>
              </a:rPr>
              <a:t>Show slide #4</a:t>
            </a:r>
          </a:p>
          <a:p>
            <a:pPr marL="171450" lvl="0" indent="-171450" defTabSz="457200">
              <a:buFont typeface="Arial" panose="020B0604020202020204" pitchFamily="34" charset="0"/>
              <a:buChar char="•"/>
            </a:pPr>
            <a:r>
              <a:rPr lang="en-US" dirty="0" smtClean="0">
                <a:solidFill>
                  <a:prstClr val="black"/>
                </a:solidFill>
              </a:rPr>
              <a:t>The ED formal evaluation is an opportunity to discuss issues of communication between ED and Board, and discuss strategies for improving it. </a:t>
            </a:r>
          </a:p>
          <a:p>
            <a:pPr lvl="0" defTabSz="457200"/>
            <a:endParaRPr lang="en-US" b="1" dirty="0" smtClean="0">
              <a:solidFill>
                <a:prstClr val="black"/>
              </a:solidFill>
            </a:endParaRPr>
          </a:p>
          <a:p>
            <a:pPr lvl="0" defTabSz="457200"/>
            <a:r>
              <a:rPr lang="en-US" b="1" dirty="0" smtClean="0">
                <a:solidFill>
                  <a:prstClr val="black"/>
                </a:solidFill>
              </a:rPr>
              <a:t>Presenter Notes:  </a:t>
            </a:r>
          </a:p>
          <a:p>
            <a:pPr marL="171450" indent="-171450">
              <a:buFont typeface="Arial" panose="020B0604020202020204" pitchFamily="34" charset="0"/>
              <a:buChar char="•"/>
            </a:pPr>
            <a:r>
              <a:rPr lang="en-US" dirty="0" smtClean="0"/>
              <a:t>Regardless of the evaluation process used, don't forget that Executive Directors need feedback all year round. Like any employee, Executive Directors need praise and acknowledgment for work well done, and immediate feedback when problems arise. </a:t>
            </a:r>
          </a:p>
          <a:p>
            <a:pPr marL="171450" indent="-171450">
              <a:buFont typeface="Arial" panose="020B0604020202020204" pitchFamily="34" charset="0"/>
              <a:buChar char="•"/>
            </a:pPr>
            <a:r>
              <a:rPr lang="en-US" dirty="0" smtClean="0"/>
              <a:t>In the best situations, the Board Chair and officers will have established good working relationships with the Executive Director where constant feedback flows in both directions. </a:t>
            </a:r>
          </a:p>
          <a:p>
            <a:pPr marL="171450" indent="-171450">
              <a:buFont typeface="Arial" panose="020B0604020202020204" pitchFamily="34" charset="0"/>
              <a:buChar char="•"/>
            </a:pPr>
            <a:r>
              <a:rPr lang="en-US" dirty="0" smtClean="0"/>
              <a:t>The annual formal evaluation is an important component of, not a substitute for, that relationship.</a:t>
            </a:r>
          </a:p>
        </p:txBody>
      </p:sp>
      <p:sp>
        <p:nvSpPr>
          <p:cNvPr id="4" name="Slide Number Placeholder 3"/>
          <p:cNvSpPr>
            <a:spLocks noGrp="1"/>
          </p:cNvSpPr>
          <p:nvPr>
            <p:ph type="sldNum" sz="quarter" idx="10"/>
          </p:nvPr>
        </p:nvSpPr>
        <p:spPr/>
        <p:txBody>
          <a:bodyPr/>
          <a:lstStyle/>
          <a:p>
            <a:fld id="{083D8C14-3A1A-A046-8DE4-D963D53A24ED}" type="slidenum">
              <a:rPr lang="en-US" smtClean="0"/>
              <a:t>4</a:t>
            </a:fld>
            <a:endParaRPr lang="en-US"/>
          </a:p>
        </p:txBody>
      </p:sp>
    </p:spTree>
    <p:extLst>
      <p:ext uri="{BB962C8B-B14F-4D97-AF65-F5344CB8AC3E}">
        <p14:creationId xmlns:p14="http://schemas.microsoft.com/office/powerpoint/2010/main" val="1361169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Slide #5: Wrap Up &amp; Module Credits</a:t>
            </a:r>
          </a:p>
          <a:p>
            <a:endParaRPr lang="en-US" dirty="0" smtClean="0"/>
          </a:p>
          <a:p>
            <a:r>
              <a:rPr lang="en-US" b="1" dirty="0" smtClean="0"/>
              <a:t>Procedural Directions:</a:t>
            </a:r>
          </a:p>
          <a:p>
            <a:pPr marL="176131" indent="-176131">
              <a:buFont typeface="Arial" panose="020B0604020202020204" pitchFamily="34" charset="0"/>
              <a:buChar char="•"/>
            </a:pPr>
            <a:r>
              <a:rPr lang="en-US" dirty="0" smtClean="0"/>
              <a:t>Handout the FAQ, Resource List, and Evaluation for this part.</a:t>
            </a:r>
          </a:p>
          <a:p>
            <a:pPr marL="176131" indent="-176131">
              <a:buFont typeface="Arial" panose="020B0604020202020204" pitchFamily="34" charset="0"/>
              <a:buChar char="•"/>
            </a:pPr>
            <a:r>
              <a:rPr lang="en-US" dirty="0" smtClean="0"/>
              <a:t>If time permits, you can review the FAQ.  You can also select 1-2 resources from the Resource List that speak to you and provide copies of them for additional discussion.   </a:t>
            </a:r>
          </a:p>
          <a:p>
            <a:pPr marL="176131" indent="-176131">
              <a:buFont typeface="Arial" panose="020B0604020202020204" pitchFamily="34" charset="0"/>
              <a:buChar char="•"/>
            </a:pPr>
            <a:r>
              <a:rPr lang="en-US" dirty="0" smtClean="0"/>
              <a:t>Show slide #5.</a:t>
            </a:r>
          </a:p>
          <a:p>
            <a:pPr marL="176131" indent="-176131">
              <a:buFont typeface="Arial" panose="020B0604020202020204" pitchFamily="34" charset="0"/>
              <a:buChar char="•"/>
            </a:pPr>
            <a:r>
              <a:rPr lang="en-US" dirty="0" smtClean="0"/>
              <a:t>Read Presenter Notes</a:t>
            </a:r>
          </a:p>
          <a:p>
            <a:endParaRPr lang="en-US" dirty="0" smtClean="0"/>
          </a:p>
          <a:p>
            <a:r>
              <a:rPr lang="en-US" b="1" dirty="0" smtClean="0"/>
              <a:t>Presenter Notes:</a:t>
            </a:r>
          </a:p>
          <a:p>
            <a:pPr marL="176131" indent="-176131">
              <a:buFont typeface="Arial" panose="020B0604020202020204" pitchFamily="34" charset="0"/>
              <a:buChar char="•"/>
            </a:pPr>
            <a:r>
              <a:rPr lang="en-US" dirty="0" smtClean="0"/>
              <a:t>You have in the materials for this module an FAQ sheet and a Resource List. These are intended as a “take home” for you of key points and important supplementary materials to review at your leisure. </a:t>
            </a:r>
          </a:p>
          <a:p>
            <a:pPr marL="176131" indent="-176131">
              <a:buFont typeface="Arial" panose="020B0604020202020204" pitchFamily="34" charset="0"/>
              <a:buChar char="•"/>
            </a:pPr>
            <a:r>
              <a:rPr lang="en-US" dirty="0" smtClean="0"/>
              <a:t>The materials for these modules were developed by a Development Team and by the 6 Regional Parent TA Centers and the National Center for Parent Information and Resources. There are 6 Tool Kits with 18 videos available for Boards.</a:t>
            </a:r>
          </a:p>
          <a:p>
            <a:pPr marL="176131" indent="-176131">
              <a:buFont typeface="Arial" panose="020B0604020202020204" pitchFamily="34" charset="0"/>
              <a:buChar char="•"/>
            </a:pPr>
            <a:r>
              <a:rPr lang="en-US" dirty="0" smtClean="0"/>
              <a:t>Please complete the evaluation form. The developers are very interested in your evaluation of the Board Book resources.  </a:t>
            </a:r>
          </a:p>
        </p:txBody>
      </p:sp>
      <p:sp>
        <p:nvSpPr>
          <p:cNvPr id="4" name="Slide Number Placeholder 3"/>
          <p:cNvSpPr>
            <a:spLocks noGrp="1"/>
          </p:cNvSpPr>
          <p:nvPr>
            <p:ph type="sldNum" sz="quarter" idx="10"/>
          </p:nvPr>
        </p:nvSpPr>
        <p:spPr/>
        <p:txBody>
          <a:bodyPr/>
          <a:lstStyle/>
          <a:p>
            <a:fld id="{083D8C14-3A1A-A046-8DE4-D963D53A24ED}" type="slidenum">
              <a:rPr lang="en-US" smtClean="0"/>
              <a:t>5</a:t>
            </a:fld>
            <a:endParaRPr lang="en-US"/>
          </a:p>
        </p:txBody>
      </p:sp>
    </p:spTree>
    <p:extLst>
      <p:ext uri="{BB962C8B-B14F-4D97-AF65-F5344CB8AC3E}">
        <p14:creationId xmlns:p14="http://schemas.microsoft.com/office/powerpoint/2010/main" val="179547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chemeClr val="tx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200" b="1"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chemeClr val="tx1"/>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600" b="1" i="0">
                <a:solidFill>
                  <a:schemeClr val="tx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12/6/2017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639570" cy="6858000"/>
          </a:xfrm>
          <a:prstGeom prst="rect">
            <a:avLst/>
          </a:prstGeom>
          <a:blipFill>
            <a:blip r:embed="rId7" cstate="print"/>
            <a:stretch>
              <a:fillRect/>
            </a:stretch>
          </a:blipFill>
        </p:spPr>
        <p:txBody>
          <a:bodyPr wrap="square" lIns="0" tIns="0" rIns="0" bIns="0" rtlCol="0"/>
          <a:lstStyle/>
          <a:p>
            <a:endParaRPr/>
          </a:p>
        </p:txBody>
      </p:sp>
      <p:sp>
        <p:nvSpPr>
          <p:cNvPr id="17" name="bk object 17"/>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2" name="Holder 2"/>
          <p:cNvSpPr>
            <a:spLocks noGrp="1"/>
          </p:cNvSpPr>
          <p:nvPr>
            <p:ph type="title"/>
          </p:nvPr>
        </p:nvSpPr>
        <p:spPr>
          <a:xfrm>
            <a:off x="2071116" y="786768"/>
            <a:ext cx="1711960" cy="269240"/>
          </a:xfrm>
          <a:prstGeom prst="rect">
            <a:avLst/>
          </a:prstGeom>
        </p:spPr>
        <p:txBody>
          <a:bodyPr wrap="square" lIns="0" tIns="0" rIns="0" bIns="0">
            <a:spAutoFit/>
          </a:bodyPr>
          <a:lstStyle>
            <a:lvl1pPr>
              <a:defRPr sz="1600" b="1" i="0">
                <a:solidFill>
                  <a:schemeClr val="tx1"/>
                </a:solidFill>
                <a:latin typeface="Calibri"/>
                <a:cs typeface="Calibri"/>
              </a:defRPr>
            </a:lvl1pPr>
          </a:lstStyle>
          <a:p>
            <a:endParaRPr/>
          </a:p>
        </p:txBody>
      </p:sp>
      <p:sp>
        <p:nvSpPr>
          <p:cNvPr id="3" name="Holder 3"/>
          <p:cNvSpPr>
            <a:spLocks noGrp="1"/>
          </p:cNvSpPr>
          <p:nvPr>
            <p:ph type="body" idx="1"/>
          </p:nvPr>
        </p:nvSpPr>
        <p:spPr>
          <a:xfrm>
            <a:off x="597153" y="1640303"/>
            <a:ext cx="7949692" cy="1759585"/>
          </a:xfrm>
          <a:prstGeom prst="rect">
            <a:avLst/>
          </a:prstGeom>
        </p:spPr>
        <p:txBody>
          <a:bodyPr wrap="square" lIns="0" tIns="0" rIns="0" bIns="0">
            <a:spAutoFit/>
          </a:bodyPr>
          <a:lstStyle>
            <a:lvl1pPr>
              <a:defRPr sz="2200" b="1"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043111" y="6520654"/>
            <a:ext cx="4694555" cy="336550"/>
          </a:xfrm>
          <a:prstGeom prst="rect">
            <a:avLst/>
          </a:prstGeom>
        </p:spPr>
        <p:txBody>
          <a:bodyPr wrap="square" lIns="0" tIns="0" rIns="0" bIns="0">
            <a:spAutoFit/>
          </a:bodyPr>
          <a:lstStyle>
            <a:lvl1pPr>
              <a:defRPr sz="2000" b="1" i="0">
                <a:solidFill>
                  <a:srgbClr val="C0E7FA"/>
                </a:solidFill>
                <a:latin typeface="Calibri"/>
                <a:cs typeface="Calibri"/>
              </a:defRPr>
            </a:lvl1p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12/6/2017</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5278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0" y="6527800"/>
            <a:ext cx="9144000" cy="330200"/>
          </a:xfrm>
          <a:custGeom>
            <a:avLst/>
            <a:gdLst/>
            <a:ahLst/>
            <a:cxnLst/>
            <a:rect l="l" t="t" r="r" b="b"/>
            <a:pathLst>
              <a:path w="9144000" h="330200">
                <a:moveTo>
                  <a:pt x="0" y="330200"/>
                </a:moveTo>
                <a:lnTo>
                  <a:pt x="9144000" y="330200"/>
                </a:lnTo>
                <a:lnTo>
                  <a:pt x="9144000" y="0"/>
                </a:lnTo>
                <a:lnTo>
                  <a:pt x="0" y="0"/>
                </a:lnTo>
                <a:lnTo>
                  <a:pt x="0" y="330200"/>
                </a:lnTo>
                <a:close/>
              </a:path>
            </a:pathLst>
          </a:custGeom>
          <a:solidFill>
            <a:srgbClr val="8DDEF9"/>
          </a:solidFill>
        </p:spPr>
        <p:txBody>
          <a:bodyPr wrap="square" lIns="0" tIns="0" rIns="0" bIns="0" rtlCol="0"/>
          <a:lstStyle/>
          <a:p>
            <a:endParaRPr/>
          </a:p>
        </p:txBody>
      </p:sp>
      <p:sp>
        <p:nvSpPr>
          <p:cNvPr id="4" name="object 4"/>
          <p:cNvSpPr txBox="1"/>
          <p:nvPr/>
        </p:nvSpPr>
        <p:spPr>
          <a:xfrm>
            <a:off x="2223326" y="6508479"/>
            <a:ext cx="4694555" cy="330835"/>
          </a:xfrm>
          <a:prstGeom prst="rect">
            <a:avLst/>
          </a:prstGeom>
        </p:spPr>
        <p:txBody>
          <a:bodyPr vert="horz" wrap="square" lIns="0" tIns="12700" rIns="0" bIns="0" rtlCol="0">
            <a:spAutoFit/>
          </a:bodyPr>
          <a:lstStyle/>
          <a:p>
            <a:pPr marL="12700">
              <a:lnSpc>
                <a:spcPct val="100000"/>
              </a:lnSpc>
              <a:spcBef>
                <a:spcPts val="100"/>
              </a:spcBef>
            </a:pPr>
            <a:r>
              <a:rPr sz="2000" b="1" spc="-10" dirty="0">
                <a:solidFill>
                  <a:srgbClr val="D2EEFB"/>
                </a:solidFill>
                <a:latin typeface="Calibri"/>
                <a:cs typeface="Calibri"/>
              </a:rPr>
              <a:t>STRENGTHENING </a:t>
            </a:r>
            <a:r>
              <a:rPr sz="2000" b="1" spc="-25" dirty="0">
                <a:solidFill>
                  <a:srgbClr val="D2EEFB"/>
                </a:solidFill>
                <a:latin typeface="Calibri"/>
                <a:cs typeface="Calibri"/>
              </a:rPr>
              <a:t>PARENT </a:t>
            </a:r>
            <a:r>
              <a:rPr sz="2000" b="1" spc="-5" dirty="0">
                <a:solidFill>
                  <a:srgbClr val="D2EEFB"/>
                </a:solidFill>
                <a:latin typeface="Calibri"/>
                <a:cs typeface="Calibri"/>
              </a:rPr>
              <a:t>CENTER</a:t>
            </a:r>
            <a:r>
              <a:rPr sz="2000" b="1" spc="40" dirty="0">
                <a:solidFill>
                  <a:srgbClr val="D2EEFB"/>
                </a:solidFill>
                <a:latin typeface="Calibri"/>
                <a:cs typeface="Calibri"/>
              </a:rPr>
              <a:t> </a:t>
            </a:r>
            <a:r>
              <a:rPr sz="2000" b="1" spc="-10" dirty="0">
                <a:solidFill>
                  <a:srgbClr val="D2EEFB"/>
                </a:solidFill>
                <a:latin typeface="Calibri"/>
                <a:cs typeface="Calibri"/>
              </a:rPr>
              <a:t>CAPACITY</a:t>
            </a:r>
            <a:endParaRPr sz="2000">
              <a:latin typeface="Calibri"/>
              <a:cs typeface="Calibri"/>
            </a:endParaRPr>
          </a:p>
        </p:txBody>
      </p:sp>
      <p:sp>
        <p:nvSpPr>
          <p:cNvPr id="5" name="object 5"/>
          <p:cNvSpPr/>
          <p:nvPr/>
        </p:nvSpPr>
        <p:spPr>
          <a:xfrm>
            <a:off x="1773935" y="2066544"/>
            <a:ext cx="7370445" cy="2432685"/>
          </a:xfrm>
          <a:custGeom>
            <a:avLst/>
            <a:gdLst/>
            <a:ahLst/>
            <a:cxnLst/>
            <a:rect l="l" t="t" r="r" b="b"/>
            <a:pathLst>
              <a:path w="7370445" h="2432685">
                <a:moveTo>
                  <a:pt x="0" y="2432304"/>
                </a:moveTo>
                <a:lnTo>
                  <a:pt x="7370063" y="2432304"/>
                </a:lnTo>
                <a:lnTo>
                  <a:pt x="7370063" y="0"/>
                </a:lnTo>
                <a:lnTo>
                  <a:pt x="0" y="0"/>
                </a:lnTo>
                <a:lnTo>
                  <a:pt x="0" y="2432304"/>
                </a:lnTo>
                <a:close/>
              </a:path>
            </a:pathLst>
          </a:custGeom>
          <a:solidFill>
            <a:srgbClr val="FFFFFF"/>
          </a:solidFill>
        </p:spPr>
        <p:txBody>
          <a:bodyPr wrap="square" lIns="0" tIns="0" rIns="0" bIns="0" rtlCol="0"/>
          <a:lstStyle/>
          <a:p>
            <a:endParaRPr/>
          </a:p>
        </p:txBody>
      </p:sp>
      <p:sp>
        <p:nvSpPr>
          <p:cNvPr id="6" name="object 6"/>
          <p:cNvSpPr/>
          <p:nvPr/>
        </p:nvSpPr>
        <p:spPr>
          <a:xfrm>
            <a:off x="566930" y="1829856"/>
            <a:ext cx="2868295" cy="2868295"/>
          </a:xfrm>
          <a:custGeom>
            <a:avLst/>
            <a:gdLst/>
            <a:ahLst/>
            <a:cxnLst/>
            <a:rect l="l" t="t" r="r" b="b"/>
            <a:pathLst>
              <a:path w="2868295" h="2868295">
                <a:moveTo>
                  <a:pt x="1434045" y="0"/>
                </a:moveTo>
                <a:lnTo>
                  <a:pt x="1385747" y="798"/>
                </a:lnTo>
                <a:lnTo>
                  <a:pt x="1337849" y="3175"/>
                </a:lnTo>
                <a:lnTo>
                  <a:pt x="1290376" y="7106"/>
                </a:lnTo>
                <a:lnTo>
                  <a:pt x="1243352" y="12567"/>
                </a:lnTo>
                <a:lnTo>
                  <a:pt x="1196804" y="19532"/>
                </a:lnTo>
                <a:lnTo>
                  <a:pt x="1150756" y="27976"/>
                </a:lnTo>
                <a:lnTo>
                  <a:pt x="1105233" y="37873"/>
                </a:lnTo>
                <a:lnTo>
                  <a:pt x="1060261" y="49200"/>
                </a:lnTo>
                <a:lnTo>
                  <a:pt x="1015864" y="61930"/>
                </a:lnTo>
                <a:lnTo>
                  <a:pt x="972068" y="76038"/>
                </a:lnTo>
                <a:lnTo>
                  <a:pt x="928897" y="91500"/>
                </a:lnTo>
                <a:lnTo>
                  <a:pt x="886377" y="108291"/>
                </a:lnTo>
                <a:lnTo>
                  <a:pt x="844533" y="126384"/>
                </a:lnTo>
                <a:lnTo>
                  <a:pt x="803390" y="145756"/>
                </a:lnTo>
                <a:lnTo>
                  <a:pt x="762973" y="166381"/>
                </a:lnTo>
                <a:lnTo>
                  <a:pt x="723308" y="188234"/>
                </a:lnTo>
                <a:lnTo>
                  <a:pt x="684418" y="211290"/>
                </a:lnTo>
                <a:lnTo>
                  <a:pt x="646330" y="235524"/>
                </a:lnTo>
                <a:lnTo>
                  <a:pt x="609068" y="260910"/>
                </a:lnTo>
                <a:lnTo>
                  <a:pt x="572658" y="287424"/>
                </a:lnTo>
                <a:lnTo>
                  <a:pt x="537125" y="315041"/>
                </a:lnTo>
                <a:lnTo>
                  <a:pt x="502493" y="343735"/>
                </a:lnTo>
                <a:lnTo>
                  <a:pt x="468788" y="373481"/>
                </a:lnTo>
                <a:lnTo>
                  <a:pt x="436035" y="404255"/>
                </a:lnTo>
                <a:lnTo>
                  <a:pt x="404259" y="436030"/>
                </a:lnTo>
                <a:lnTo>
                  <a:pt x="373485" y="468783"/>
                </a:lnTo>
                <a:lnTo>
                  <a:pt x="343739" y="502488"/>
                </a:lnTo>
                <a:lnTo>
                  <a:pt x="315045" y="537119"/>
                </a:lnTo>
                <a:lnTo>
                  <a:pt x="287428" y="572653"/>
                </a:lnTo>
                <a:lnTo>
                  <a:pt x="260914" y="609063"/>
                </a:lnTo>
                <a:lnTo>
                  <a:pt x="235527" y="646324"/>
                </a:lnTo>
                <a:lnTo>
                  <a:pt x="211293" y="684412"/>
                </a:lnTo>
                <a:lnTo>
                  <a:pt x="188237" y="723302"/>
                </a:lnTo>
                <a:lnTo>
                  <a:pt x="166384" y="762968"/>
                </a:lnTo>
                <a:lnTo>
                  <a:pt x="145758" y="803385"/>
                </a:lnTo>
                <a:lnTo>
                  <a:pt x="126386" y="844528"/>
                </a:lnTo>
                <a:lnTo>
                  <a:pt x="108292" y="886372"/>
                </a:lnTo>
                <a:lnTo>
                  <a:pt x="91502" y="928892"/>
                </a:lnTo>
                <a:lnTo>
                  <a:pt x="76039" y="972063"/>
                </a:lnTo>
                <a:lnTo>
                  <a:pt x="61931" y="1015859"/>
                </a:lnTo>
                <a:lnTo>
                  <a:pt x="49200" y="1060256"/>
                </a:lnTo>
                <a:lnTo>
                  <a:pt x="37874" y="1105229"/>
                </a:lnTo>
                <a:lnTo>
                  <a:pt x="27976" y="1150752"/>
                </a:lnTo>
                <a:lnTo>
                  <a:pt x="19532" y="1196801"/>
                </a:lnTo>
                <a:lnTo>
                  <a:pt x="12567" y="1243350"/>
                </a:lnTo>
                <a:lnTo>
                  <a:pt x="7107" y="1290374"/>
                </a:lnTo>
                <a:lnTo>
                  <a:pt x="3175" y="1337848"/>
                </a:lnTo>
                <a:lnTo>
                  <a:pt x="798" y="1385747"/>
                </a:lnTo>
                <a:lnTo>
                  <a:pt x="0" y="1434045"/>
                </a:lnTo>
                <a:lnTo>
                  <a:pt x="798" y="1482343"/>
                </a:lnTo>
                <a:lnTo>
                  <a:pt x="3175" y="1530242"/>
                </a:lnTo>
                <a:lnTo>
                  <a:pt x="7107" y="1577715"/>
                </a:lnTo>
                <a:lnTo>
                  <a:pt x="12567" y="1624739"/>
                </a:lnTo>
                <a:lnTo>
                  <a:pt x="19532" y="1671287"/>
                </a:lnTo>
                <a:lnTo>
                  <a:pt x="27976" y="1717335"/>
                </a:lnTo>
                <a:lnTo>
                  <a:pt x="37874" y="1762858"/>
                </a:lnTo>
                <a:lnTo>
                  <a:pt x="49200" y="1807830"/>
                </a:lnTo>
                <a:lnTo>
                  <a:pt x="61931" y="1852227"/>
                </a:lnTo>
                <a:lnTo>
                  <a:pt x="76039" y="1896023"/>
                </a:lnTo>
                <a:lnTo>
                  <a:pt x="91502" y="1939194"/>
                </a:lnTo>
                <a:lnTo>
                  <a:pt x="108292" y="1981714"/>
                </a:lnTo>
                <a:lnTo>
                  <a:pt x="126386" y="2023558"/>
                </a:lnTo>
                <a:lnTo>
                  <a:pt x="145758" y="2064701"/>
                </a:lnTo>
                <a:lnTo>
                  <a:pt x="166384" y="2105118"/>
                </a:lnTo>
                <a:lnTo>
                  <a:pt x="188237" y="2144783"/>
                </a:lnTo>
                <a:lnTo>
                  <a:pt x="211293" y="2183673"/>
                </a:lnTo>
                <a:lnTo>
                  <a:pt x="235527" y="2221761"/>
                </a:lnTo>
                <a:lnTo>
                  <a:pt x="260914" y="2259023"/>
                </a:lnTo>
                <a:lnTo>
                  <a:pt x="287428" y="2295433"/>
                </a:lnTo>
                <a:lnTo>
                  <a:pt x="315045" y="2330966"/>
                </a:lnTo>
                <a:lnTo>
                  <a:pt x="343739" y="2365598"/>
                </a:lnTo>
                <a:lnTo>
                  <a:pt x="373485" y="2399303"/>
                </a:lnTo>
                <a:lnTo>
                  <a:pt x="404259" y="2432056"/>
                </a:lnTo>
                <a:lnTo>
                  <a:pt x="436035" y="2463832"/>
                </a:lnTo>
                <a:lnTo>
                  <a:pt x="468788" y="2494605"/>
                </a:lnTo>
                <a:lnTo>
                  <a:pt x="502493" y="2524352"/>
                </a:lnTo>
                <a:lnTo>
                  <a:pt x="537125" y="2553046"/>
                </a:lnTo>
                <a:lnTo>
                  <a:pt x="572658" y="2580663"/>
                </a:lnTo>
                <a:lnTo>
                  <a:pt x="609068" y="2607177"/>
                </a:lnTo>
                <a:lnTo>
                  <a:pt x="646330" y="2632564"/>
                </a:lnTo>
                <a:lnTo>
                  <a:pt x="684418" y="2656798"/>
                </a:lnTo>
                <a:lnTo>
                  <a:pt x="723308" y="2679854"/>
                </a:lnTo>
                <a:lnTo>
                  <a:pt x="762973" y="2701707"/>
                </a:lnTo>
                <a:lnTo>
                  <a:pt x="803390" y="2722332"/>
                </a:lnTo>
                <a:lnTo>
                  <a:pt x="844533" y="2741705"/>
                </a:lnTo>
                <a:lnTo>
                  <a:pt x="886377" y="2759799"/>
                </a:lnTo>
                <a:lnTo>
                  <a:pt x="928897" y="2776589"/>
                </a:lnTo>
                <a:lnTo>
                  <a:pt x="972068" y="2792051"/>
                </a:lnTo>
                <a:lnTo>
                  <a:pt x="1015864" y="2806160"/>
                </a:lnTo>
                <a:lnTo>
                  <a:pt x="1060261" y="2818890"/>
                </a:lnTo>
                <a:lnTo>
                  <a:pt x="1105233" y="2830217"/>
                </a:lnTo>
                <a:lnTo>
                  <a:pt x="1150756" y="2840115"/>
                </a:lnTo>
                <a:lnTo>
                  <a:pt x="1196804" y="2848558"/>
                </a:lnTo>
                <a:lnTo>
                  <a:pt x="1243352" y="2855523"/>
                </a:lnTo>
                <a:lnTo>
                  <a:pt x="1290376" y="2860984"/>
                </a:lnTo>
                <a:lnTo>
                  <a:pt x="1337849" y="2864916"/>
                </a:lnTo>
                <a:lnTo>
                  <a:pt x="1385747" y="2867293"/>
                </a:lnTo>
                <a:lnTo>
                  <a:pt x="1434045" y="2868091"/>
                </a:lnTo>
                <a:lnTo>
                  <a:pt x="1482343" y="2867293"/>
                </a:lnTo>
                <a:lnTo>
                  <a:pt x="1530242" y="2864916"/>
                </a:lnTo>
                <a:lnTo>
                  <a:pt x="1577715" y="2860984"/>
                </a:lnTo>
                <a:lnTo>
                  <a:pt x="1624739" y="2855523"/>
                </a:lnTo>
                <a:lnTo>
                  <a:pt x="1671287" y="2848558"/>
                </a:lnTo>
                <a:lnTo>
                  <a:pt x="1717335" y="2840115"/>
                </a:lnTo>
                <a:lnTo>
                  <a:pt x="1762858" y="2830217"/>
                </a:lnTo>
                <a:lnTo>
                  <a:pt x="1807830" y="2818890"/>
                </a:lnTo>
                <a:lnTo>
                  <a:pt x="1852227" y="2806160"/>
                </a:lnTo>
                <a:lnTo>
                  <a:pt x="1896023" y="2792051"/>
                </a:lnTo>
                <a:lnTo>
                  <a:pt x="1939194" y="2776589"/>
                </a:lnTo>
                <a:lnTo>
                  <a:pt x="1981714" y="2759799"/>
                </a:lnTo>
                <a:lnTo>
                  <a:pt x="2023558" y="2741705"/>
                </a:lnTo>
                <a:lnTo>
                  <a:pt x="2064701" y="2722332"/>
                </a:lnTo>
                <a:lnTo>
                  <a:pt x="2105118" y="2701707"/>
                </a:lnTo>
                <a:lnTo>
                  <a:pt x="2144783" y="2679854"/>
                </a:lnTo>
                <a:lnTo>
                  <a:pt x="2183673" y="2656798"/>
                </a:lnTo>
                <a:lnTo>
                  <a:pt x="2221761" y="2632564"/>
                </a:lnTo>
                <a:lnTo>
                  <a:pt x="2259023" y="2607177"/>
                </a:lnTo>
                <a:lnTo>
                  <a:pt x="2295433" y="2580663"/>
                </a:lnTo>
                <a:lnTo>
                  <a:pt x="2330966" y="2553046"/>
                </a:lnTo>
                <a:lnTo>
                  <a:pt x="2365598" y="2524352"/>
                </a:lnTo>
                <a:lnTo>
                  <a:pt x="2399303" y="2494605"/>
                </a:lnTo>
                <a:lnTo>
                  <a:pt x="2432056" y="2463832"/>
                </a:lnTo>
                <a:lnTo>
                  <a:pt x="2463832" y="2432056"/>
                </a:lnTo>
                <a:lnTo>
                  <a:pt x="2494605" y="2399303"/>
                </a:lnTo>
                <a:lnTo>
                  <a:pt x="2524352" y="2365598"/>
                </a:lnTo>
                <a:lnTo>
                  <a:pt x="2553046" y="2330966"/>
                </a:lnTo>
                <a:lnTo>
                  <a:pt x="2580663" y="2295433"/>
                </a:lnTo>
                <a:lnTo>
                  <a:pt x="2607177" y="2259023"/>
                </a:lnTo>
                <a:lnTo>
                  <a:pt x="2632564" y="2221761"/>
                </a:lnTo>
                <a:lnTo>
                  <a:pt x="2656798" y="2183673"/>
                </a:lnTo>
                <a:lnTo>
                  <a:pt x="2679854" y="2144783"/>
                </a:lnTo>
                <a:lnTo>
                  <a:pt x="2701707" y="2105118"/>
                </a:lnTo>
                <a:lnTo>
                  <a:pt x="2722332" y="2064701"/>
                </a:lnTo>
                <a:lnTo>
                  <a:pt x="2741705" y="2023558"/>
                </a:lnTo>
                <a:lnTo>
                  <a:pt x="2759799" y="1981714"/>
                </a:lnTo>
                <a:lnTo>
                  <a:pt x="2776589" y="1939194"/>
                </a:lnTo>
                <a:lnTo>
                  <a:pt x="2792051" y="1896023"/>
                </a:lnTo>
                <a:lnTo>
                  <a:pt x="2806160" y="1852227"/>
                </a:lnTo>
                <a:lnTo>
                  <a:pt x="2818890" y="1807830"/>
                </a:lnTo>
                <a:lnTo>
                  <a:pt x="2830217" y="1762858"/>
                </a:lnTo>
                <a:lnTo>
                  <a:pt x="2840115" y="1717335"/>
                </a:lnTo>
                <a:lnTo>
                  <a:pt x="2848558" y="1671287"/>
                </a:lnTo>
                <a:lnTo>
                  <a:pt x="2855523" y="1624739"/>
                </a:lnTo>
                <a:lnTo>
                  <a:pt x="2860984" y="1577715"/>
                </a:lnTo>
                <a:lnTo>
                  <a:pt x="2864916" y="1530242"/>
                </a:lnTo>
                <a:lnTo>
                  <a:pt x="2867293" y="1482343"/>
                </a:lnTo>
                <a:lnTo>
                  <a:pt x="2868091" y="1434045"/>
                </a:lnTo>
                <a:lnTo>
                  <a:pt x="2867293" y="1385747"/>
                </a:lnTo>
                <a:lnTo>
                  <a:pt x="2864916" y="1337848"/>
                </a:lnTo>
                <a:lnTo>
                  <a:pt x="2860984" y="1290374"/>
                </a:lnTo>
                <a:lnTo>
                  <a:pt x="2855523" y="1243350"/>
                </a:lnTo>
                <a:lnTo>
                  <a:pt x="2848558" y="1196801"/>
                </a:lnTo>
                <a:lnTo>
                  <a:pt x="2840115" y="1150752"/>
                </a:lnTo>
                <a:lnTo>
                  <a:pt x="2830217" y="1105229"/>
                </a:lnTo>
                <a:lnTo>
                  <a:pt x="2818890" y="1060256"/>
                </a:lnTo>
                <a:lnTo>
                  <a:pt x="2806160" y="1015859"/>
                </a:lnTo>
                <a:lnTo>
                  <a:pt x="2792051" y="972063"/>
                </a:lnTo>
                <a:lnTo>
                  <a:pt x="2776589" y="928892"/>
                </a:lnTo>
                <a:lnTo>
                  <a:pt x="2759799" y="886372"/>
                </a:lnTo>
                <a:lnTo>
                  <a:pt x="2741705" y="844528"/>
                </a:lnTo>
                <a:lnTo>
                  <a:pt x="2722332" y="803385"/>
                </a:lnTo>
                <a:lnTo>
                  <a:pt x="2701707" y="762968"/>
                </a:lnTo>
                <a:lnTo>
                  <a:pt x="2679854" y="723302"/>
                </a:lnTo>
                <a:lnTo>
                  <a:pt x="2656798" y="684412"/>
                </a:lnTo>
                <a:lnTo>
                  <a:pt x="2632564" y="646324"/>
                </a:lnTo>
                <a:lnTo>
                  <a:pt x="2607177" y="609063"/>
                </a:lnTo>
                <a:lnTo>
                  <a:pt x="2580663" y="572653"/>
                </a:lnTo>
                <a:lnTo>
                  <a:pt x="2553046" y="537119"/>
                </a:lnTo>
                <a:lnTo>
                  <a:pt x="2524352" y="502488"/>
                </a:lnTo>
                <a:lnTo>
                  <a:pt x="2494605" y="468783"/>
                </a:lnTo>
                <a:lnTo>
                  <a:pt x="2463832" y="436030"/>
                </a:lnTo>
                <a:lnTo>
                  <a:pt x="2432056" y="404255"/>
                </a:lnTo>
                <a:lnTo>
                  <a:pt x="2399303" y="373481"/>
                </a:lnTo>
                <a:lnTo>
                  <a:pt x="2365598" y="343735"/>
                </a:lnTo>
                <a:lnTo>
                  <a:pt x="2330966" y="315041"/>
                </a:lnTo>
                <a:lnTo>
                  <a:pt x="2295433" y="287424"/>
                </a:lnTo>
                <a:lnTo>
                  <a:pt x="2259023" y="260910"/>
                </a:lnTo>
                <a:lnTo>
                  <a:pt x="2221761" y="235524"/>
                </a:lnTo>
                <a:lnTo>
                  <a:pt x="2183673" y="211290"/>
                </a:lnTo>
                <a:lnTo>
                  <a:pt x="2144783" y="188234"/>
                </a:lnTo>
                <a:lnTo>
                  <a:pt x="2105118" y="166381"/>
                </a:lnTo>
                <a:lnTo>
                  <a:pt x="2064701" y="145756"/>
                </a:lnTo>
                <a:lnTo>
                  <a:pt x="2023558" y="126384"/>
                </a:lnTo>
                <a:lnTo>
                  <a:pt x="1981714" y="108291"/>
                </a:lnTo>
                <a:lnTo>
                  <a:pt x="1939194" y="91500"/>
                </a:lnTo>
                <a:lnTo>
                  <a:pt x="1896023" y="76038"/>
                </a:lnTo>
                <a:lnTo>
                  <a:pt x="1852227" y="61930"/>
                </a:lnTo>
                <a:lnTo>
                  <a:pt x="1807830" y="49200"/>
                </a:lnTo>
                <a:lnTo>
                  <a:pt x="1762858" y="37873"/>
                </a:lnTo>
                <a:lnTo>
                  <a:pt x="1717335" y="27976"/>
                </a:lnTo>
                <a:lnTo>
                  <a:pt x="1671287" y="19532"/>
                </a:lnTo>
                <a:lnTo>
                  <a:pt x="1624739" y="12567"/>
                </a:lnTo>
                <a:lnTo>
                  <a:pt x="1577715" y="7106"/>
                </a:lnTo>
                <a:lnTo>
                  <a:pt x="1530242" y="3175"/>
                </a:lnTo>
                <a:lnTo>
                  <a:pt x="1482343" y="798"/>
                </a:lnTo>
                <a:lnTo>
                  <a:pt x="1434045" y="0"/>
                </a:lnTo>
                <a:close/>
              </a:path>
            </a:pathLst>
          </a:custGeom>
          <a:solidFill>
            <a:srgbClr val="FFFFFF"/>
          </a:solidFill>
        </p:spPr>
        <p:txBody>
          <a:bodyPr wrap="square" lIns="0" tIns="0" rIns="0" bIns="0" rtlCol="0"/>
          <a:lstStyle/>
          <a:p>
            <a:endParaRPr/>
          </a:p>
        </p:txBody>
      </p:sp>
      <p:sp>
        <p:nvSpPr>
          <p:cNvPr id="8" name="object 8"/>
          <p:cNvSpPr txBox="1"/>
          <p:nvPr/>
        </p:nvSpPr>
        <p:spPr>
          <a:xfrm>
            <a:off x="3499715" y="4543297"/>
            <a:ext cx="3686810" cy="299720"/>
          </a:xfrm>
          <a:prstGeom prst="rect">
            <a:avLst/>
          </a:prstGeom>
        </p:spPr>
        <p:txBody>
          <a:bodyPr vert="horz" wrap="square" lIns="0" tIns="12700" rIns="0" bIns="0" rtlCol="0">
            <a:spAutoFit/>
          </a:bodyPr>
          <a:lstStyle/>
          <a:p>
            <a:pPr marL="12700">
              <a:lnSpc>
                <a:spcPct val="100000"/>
              </a:lnSpc>
              <a:spcBef>
                <a:spcPts val="100"/>
              </a:spcBef>
            </a:pPr>
            <a:r>
              <a:rPr sz="1800" spc="-10" dirty="0">
                <a:latin typeface="Calibri"/>
                <a:cs typeface="Calibri"/>
              </a:rPr>
              <a:t>Board </a:t>
            </a:r>
            <a:r>
              <a:rPr sz="1800" spc="-30" dirty="0">
                <a:latin typeface="Calibri"/>
                <a:cs typeface="Calibri"/>
              </a:rPr>
              <a:t>Training </a:t>
            </a:r>
            <a:r>
              <a:rPr sz="1800" spc="-15" dirty="0">
                <a:latin typeface="Calibri"/>
                <a:cs typeface="Calibri"/>
              </a:rPr>
              <a:t>Series </a:t>
            </a:r>
            <a:r>
              <a:rPr sz="1800" spc="-10" dirty="0">
                <a:latin typeface="Calibri"/>
                <a:cs typeface="Calibri"/>
              </a:rPr>
              <a:t>for </a:t>
            </a:r>
            <a:r>
              <a:rPr sz="1800" spc="-20" dirty="0">
                <a:latin typeface="Calibri"/>
                <a:cs typeface="Calibri"/>
              </a:rPr>
              <a:t>Parent</a:t>
            </a:r>
            <a:r>
              <a:rPr sz="1800" spc="25" dirty="0">
                <a:latin typeface="Calibri"/>
                <a:cs typeface="Calibri"/>
              </a:rPr>
              <a:t> </a:t>
            </a:r>
            <a:r>
              <a:rPr sz="1800" spc="-15" dirty="0">
                <a:latin typeface="Calibri"/>
                <a:cs typeface="Calibri"/>
              </a:rPr>
              <a:t>Centers</a:t>
            </a:r>
            <a:endParaRPr sz="1800">
              <a:latin typeface="Calibri"/>
              <a:cs typeface="Calibri"/>
            </a:endParaRPr>
          </a:p>
        </p:txBody>
      </p:sp>
      <p:sp>
        <p:nvSpPr>
          <p:cNvPr id="9" name="object 9"/>
          <p:cNvSpPr txBox="1">
            <a:spLocks noGrp="1"/>
          </p:cNvSpPr>
          <p:nvPr>
            <p:ph type="title"/>
          </p:nvPr>
        </p:nvSpPr>
        <p:spPr>
          <a:xfrm>
            <a:off x="3499715" y="2474904"/>
            <a:ext cx="4353560" cy="1574165"/>
          </a:xfrm>
          <a:prstGeom prst="rect">
            <a:avLst/>
          </a:prstGeom>
        </p:spPr>
        <p:txBody>
          <a:bodyPr vert="horz" wrap="square" lIns="0" tIns="93345" rIns="0" bIns="0" rtlCol="0">
            <a:spAutoFit/>
          </a:bodyPr>
          <a:lstStyle/>
          <a:p>
            <a:pPr marL="12700" marR="5080">
              <a:lnSpc>
                <a:spcPts val="4230"/>
              </a:lnSpc>
              <a:spcBef>
                <a:spcPts val="735"/>
              </a:spcBef>
            </a:pPr>
            <a:r>
              <a:rPr sz="4000" spc="-20" dirty="0">
                <a:latin typeface="Cambria"/>
                <a:cs typeface="Cambria"/>
              </a:rPr>
              <a:t>Evaluation </a:t>
            </a:r>
            <a:r>
              <a:rPr sz="4000" spc="-35" dirty="0">
                <a:latin typeface="Cambria"/>
                <a:cs typeface="Cambria"/>
              </a:rPr>
              <a:t>of </a:t>
            </a:r>
            <a:r>
              <a:rPr sz="4000" spc="-20" dirty="0">
                <a:latin typeface="Cambria"/>
                <a:cs typeface="Cambria"/>
              </a:rPr>
              <a:t>the  </a:t>
            </a:r>
            <a:r>
              <a:rPr sz="4000" spc="-15" dirty="0">
                <a:latin typeface="Cambria"/>
                <a:cs typeface="Cambria"/>
              </a:rPr>
              <a:t>Executive</a:t>
            </a:r>
            <a:r>
              <a:rPr sz="4000" spc="-40" dirty="0">
                <a:latin typeface="Cambria"/>
                <a:cs typeface="Cambria"/>
              </a:rPr>
              <a:t> </a:t>
            </a:r>
            <a:r>
              <a:rPr sz="4000" spc="-5" dirty="0">
                <a:latin typeface="Cambria"/>
                <a:cs typeface="Cambria"/>
              </a:rPr>
              <a:t>Director</a:t>
            </a:r>
            <a:endParaRPr sz="4000">
              <a:latin typeface="Cambria"/>
              <a:cs typeface="Cambria"/>
            </a:endParaRPr>
          </a:p>
          <a:p>
            <a:pPr marL="12700">
              <a:lnSpc>
                <a:spcPts val="3095"/>
              </a:lnSpc>
            </a:pPr>
            <a:r>
              <a:rPr sz="2800" dirty="0">
                <a:latin typeface="Cambria"/>
                <a:cs typeface="Cambria"/>
              </a:rPr>
              <a:t>Dialogue</a:t>
            </a:r>
            <a:r>
              <a:rPr sz="2800" spc="-40" dirty="0">
                <a:latin typeface="Cambria"/>
                <a:cs typeface="Cambria"/>
              </a:rPr>
              <a:t> </a:t>
            </a:r>
            <a:r>
              <a:rPr sz="2800" spc="-25" dirty="0">
                <a:latin typeface="Cambria"/>
                <a:cs typeface="Cambria"/>
              </a:rPr>
              <a:t>Guide</a:t>
            </a:r>
            <a:endParaRPr sz="2800">
              <a:latin typeface="Cambria"/>
              <a:cs typeface="Cambria"/>
            </a:endParaRPr>
          </a:p>
        </p:txBody>
      </p:sp>
      <p:sp>
        <p:nvSpPr>
          <p:cNvPr id="10" name="object 7"/>
          <p:cNvSpPr/>
          <p:nvPr/>
        </p:nvSpPr>
        <p:spPr>
          <a:xfrm>
            <a:off x="609600" y="1933016"/>
            <a:ext cx="2661767" cy="2661767"/>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6727" y="296468"/>
            <a:ext cx="1099908" cy="1099896"/>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9"/>
          </a:solidFill>
        </p:spPr>
        <p:txBody>
          <a:bodyPr wrap="square" lIns="0" tIns="0" rIns="0" bIns="0" rtlCol="0"/>
          <a:lstStyle/>
          <a:p>
            <a:endParaRPr/>
          </a:p>
        </p:txBody>
      </p:sp>
      <p:sp>
        <p:nvSpPr>
          <p:cNvPr id="4" name="object 4"/>
          <p:cNvSpPr/>
          <p:nvPr/>
        </p:nvSpPr>
        <p:spPr>
          <a:xfrm>
            <a:off x="2083816" y="852766"/>
            <a:ext cx="6655434" cy="0"/>
          </a:xfrm>
          <a:custGeom>
            <a:avLst/>
            <a:gdLst/>
            <a:ahLst/>
            <a:cxnLst/>
            <a:rect l="l" t="t" r="r" b="b"/>
            <a:pathLst>
              <a:path w="6655434">
                <a:moveTo>
                  <a:pt x="0" y="0"/>
                </a:moveTo>
                <a:lnTo>
                  <a:pt x="6655054" y="0"/>
                </a:lnTo>
              </a:path>
            </a:pathLst>
          </a:custGeom>
          <a:ln w="12700">
            <a:solidFill>
              <a:srgbClr val="4CD9F8"/>
            </a:solidFill>
          </a:ln>
        </p:spPr>
        <p:txBody>
          <a:bodyPr wrap="square" lIns="0" tIns="0" rIns="0" bIns="0" rtlCol="0"/>
          <a:lstStyle/>
          <a:p>
            <a:endParaRPr/>
          </a:p>
        </p:txBody>
      </p:sp>
      <p:sp>
        <p:nvSpPr>
          <p:cNvPr id="5" name="object 5"/>
          <p:cNvSpPr txBox="1">
            <a:spLocks noGrp="1"/>
          </p:cNvSpPr>
          <p:nvPr>
            <p:ph type="title"/>
          </p:nvPr>
        </p:nvSpPr>
        <p:spPr>
          <a:xfrm>
            <a:off x="2071116" y="424654"/>
            <a:ext cx="4968240" cy="345440"/>
          </a:xfrm>
          <a:prstGeom prst="rect">
            <a:avLst/>
          </a:prstGeom>
        </p:spPr>
        <p:txBody>
          <a:bodyPr vert="horz" wrap="square" lIns="0" tIns="12700" rIns="0" bIns="0" rtlCol="0">
            <a:spAutoFit/>
          </a:bodyPr>
          <a:lstStyle/>
          <a:p>
            <a:pPr marL="12700">
              <a:lnSpc>
                <a:spcPct val="100000"/>
              </a:lnSpc>
              <a:spcBef>
                <a:spcPts val="100"/>
              </a:spcBef>
            </a:pPr>
            <a:r>
              <a:rPr sz="2100" spc="-15" dirty="0">
                <a:latin typeface="Georgia"/>
                <a:cs typeface="Georgia"/>
              </a:rPr>
              <a:t>Evaluation </a:t>
            </a:r>
            <a:r>
              <a:rPr sz="2100" spc="-20" dirty="0">
                <a:latin typeface="Georgia"/>
                <a:cs typeface="Georgia"/>
              </a:rPr>
              <a:t>of </a:t>
            </a:r>
            <a:r>
              <a:rPr sz="2100" dirty="0">
                <a:latin typeface="Georgia"/>
                <a:cs typeface="Georgia"/>
              </a:rPr>
              <a:t>the </a:t>
            </a:r>
            <a:r>
              <a:rPr sz="2100" spc="-10" dirty="0">
                <a:latin typeface="Georgia"/>
                <a:cs typeface="Georgia"/>
              </a:rPr>
              <a:t>Executive</a:t>
            </a:r>
            <a:r>
              <a:rPr sz="2100" spc="15" dirty="0">
                <a:latin typeface="Georgia"/>
                <a:cs typeface="Georgia"/>
              </a:rPr>
              <a:t> </a:t>
            </a:r>
            <a:r>
              <a:rPr sz="2100" spc="-5" dirty="0">
                <a:latin typeface="Georgia"/>
                <a:cs typeface="Georgia"/>
              </a:rPr>
              <a:t>Director</a:t>
            </a:r>
            <a:endParaRPr sz="2100">
              <a:latin typeface="Georgia"/>
              <a:cs typeface="Georgia"/>
            </a:endParaRPr>
          </a:p>
        </p:txBody>
      </p:sp>
      <p:sp>
        <p:nvSpPr>
          <p:cNvPr id="6" name="object 6"/>
          <p:cNvSpPr txBox="1"/>
          <p:nvPr/>
        </p:nvSpPr>
        <p:spPr>
          <a:xfrm>
            <a:off x="2071116" y="1640303"/>
            <a:ext cx="5802630" cy="1892300"/>
          </a:xfrm>
          <a:prstGeom prst="rect">
            <a:avLst/>
          </a:prstGeom>
        </p:spPr>
        <p:txBody>
          <a:bodyPr vert="horz" wrap="square" lIns="0" tIns="173355" rIns="0" bIns="0" rtlCol="0">
            <a:spAutoFit/>
          </a:bodyPr>
          <a:lstStyle/>
          <a:p>
            <a:pPr marL="12700">
              <a:lnSpc>
                <a:spcPct val="100000"/>
              </a:lnSpc>
              <a:spcBef>
                <a:spcPts val="1365"/>
              </a:spcBef>
            </a:pPr>
            <a:r>
              <a:rPr sz="2200" b="1" spc="-10" dirty="0">
                <a:latin typeface="Calibri"/>
                <a:cs typeface="Calibri"/>
              </a:rPr>
              <a:t>Performance </a:t>
            </a:r>
            <a:r>
              <a:rPr sz="2200" b="1" spc="-20" dirty="0">
                <a:latin typeface="Calibri"/>
                <a:cs typeface="Calibri"/>
              </a:rPr>
              <a:t>Evaluation </a:t>
            </a:r>
            <a:r>
              <a:rPr sz="2200" b="1" spc="-10" dirty="0">
                <a:latin typeface="Calibri"/>
                <a:cs typeface="Calibri"/>
              </a:rPr>
              <a:t>Self-Assessment</a:t>
            </a:r>
            <a:endParaRPr sz="2200">
              <a:latin typeface="Calibri"/>
              <a:cs typeface="Calibri"/>
            </a:endParaRPr>
          </a:p>
          <a:p>
            <a:pPr marL="12700" marR="40005">
              <a:lnSpc>
                <a:spcPct val="100000"/>
              </a:lnSpc>
              <a:spcBef>
                <a:spcPts val="1035"/>
              </a:spcBef>
            </a:pPr>
            <a:r>
              <a:rPr sz="1800" spc="-15" dirty="0">
                <a:latin typeface="Calibri"/>
                <a:cs typeface="Calibri"/>
              </a:rPr>
              <a:t>Hiring and </a:t>
            </a:r>
            <a:r>
              <a:rPr sz="1800" spc="-20" dirty="0">
                <a:latin typeface="Calibri"/>
                <a:cs typeface="Calibri"/>
              </a:rPr>
              <a:t>Evaluating </a:t>
            </a:r>
            <a:r>
              <a:rPr sz="1800" spc="-15" dirty="0">
                <a:latin typeface="Calibri"/>
                <a:cs typeface="Calibri"/>
              </a:rPr>
              <a:t>the Executive </a:t>
            </a:r>
            <a:r>
              <a:rPr sz="1800" spc="-10" dirty="0">
                <a:latin typeface="Calibri"/>
                <a:cs typeface="Calibri"/>
              </a:rPr>
              <a:t>Director is one of </a:t>
            </a:r>
            <a:r>
              <a:rPr sz="1800" spc="-15" dirty="0">
                <a:latin typeface="Calibri"/>
                <a:cs typeface="Calibri"/>
              </a:rPr>
              <a:t>the </a:t>
            </a:r>
            <a:r>
              <a:rPr sz="1800" spc="-10" dirty="0">
                <a:latin typeface="Calibri"/>
                <a:cs typeface="Calibri"/>
              </a:rPr>
              <a:t>most  </a:t>
            </a:r>
            <a:r>
              <a:rPr sz="1800" spc="-15" dirty="0">
                <a:latin typeface="Calibri"/>
                <a:cs typeface="Calibri"/>
              </a:rPr>
              <a:t>significant responsibilities </a:t>
            </a:r>
            <a:r>
              <a:rPr sz="1800" spc="-10" dirty="0">
                <a:latin typeface="Calibri"/>
                <a:cs typeface="Calibri"/>
              </a:rPr>
              <a:t>of</a:t>
            </a:r>
            <a:r>
              <a:rPr sz="1800" spc="-55" dirty="0">
                <a:latin typeface="Calibri"/>
                <a:cs typeface="Calibri"/>
              </a:rPr>
              <a:t> </a:t>
            </a:r>
            <a:r>
              <a:rPr sz="1800" spc="-10" dirty="0">
                <a:latin typeface="Calibri"/>
                <a:cs typeface="Calibri"/>
              </a:rPr>
              <a:t>Boards.</a:t>
            </a:r>
            <a:endParaRPr sz="1800">
              <a:latin typeface="Calibri"/>
              <a:cs typeface="Calibri"/>
            </a:endParaRPr>
          </a:p>
          <a:p>
            <a:pPr marL="12700" marR="5080">
              <a:lnSpc>
                <a:spcPct val="100000"/>
              </a:lnSpc>
              <a:spcBef>
                <a:spcPts val="1115"/>
              </a:spcBef>
            </a:pPr>
            <a:r>
              <a:rPr sz="1800" spc="-5" dirty="0">
                <a:latin typeface="Calibri"/>
                <a:cs typeface="Calibri"/>
              </a:rPr>
              <a:t>The </a:t>
            </a:r>
            <a:r>
              <a:rPr sz="1800" spc="-20" dirty="0">
                <a:latin typeface="Calibri"/>
                <a:cs typeface="Calibri"/>
              </a:rPr>
              <a:t>annual </a:t>
            </a:r>
            <a:r>
              <a:rPr sz="1800" spc="-10" dirty="0">
                <a:latin typeface="Calibri"/>
                <a:cs typeface="Calibri"/>
              </a:rPr>
              <a:t>performance </a:t>
            </a:r>
            <a:r>
              <a:rPr sz="1800" spc="-15" dirty="0">
                <a:latin typeface="Calibri"/>
                <a:cs typeface="Calibri"/>
              </a:rPr>
              <a:t>evaluation </a:t>
            </a:r>
            <a:r>
              <a:rPr sz="1800" spc="-10" dirty="0">
                <a:latin typeface="Calibri"/>
                <a:cs typeface="Calibri"/>
              </a:rPr>
              <a:t>is </a:t>
            </a:r>
            <a:r>
              <a:rPr sz="1800" dirty="0">
                <a:latin typeface="Calibri"/>
                <a:cs typeface="Calibri"/>
              </a:rPr>
              <a:t>a </a:t>
            </a:r>
            <a:r>
              <a:rPr sz="1800" spc="-10" dirty="0">
                <a:latin typeface="Calibri"/>
                <a:cs typeface="Calibri"/>
              </a:rPr>
              <a:t>critical </a:t>
            </a:r>
            <a:r>
              <a:rPr sz="1800" dirty="0">
                <a:latin typeface="Calibri"/>
                <a:cs typeface="Calibri"/>
              </a:rPr>
              <a:t>activity </a:t>
            </a:r>
            <a:r>
              <a:rPr sz="1800" spc="-15" dirty="0">
                <a:latin typeface="Calibri"/>
                <a:cs typeface="Calibri"/>
              </a:rPr>
              <a:t>to fulfill  </a:t>
            </a:r>
            <a:r>
              <a:rPr sz="1800" spc="-20" dirty="0">
                <a:latin typeface="Calibri"/>
                <a:cs typeface="Calibri"/>
              </a:rPr>
              <a:t>this</a:t>
            </a:r>
            <a:r>
              <a:rPr sz="1800" spc="-45" dirty="0">
                <a:latin typeface="Calibri"/>
                <a:cs typeface="Calibri"/>
              </a:rPr>
              <a:t> </a:t>
            </a:r>
            <a:r>
              <a:rPr sz="1800" spc="-20" dirty="0">
                <a:latin typeface="Calibri"/>
                <a:cs typeface="Calibri"/>
              </a:rPr>
              <a:t>responsibility.</a:t>
            </a:r>
            <a:endParaRPr sz="1800">
              <a:latin typeface="Calibri"/>
              <a:cs typeface="Calibri"/>
            </a:endParaRPr>
          </a:p>
        </p:txBody>
      </p:sp>
      <p:sp>
        <p:nvSpPr>
          <p:cNvPr id="7" name="object 7"/>
          <p:cNvSpPr/>
          <p:nvPr/>
        </p:nvSpPr>
        <p:spPr>
          <a:xfrm>
            <a:off x="2083816" y="3661511"/>
            <a:ext cx="4391672" cy="2698788"/>
          </a:xfrm>
          <a:prstGeom prst="rect">
            <a:avLst/>
          </a:prstGeom>
          <a:blipFill>
            <a:blip r:embed="rId4" cstate="print"/>
            <a:stretch>
              <a:fillRect/>
            </a:stretch>
          </a:blipFill>
        </p:spPr>
        <p:txBody>
          <a:bodyPr wrap="square" lIns="0" tIns="0" rIns="0" bIns="0" rtlCol="0"/>
          <a:lstStyle/>
          <a:p>
            <a:endParaRPr/>
          </a:p>
        </p:txBody>
      </p:sp>
      <p:sp>
        <p:nvSpPr>
          <p:cNvPr id="8" name="object 8"/>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1639570" cy="6858000"/>
          </a:xfrm>
          <a:prstGeom prst="rect">
            <a:avLst/>
          </a:prstGeom>
          <a:blipFill>
            <a:blip r:embed="rId3" cstate="print"/>
            <a:stretch>
              <a:fillRect/>
            </a:stretch>
          </a:blipFill>
        </p:spPr>
        <p:txBody>
          <a:bodyPr wrap="square" lIns="0" tIns="0" rIns="0" bIns="0" rtlCol="0"/>
          <a:lstStyle/>
          <a:p>
            <a:endParaRPr/>
          </a:p>
        </p:txBody>
      </p:sp>
      <p:sp>
        <p:nvSpPr>
          <p:cNvPr id="3" name="object 3"/>
          <p:cNvSpPr/>
          <p:nvPr/>
        </p:nvSpPr>
        <p:spPr>
          <a:xfrm>
            <a:off x="244093" y="253836"/>
            <a:ext cx="1185545" cy="1185545"/>
          </a:xfrm>
          <a:custGeom>
            <a:avLst/>
            <a:gdLst/>
            <a:ahLst/>
            <a:cxnLst/>
            <a:rect l="l" t="t" r="r" b="b"/>
            <a:pathLst>
              <a:path w="1185545" h="1185545">
                <a:moveTo>
                  <a:pt x="592582" y="0"/>
                </a:moveTo>
                <a:lnTo>
                  <a:pt x="543980" y="1964"/>
                </a:lnTo>
                <a:lnTo>
                  <a:pt x="496460" y="7755"/>
                </a:lnTo>
                <a:lnTo>
                  <a:pt x="450176" y="17221"/>
                </a:lnTo>
                <a:lnTo>
                  <a:pt x="405278" y="30209"/>
                </a:lnTo>
                <a:lnTo>
                  <a:pt x="361920" y="46567"/>
                </a:lnTo>
                <a:lnTo>
                  <a:pt x="320254" y="66141"/>
                </a:lnTo>
                <a:lnTo>
                  <a:pt x="280432" y="88781"/>
                </a:lnTo>
                <a:lnTo>
                  <a:pt x="242608" y="114332"/>
                </a:lnTo>
                <a:lnTo>
                  <a:pt x="206933" y="142643"/>
                </a:lnTo>
                <a:lnTo>
                  <a:pt x="173561" y="173561"/>
                </a:lnTo>
                <a:lnTo>
                  <a:pt x="142643" y="206933"/>
                </a:lnTo>
                <a:lnTo>
                  <a:pt x="114332" y="242608"/>
                </a:lnTo>
                <a:lnTo>
                  <a:pt x="88781" y="280432"/>
                </a:lnTo>
                <a:lnTo>
                  <a:pt x="66141" y="320254"/>
                </a:lnTo>
                <a:lnTo>
                  <a:pt x="46567" y="361920"/>
                </a:lnTo>
                <a:lnTo>
                  <a:pt x="30209" y="405278"/>
                </a:lnTo>
                <a:lnTo>
                  <a:pt x="17221" y="450176"/>
                </a:lnTo>
                <a:lnTo>
                  <a:pt x="7755" y="496460"/>
                </a:lnTo>
                <a:lnTo>
                  <a:pt x="1964" y="543980"/>
                </a:lnTo>
                <a:lnTo>
                  <a:pt x="0" y="592581"/>
                </a:lnTo>
                <a:lnTo>
                  <a:pt x="1964" y="641183"/>
                </a:lnTo>
                <a:lnTo>
                  <a:pt x="7755" y="688703"/>
                </a:lnTo>
                <a:lnTo>
                  <a:pt x="17221" y="734987"/>
                </a:lnTo>
                <a:lnTo>
                  <a:pt x="30209" y="779885"/>
                </a:lnTo>
                <a:lnTo>
                  <a:pt x="46567" y="823243"/>
                </a:lnTo>
                <a:lnTo>
                  <a:pt x="66141" y="864909"/>
                </a:lnTo>
                <a:lnTo>
                  <a:pt x="88781" y="904731"/>
                </a:lnTo>
                <a:lnTo>
                  <a:pt x="114332" y="942555"/>
                </a:lnTo>
                <a:lnTo>
                  <a:pt x="142643" y="978230"/>
                </a:lnTo>
                <a:lnTo>
                  <a:pt x="173561" y="1011602"/>
                </a:lnTo>
                <a:lnTo>
                  <a:pt x="206933" y="1042520"/>
                </a:lnTo>
                <a:lnTo>
                  <a:pt x="242608" y="1070831"/>
                </a:lnTo>
                <a:lnTo>
                  <a:pt x="280432" y="1096382"/>
                </a:lnTo>
                <a:lnTo>
                  <a:pt x="320254" y="1119022"/>
                </a:lnTo>
                <a:lnTo>
                  <a:pt x="361920" y="1138596"/>
                </a:lnTo>
                <a:lnTo>
                  <a:pt x="405278" y="1154954"/>
                </a:lnTo>
                <a:lnTo>
                  <a:pt x="450176" y="1167942"/>
                </a:lnTo>
                <a:lnTo>
                  <a:pt x="496460" y="1177408"/>
                </a:lnTo>
                <a:lnTo>
                  <a:pt x="543980" y="1183199"/>
                </a:lnTo>
                <a:lnTo>
                  <a:pt x="592582" y="1185163"/>
                </a:lnTo>
                <a:lnTo>
                  <a:pt x="641183" y="1183199"/>
                </a:lnTo>
                <a:lnTo>
                  <a:pt x="688703" y="1177408"/>
                </a:lnTo>
                <a:lnTo>
                  <a:pt x="734987" y="1167942"/>
                </a:lnTo>
                <a:lnTo>
                  <a:pt x="779885" y="1154954"/>
                </a:lnTo>
                <a:lnTo>
                  <a:pt x="823243" y="1138596"/>
                </a:lnTo>
                <a:lnTo>
                  <a:pt x="864909" y="1119022"/>
                </a:lnTo>
                <a:lnTo>
                  <a:pt x="904731" y="1096382"/>
                </a:lnTo>
                <a:lnTo>
                  <a:pt x="942555" y="1070831"/>
                </a:lnTo>
                <a:lnTo>
                  <a:pt x="978230" y="1042520"/>
                </a:lnTo>
                <a:lnTo>
                  <a:pt x="1011602" y="1011602"/>
                </a:lnTo>
                <a:lnTo>
                  <a:pt x="1042520" y="978230"/>
                </a:lnTo>
                <a:lnTo>
                  <a:pt x="1070831" y="942555"/>
                </a:lnTo>
                <a:lnTo>
                  <a:pt x="1096382" y="904731"/>
                </a:lnTo>
                <a:lnTo>
                  <a:pt x="1119022" y="864909"/>
                </a:lnTo>
                <a:lnTo>
                  <a:pt x="1138596" y="823243"/>
                </a:lnTo>
                <a:lnTo>
                  <a:pt x="1154954" y="779885"/>
                </a:lnTo>
                <a:lnTo>
                  <a:pt x="1167942" y="734987"/>
                </a:lnTo>
                <a:lnTo>
                  <a:pt x="1177408" y="688703"/>
                </a:lnTo>
                <a:lnTo>
                  <a:pt x="1183199" y="641183"/>
                </a:lnTo>
                <a:lnTo>
                  <a:pt x="1185164" y="592581"/>
                </a:lnTo>
                <a:lnTo>
                  <a:pt x="1183199" y="543980"/>
                </a:lnTo>
                <a:lnTo>
                  <a:pt x="1177408" y="496460"/>
                </a:lnTo>
                <a:lnTo>
                  <a:pt x="1167942" y="450176"/>
                </a:lnTo>
                <a:lnTo>
                  <a:pt x="1154954" y="405278"/>
                </a:lnTo>
                <a:lnTo>
                  <a:pt x="1138596" y="361920"/>
                </a:lnTo>
                <a:lnTo>
                  <a:pt x="1119022" y="320254"/>
                </a:lnTo>
                <a:lnTo>
                  <a:pt x="1096382" y="280432"/>
                </a:lnTo>
                <a:lnTo>
                  <a:pt x="1070831" y="242608"/>
                </a:lnTo>
                <a:lnTo>
                  <a:pt x="1042520" y="206933"/>
                </a:lnTo>
                <a:lnTo>
                  <a:pt x="1011602" y="173561"/>
                </a:lnTo>
                <a:lnTo>
                  <a:pt x="978230" y="142643"/>
                </a:lnTo>
                <a:lnTo>
                  <a:pt x="942555" y="114332"/>
                </a:lnTo>
                <a:lnTo>
                  <a:pt x="904731" y="88781"/>
                </a:lnTo>
                <a:lnTo>
                  <a:pt x="864909" y="66141"/>
                </a:lnTo>
                <a:lnTo>
                  <a:pt x="823243" y="46567"/>
                </a:lnTo>
                <a:lnTo>
                  <a:pt x="779885" y="30209"/>
                </a:lnTo>
                <a:lnTo>
                  <a:pt x="734987" y="17221"/>
                </a:lnTo>
                <a:lnTo>
                  <a:pt x="688703" y="7755"/>
                </a:lnTo>
                <a:lnTo>
                  <a:pt x="641183" y="1964"/>
                </a:lnTo>
                <a:lnTo>
                  <a:pt x="592582" y="0"/>
                </a:lnTo>
                <a:close/>
              </a:path>
            </a:pathLst>
          </a:custGeom>
          <a:solidFill>
            <a:srgbClr val="FFFFFF"/>
          </a:solidFill>
        </p:spPr>
        <p:txBody>
          <a:bodyPr wrap="square" lIns="0" tIns="0" rIns="0" bIns="0" rtlCol="0"/>
          <a:lstStyle/>
          <a:p>
            <a:endParaRPr/>
          </a:p>
        </p:txBody>
      </p:sp>
      <p:sp>
        <p:nvSpPr>
          <p:cNvPr id="5" name="object 5"/>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9"/>
          </a:solidFill>
        </p:spPr>
        <p:txBody>
          <a:bodyPr wrap="square" lIns="0" tIns="0" rIns="0" bIns="0" rtlCol="0"/>
          <a:lstStyle/>
          <a:p>
            <a:endParaRPr/>
          </a:p>
        </p:txBody>
      </p:sp>
      <p:sp>
        <p:nvSpPr>
          <p:cNvPr id="6" name="object 6"/>
          <p:cNvSpPr/>
          <p:nvPr/>
        </p:nvSpPr>
        <p:spPr>
          <a:xfrm>
            <a:off x="2083816" y="852766"/>
            <a:ext cx="6655434" cy="0"/>
          </a:xfrm>
          <a:custGeom>
            <a:avLst/>
            <a:gdLst/>
            <a:ahLst/>
            <a:cxnLst/>
            <a:rect l="l" t="t" r="r" b="b"/>
            <a:pathLst>
              <a:path w="6655434">
                <a:moveTo>
                  <a:pt x="0" y="0"/>
                </a:moveTo>
                <a:lnTo>
                  <a:pt x="6655054" y="0"/>
                </a:lnTo>
              </a:path>
            </a:pathLst>
          </a:custGeom>
          <a:ln w="12700">
            <a:solidFill>
              <a:srgbClr val="4CD9F8"/>
            </a:solidFill>
          </a:ln>
        </p:spPr>
        <p:txBody>
          <a:bodyPr wrap="square" lIns="0" tIns="0" rIns="0" bIns="0" rtlCol="0"/>
          <a:lstStyle/>
          <a:p>
            <a:endParaRPr/>
          </a:p>
        </p:txBody>
      </p:sp>
      <p:sp>
        <p:nvSpPr>
          <p:cNvPr id="7" name="object 7"/>
          <p:cNvSpPr txBox="1">
            <a:spLocks noGrp="1"/>
          </p:cNvSpPr>
          <p:nvPr>
            <p:ph type="title"/>
          </p:nvPr>
        </p:nvSpPr>
        <p:spPr>
          <a:xfrm>
            <a:off x="2071116" y="424654"/>
            <a:ext cx="4968240" cy="345440"/>
          </a:xfrm>
          <a:prstGeom prst="rect">
            <a:avLst/>
          </a:prstGeom>
        </p:spPr>
        <p:txBody>
          <a:bodyPr vert="horz" wrap="square" lIns="0" tIns="12700" rIns="0" bIns="0" rtlCol="0">
            <a:spAutoFit/>
          </a:bodyPr>
          <a:lstStyle/>
          <a:p>
            <a:pPr marL="12700">
              <a:lnSpc>
                <a:spcPct val="100000"/>
              </a:lnSpc>
              <a:spcBef>
                <a:spcPts val="100"/>
              </a:spcBef>
            </a:pPr>
            <a:r>
              <a:rPr sz="2100" spc="-15" dirty="0">
                <a:latin typeface="Georgia"/>
                <a:cs typeface="Georgia"/>
              </a:rPr>
              <a:t>Evaluation </a:t>
            </a:r>
            <a:r>
              <a:rPr sz="2100" spc="-20" dirty="0">
                <a:latin typeface="Georgia"/>
                <a:cs typeface="Georgia"/>
              </a:rPr>
              <a:t>of </a:t>
            </a:r>
            <a:r>
              <a:rPr sz="2100" dirty="0">
                <a:latin typeface="Georgia"/>
                <a:cs typeface="Georgia"/>
              </a:rPr>
              <a:t>the </a:t>
            </a:r>
            <a:r>
              <a:rPr sz="2100" spc="-10" dirty="0">
                <a:latin typeface="Georgia"/>
                <a:cs typeface="Georgia"/>
              </a:rPr>
              <a:t>Executive</a:t>
            </a:r>
            <a:r>
              <a:rPr sz="2100" spc="15" dirty="0">
                <a:latin typeface="Georgia"/>
                <a:cs typeface="Georgia"/>
              </a:rPr>
              <a:t> </a:t>
            </a:r>
            <a:r>
              <a:rPr sz="2100" spc="-5" dirty="0">
                <a:latin typeface="Georgia"/>
                <a:cs typeface="Georgia"/>
              </a:rPr>
              <a:t>Director</a:t>
            </a:r>
            <a:endParaRPr sz="2100">
              <a:latin typeface="Georgia"/>
              <a:cs typeface="Georgia"/>
            </a:endParaRPr>
          </a:p>
        </p:txBody>
      </p:sp>
      <p:sp>
        <p:nvSpPr>
          <p:cNvPr id="9" name="object 9"/>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8" name="object 8"/>
          <p:cNvSpPr txBox="1">
            <a:spLocks noGrp="1"/>
          </p:cNvSpPr>
          <p:nvPr>
            <p:ph type="body" idx="1"/>
          </p:nvPr>
        </p:nvSpPr>
        <p:spPr>
          <a:prstGeom prst="rect">
            <a:avLst/>
          </a:prstGeom>
        </p:spPr>
        <p:txBody>
          <a:bodyPr vert="horz" wrap="square" lIns="0" tIns="173355" rIns="0" bIns="0" rtlCol="0">
            <a:spAutoFit/>
          </a:bodyPr>
          <a:lstStyle/>
          <a:p>
            <a:pPr marL="1486535">
              <a:lnSpc>
                <a:spcPct val="100000"/>
              </a:lnSpc>
              <a:spcBef>
                <a:spcPts val="1365"/>
              </a:spcBef>
            </a:pPr>
            <a:r>
              <a:rPr spc="-5" dirty="0"/>
              <a:t>The </a:t>
            </a:r>
            <a:r>
              <a:rPr dirty="0"/>
              <a:t>3 </a:t>
            </a:r>
            <a:r>
              <a:rPr spc="-10" dirty="0"/>
              <a:t>Components </a:t>
            </a:r>
            <a:r>
              <a:rPr spc="-5" dirty="0"/>
              <a:t>of </a:t>
            </a:r>
            <a:r>
              <a:rPr spc="-15" dirty="0"/>
              <a:t>Executive </a:t>
            </a:r>
            <a:r>
              <a:rPr spc="-10" dirty="0"/>
              <a:t>Performance</a:t>
            </a:r>
            <a:r>
              <a:rPr spc="0" dirty="0"/>
              <a:t> </a:t>
            </a:r>
            <a:r>
              <a:rPr spc="-20" dirty="0"/>
              <a:t>Evaluation</a:t>
            </a:r>
          </a:p>
          <a:p>
            <a:pPr marL="1715135" indent="-228600">
              <a:lnSpc>
                <a:spcPct val="100000"/>
              </a:lnSpc>
              <a:spcBef>
                <a:spcPts val="1035"/>
              </a:spcBef>
              <a:buAutoNum type="arabicPeriod"/>
              <a:tabLst>
                <a:tab pos="1715135" algn="l"/>
              </a:tabLst>
            </a:pPr>
            <a:r>
              <a:rPr sz="1800" b="0" spc="-5" dirty="0">
                <a:latin typeface="Calibri"/>
                <a:cs typeface="Calibri"/>
              </a:rPr>
              <a:t>An </a:t>
            </a:r>
            <a:r>
              <a:rPr sz="1800" b="0" spc="-20" dirty="0">
                <a:latin typeface="Calibri"/>
                <a:cs typeface="Calibri"/>
              </a:rPr>
              <a:t>accurate, </a:t>
            </a:r>
            <a:r>
              <a:rPr sz="1800" b="0" spc="-5" dirty="0">
                <a:latin typeface="Calibri"/>
                <a:cs typeface="Calibri"/>
              </a:rPr>
              <a:t>up-to-date </a:t>
            </a:r>
            <a:r>
              <a:rPr sz="1800" b="0" spc="-10" dirty="0">
                <a:latin typeface="Calibri"/>
                <a:cs typeface="Calibri"/>
              </a:rPr>
              <a:t>job</a:t>
            </a:r>
            <a:r>
              <a:rPr sz="1800" b="0" spc="5" dirty="0">
                <a:latin typeface="Calibri"/>
                <a:cs typeface="Calibri"/>
              </a:rPr>
              <a:t> </a:t>
            </a:r>
            <a:r>
              <a:rPr sz="1800" b="0" spc="-15" dirty="0">
                <a:latin typeface="Calibri"/>
                <a:cs typeface="Calibri"/>
              </a:rPr>
              <a:t>description</a:t>
            </a:r>
            <a:endParaRPr sz="1800">
              <a:latin typeface="Calibri"/>
              <a:cs typeface="Calibri"/>
            </a:endParaRPr>
          </a:p>
          <a:p>
            <a:pPr marL="1715135" indent="-228600">
              <a:lnSpc>
                <a:spcPct val="100000"/>
              </a:lnSpc>
              <a:spcBef>
                <a:spcPts val="1115"/>
              </a:spcBef>
              <a:buAutoNum type="arabicPeriod"/>
              <a:tabLst>
                <a:tab pos="1715135" algn="l"/>
              </a:tabLst>
            </a:pPr>
            <a:r>
              <a:rPr sz="1800" b="0" spc="-15" dirty="0">
                <a:latin typeface="Calibri"/>
                <a:cs typeface="Calibri"/>
              </a:rPr>
              <a:t>Goals and</a:t>
            </a:r>
            <a:r>
              <a:rPr sz="1800" b="0" spc="-30" dirty="0">
                <a:latin typeface="Calibri"/>
                <a:cs typeface="Calibri"/>
              </a:rPr>
              <a:t> </a:t>
            </a:r>
            <a:r>
              <a:rPr sz="1800" b="0" spc="-15" dirty="0">
                <a:latin typeface="Calibri"/>
                <a:cs typeface="Calibri"/>
              </a:rPr>
              <a:t>benchmarks</a:t>
            </a:r>
            <a:endParaRPr sz="1800">
              <a:latin typeface="Calibri"/>
              <a:cs typeface="Calibri"/>
            </a:endParaRPr>
          </a:p>
          <a:p>
            <a:pPr marL="1715135" indent="-228600">
              <a:lnSpc>
                <a:spcPct val="100000"/>
              </a:lnSpc>
              <a:spcBef>
                <a:spcPts val="1115"/>
              </a:spcBef>
              <a:buAutoNum type="arabicPeriod"/>
              <a:tabLst>
                <a:tab pos="1715135" algn="l"/>
              </a:tabLst>
            </a:pPr>
            <a:r>
              <a:rPr sz="1800" b="0" dirty="0">
                <a:latin typeface="Calibri"/>
                <a:cs typeface="Calibri"/>
              </a:rPr>
              <a:t>A </a:t>
            </a:r>
            <a:r>
              <a:rPr sz="1800" b="0" spc="-15" dirty="0">
                <a:latin typeface="Calibri"/>
                <a:cs typeface="Calibri"/>
              </a:rPr>
              <a:t>tool, including</a:t>
            </a:r>
            <a:r>
              <a:rPr sz="1800" b="0" dirty="0">
                <a:latin typeface="Calibri"/>
                <a:cs typeface="Calibri"/>
              </a:rPr>
              <a:t> </a:t>
            </a:r>
            <a:r>
              <a:rPr sz="1800" b="0" spc="-20" dirty="0">
                <a:latin typeface="Calibri"/>
                <a:cs typeface="Calibri"/>
              </a:rPr>
              <a:t>self-assessment</a:t>
            </a:r>
            <a:endParaRPr sz="1800">
              <a:latin typeface="Calibri"/>
              <a:cs typeface="Calibri"/>
            </a:endParaRPr>
          </a:p>
        </p:txBody>
      </p:sp>
      <p:sp>
        <p:nvSpPr>
          <p:cNvPr id="10" name="object 4"/>
          <p:cNvSpPr/>
          <p:nvPr/>
        </p:nvSpPr>
        <p:spPr>
          <a:xfrm>
            <a:off x="271692" y="296468"/>
            <a:ext cx="1099908" cy="1099896"/>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9"/>
          </a:solidFill>
        </p:spPr>
        <p:txBody>
          <a:bodyPr wrap="square" lIns="0" tIns="0" rIns="0" bIns="0" rtlCol="0"/>
          <a:lstStyle/>
          <a:p>
            <a:endParaRPr/>
          </a:p>
        </p:txBody>
      </p:sp>
      <p:sp>
        <p:nvSpPr>
          <p:cNvPr id="4" name="object 4"/>
          <p:cNvSpPr/>
          <p:nvPr/>
        </p:nvSpPr>
        <p:spPr>
          <a:xfrm>
            <a:off x="2083816" y="852766"/>
            <a:ext cx="6655434" cy="0"/>
          </a:xfrm>
          <a:custGeom>
            <a:avLst/>
            <a:gdLst/>
            <a:ahLst/>
            <a:cxnLst/>
            <a:rect l="l" t="t" r="r" b="b"/>
            <a:pathLst>
              <a:path w="6655434">
                <a:moveTo>
                  <a:pt x="0" y="0"/>
                </a:moveTo>
                <a:lnTo>
                  <a:pt x="6655054" y="0"/>
                </a:lnTo>
              </a:path>
            </a:pathLst>
          </a:custGeom>
          <a:ln w="12700">
            <a:solidFill>
              <a:srgbClr val="4CD9F8"/>
            </a:solidFill>
          </a:ln>
        </p:spPr>
        <p:txBody>
          <a:bodyPr wrap="square" lIns="0" tIns="0" rIns="0" bIns="0" rtlCol="0"/>
          <a:lstStyle/>
          <a:p>
            <a:endParaRPr/>
          </a:p>
        </p:txBody>
      </p:sp>
      <p:sp>
        <p:nvSpPr>
          <p:cNvPr id="5" name="object 5"/>
          <p:cNvSpPr txBox="1"/>
          <p:nvPr/>
        </p:nvSpPr>
        <p:spPr>
          <a:xfrm>
            <a:off x="2071116" y="1801114"/>
            <a:ext cx="4045585" cy="360680"/>
          </a:xfrm>
          <a:prstGeom prst="rect">
            <a:avLst/>
          </a:prstGeom>
        </p:spPr>
        <p:txBody>
          <a:bodyPr vert="horz" wrap="square" lIns="0" tIns="12700" rIns="0" bIns="0" rtlCol="0">
            <a:spAutoFit/>
          </a:bodyPr>
          <a:lstStyle/>
          <a:p>
            <a:pPr marL="12700">
              <a:lnSpc>
                <a:spcPct val="100000"/>
              </a:lnSpc>
              <a:spcBef>
                <a:spcPts val="100"/>
              </a:spcBef>
            </a:pPr>
            <a:r>
              <a:rPr sz="2200" b="1" spc="-5" dirty="0">
                <a:latin typeface="Calibri"/>
                <a:cs typeface="Calibri"/>
              </a:rPr>
              <a:t>The Importance of</a:t>
            </a:r>
            <a:r>
              <a:rPr sz="2200" b="1" spc="-55" dirty="0">
                <a:latin typeface="Calibri"/>
                <a:cs typeface="Calibri"/>
              </a:rPr>
              <a:t> </a:t>
            </a:r>
            <a:r>
              <a:rPr sz="2200" b="1" spc="-15" dirty="0">
                <a:latin typeface="Calibri"/>
                <a:cs typeface="Calibri"/>
              </a:rPr>
              <a:t>Communication</a:t>
            </a:r>
            <a:endParaRPr sz="2200">
              <a:latin typeface="Calibri"/>
              <a:cs typeface="Calibri"/>
            </a:endParaRPr>
          </a:p>
        </p:txBody>
      </p:sp>
      <p:sp>
        <p:nvSpPr>
          <p:cNvPr id="6" name="object 6"/>
          <p:cNvSpPr txBox="1">
            <a:spLocks noGrp="1"/>
          </p:cNvSpPr>
          <p:nvPr>
            <p:ph type="title"/>
          </p:nvPr>
        </p:nvSpPr>
        <p:spPr>
          <a:xfrm>
            <a:off x="2071116" y="424654"/>
            <a:ext cx="4968240" cy="345440"/>
          </a:xfrm>
          <a:prstGeom prst="rect">
            <a:avLst/>
          </a:prstGeom>
        </p:spPr>
        <p:txBody>
          <a:bodyPr vert="horz" wrap="square" lIns="0" tIns="12700" rIns="0" bIns="0" rtlCol="0">
            <a:spAutoFit/>
          </a:bodyPr>
          <a:lstStyle/>
          <a:p>
            <a:pPr marL="12700">
              <a:lnSpc>
                <a:spcPct val="100000"/>
              </a:lnSpc>
              <a:spcBef>
                <a:spcPts val="100"/>
              </a:spcBef>
            </a:pPr>
            <a:r>
              <a:rPr sz="2100" spc="-15" dirty="0">
                <a:latin typeface="Georgia"/>
                <a:cs typeface="Georgia"/>
              </a:rPr>
              <a:t>Evaluation </a:t>
            </a:r>
            <a:r>
              <a:rPr sz="2100" spc="-20" dirty="0">
                <a:latin typeface="Georgia"/>
                <a:cs typeface="Georgia"/>
              </a:rPr>
              <a:t>of </a:t>
            </a:r>
            <a:r>
              <a:rPr sz="2100" dirty="0">
                <a:latin typeface="Georgia"/>
                <a:cs typeface="Georgia"/>
              </a:rPr>
              <a:t>the </a:t>
            </a:r>
            <a:r>
              <a:rPr sz="2100" spc="-10" dirty="0">
                <a:latin typeface="Georgia"/>
                <a:cs typeface="Georgia"/>
              </a:rPr>
              <a:t>Executive</a:t>
            </a:r>
            <a:r>
              <a:rPr sz="2100" spc="15" dirty="0">
                <a:latin typeface="Georgia"/>
                <a:cs typeface="Georgia"/>
              </a:rPr>
              <a:t> </a:t>
            </a:r>
            <a:r>
              <a:rPr sz="2100" spc="-5" dirty="0">
                <a:latin typeface="Georgia"/>
                <a:cs typeface="Georgia"/>
              </a:rPr>
              <a:t>Director</a:t>
            </a:r>
            <a:endParaRPr sz="2100">
              <a:latin typeface="Georgia"/>
              <a:cs typeface="Georgia"/>
            </a:endParaRPr>
          </a:p>
        </p:txBody>
      </p:sp>
      <p:sp>
        <p:nvSpPr>
          <p:cNvPr id="7" name="object 7"/>
          <p:cNvSpPr/>
          <p:nvPr/>
        </p:nvSpPr>
        <p:spPr>
          <a:xfrm>
            <a:off x="2103120" y="2304288"/>
            <a:ext cx="5303519" cy="3877055"/>
          </a:xfrm>
          <a:prstGeom prst="rect">
            <a:avLst/>
          </a:prstGeom>
          <a:blipFill>
            <a:blip r:embed="rId3" cstate="print"/>
            <a:stretch>
              <a:fillRect/>
            </a:stretch>
          </a:blipFill>
        </p:spPr>
        <p:txBody>
          <a:bodyPr wrap="square" lIns="0" tIns="0" rIns="0" bIns="0" rtlCol="0"/>
          <a:lstStyle/>
          <a:p>
            <a:endParaRPr/>
          </a:p>
        </p:txBody>
      </p:sp>
      <p:sp>
        <p:nvSpPr>
          <p:cNvPr id="8" name="object 8"/>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9" name="object 4"/>
          <p:cNvSpPr/>
          <p:nvPr/>
        </p:nvSpPr>
        <p:spPr>
          <a:xfrm>
            <a:off x="286727" y="296468"/>
            <a:ext cx="1099908" cy="1099896"/>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1639570" y="6527800"/>
            <a:ext cx="7504430" cy="330200"/>
          </a:xfrm>
          <a:custGeom>
            <a:avLst/>
            <a:gdLst/>
            <a:ahLst/>
            <a:cxnLst/>
            <a:rect l="l" t="t" r="r" b="b"/>
            <a:pathLst>
              <a:path w="7504430" h="330200">
                <a:moveTo>
                  <a:pt x="0" y="330200"/>
                </a:moveTo>
                <a:lnTo>
                  <a:pt x="7504430" y="330200"/>
                </a:lnTo>
                <a:lnTo>
                  <a:pt x="7504430" y="0"/>
                </a:lnTo>
                <a:lnTo>
                  <a:pt x="0" y="0"/>
                </a:lnTo>
                <a:lnTo>
                  <a:pt x="0" y="330200"/>
                </a:lnTo>
                <a:close/>
              </a:path>
            </a:pathLst>
          </a:custGeom>
          <a:solidFill>
            <a:srgbClr val="8DDEF9"/>
          </a:solidFill>
        </p:spPr>
        <p:txBody>
          <a:bodyPr wrap="square" lIns="0" tIns="0" rIns="0" bIns="0" rtlCol="0"/>
          <a:lstStyle/>
          <a:p>
            <a:endParaRPr/>
          </a:p>
        </p:txBody>
      </p:sp>
      <p:sp>
        <p:nvSpPr>
          <p:cNvPr id="25" name="object 25"/>
          <p:cNvSpPr txBox="1">
            <a:spLocks noGrp="1"/>
          </p:cNvSpPr>
          <p:nvPr>
            <p:ph type="ftr" sz="quarter" idx="5"/>
          </p:nvPr>
        </p:nvSpPr>
        <p:spPr>
          <a:prstGeom prst="rect">
            <a:avLst/>
          </a:prstGeom>
        </p:spPr>
        <p:txBody>
          <a:bodyPr vert="horz" wrap="square" lIns="0" tIns="635" rIns="0" bIns="0" rtlCol="0">
            <a:spAutoFit/>
          </a:bodyPr>
          <a:lstStyle/>
          <a:p>
            <a:pPr marL="12700">
              <a:lnSpc>
                <a:spcPct val="100000"/>
              </a:lnSpc>
              <a:spcBef>
                <a:spcPts val="5"/>
              </a:spcBef>
            </a:pPr>
            <a:r>
              <a:rPr spc="-10" dirty="0"/>
              <a:t>STRENGTHENING </a:t>
            </a:r>
            <a:r>
              <a:rPr spc="-25" dirty="0"/>
              <a:t>PARENT </a:t>
            </a:r>
            <a:r>
              <a:rPr spc="-5" dirty="0"/>
              <a:t>CENTER</a:t>
            </a:r>
            <a:r>
              <a:rPr spc="40" dirty="0"/>
              <a:t> </a:t>
            </a:r>
            <a:r>
              <a:rPr spc="-10" dirty="0"/>
              <a:t>CAPACITY</a:t>
            </a:r>
          </a:p>
        </p:txBody>
      </p:sp>
      <p:sp>
        <p:nvSpPr>
          <p:cNvPr id="28" name="object 2"/>
          <p:cNvSpPr txBox="1"/>
          <p:nvPr/>
        </p:nvSpPr>
        <p:spPr>
          <a:xfrm>
            <a:off x="3366516" y="5010150"/>
            <a:ext cx="5625084" cy="1331134"/>
          </a:xfrm>
          <a:prstGeom prst="rect">
            <a:avLst/>
          </a:prstGeom>
        </p:spPr>
        <p:txBody>
          <a:bodyPr vert="horz" wrap="square" lIns="0" tIns="12700" rIns="0" bIns="0" rtlCol="0">
            <a:spAutoFit/>
          </a:bodyPr>
          <a:lstStyle/>
          <a:p>
            <a:pPr marL="12700">
              <a:lnSpc>
                <a:spcPct val="100000"/>
              </a:lnSpc>
              <a:spcBef>
                <a:spcPts val="100"/>
              </a:spcBef>
            </a:pPr>
            <a:r>
              <a:rPr lang="en-US" sz="1400" b="1" spc="-5" dirty="0">
                <a:solidFill>
                  <a:srgbClr val="231F20"/>
                </a:solidFill>
                <a:cs typeface="Calibri"/>
              </a:rPr>
              <a:t>The contents of this product were developed under a grant to WI FACETS from the U.S. Dept. of Education, #H328R130010. The contents do not necessarily represent  the policy of the U.S. Dept. of Education and you should not assume endorsement by  the federal government.</a:t>
            </a:r>
          </a:p>
          <a:p>
            <a:pPr marL="12700">
              <a:lnSpc>
                <a:spcPct val="100000"/>
              </a:lnSpc>
              <a:spcBef>
                <a:spcPts val="100"/>
              </a:spcBef>
            </a:pPr>
            <a:r>
              <a:rPr lang="en-US" sz="1400" b="1" spc="-5" dirty="0">
                <a:solidFill>
                  <a:srgbClr val="231F20"/>
                </a:solidFill>
                <a:cs typeface="Calibri"/>
              </a:rPr>
              <a:t>Project Officer: David </a:t>
            </a:r>
            <a:r>
              <a:rPr lang="en-US" sz="1400" b="1" spc="-5" dirty="0" err="1">
                <a:solidFill>
                  <a:srgbClr val="231F20"/>
                </a:solidFill>
                <a:cs typeface="Calibri"/>
              </a:rPr>
              <a:t>Emenheiser</a:t>
            </a:r>
            <a:r>
              <a:rPr lang="en-US" sz="1400" b="1" spc="-5" dirty="0">
                <a:solidFill>
                  <a:srgbClr val="231F20"/>
                </a:solidFill>
                <a:cs typeface="Calibri"/>
              </a:rPr>
              <a:t>. </a:t>
            </a:r>
          </a:p>
          <a:p>
            <a:pPr marL="12700">
              <a:lnSpc>
                <a:spcPct val="100000"/>
              </a:lnSpc>
              <a:spcBef>
                <a:spcPts val="100"/>
              </a:spcBef>
            </a:pPr>
            <a:r>
              <a:rPr lang="en-US" sz="1400" b="1" spc="-5" dirty="0">
                <a:solidFill>
                  <a:srgbClr val="231F20"/>
                </a:solidFill>
                <a:cs typeface="Calibri"/>
              </a:rPr>
              <a:t>© </a:t>
            </a:r>
            <a:r>
              <a:rPr lang="en-US" sz="1400" b="1" spc="-5" dirty="0" smtClean="0">
                <a:solidFill>
                  <a:srgbClr val="231F20"/>
                </a:solidFill>
                <a:cs typeface="Calibri"/>
              </a:rPr>
              <a:t>RPTACs. For </a:t>
            </a:r>
            <a:r>
              <a:rPr lang="en-US" sz="1400" b="1" spc="-5" dirty="0">
                <a:solidFill>
                  <a:srgbClr val="231F20"/>
                </a:solidFill>
                <a:cs typeface="Calibri"/>
              </a:rPr>
              <a:t>permission to use, please contact WI </a:t>
            </a:r>
            <a:r>
              <a:rPr lang="en-US" sz="1400" b="1" spc="-5" dirty="0" smtClean="0">
                <a:solidFill>
                  <a:srgbClr val="231F20"/>
                </a:solidFill>
                <a:cs typeface="Calibri"/>
              </a:rPr>
              <a:t>FACETS.</a:t>
            </a:r>
            <a:endParaRPr lang="en-US" sz="1400" b="1" spc="-5" dirty="0">
              <a:solidFill>
                <a:srgbClr val="231F20"/>
              </a:solidFill>
              <a:cs typeface="Calibri"/>
            </a:endParaRPr>
          </a:p>
        </p:txBody>
      </p:sp>
      <p:sp>
        <p:nvSpPr>
          <p:cNvPr id="29" name="object 3"/>
          <p:cNvSpPr/>
          <p:nvPr/>
        </p:nvSpPr>
        <p:spPr>
          <a:xfrm>
            <a:off x="1828800" y="5181600"/>
            <a:ext cx="1465669" cy="1114519"/>
          </a:xfrm>
          <a:prstGeom prst="rect">
            <a:avLst/>
          </a:prstGeom>
          <a:blipFill>
            <a:blip r:embed="rId3" cstate="print"/>
            <a:stretch>
              <a:fillRect/>
            </a:stretch>
          </a:blipFill>
        </p:spPr>
        <p:txBody>
          <a:bodyPr wrap="square" lIns="0" tIns="0" rIns="0" bIns="0" rtlCol="0"/>
          <a:lstStyle/>
          <a:p>
            <a:endParaRPr/>
          </a:p>
        </p:txBody>
      </p:sp>
      <p:sp>
        <p:nvSpPr>
          <p:cNvPr id="30" name="object 4"/>
          <p:cNvSpPr/>
          <p:nvPr/>
        </p:nvSpPr>
        <p:spPr>
          <a:xfrm>
            <a:off x="286727" y="296468"/>
            <a:ext cx="1099908" cy="1099896"/>
          </a:xfrm>
          <a:prstGeom prst="rect">
            <a:avLst/>
          </a:prstGeom>
          <a:blipFill>
            <a:blip r:embed="rId4" cstate="print"/>
            <a:stretch>
              <a:fillRect/>
            </a:stretch>
          </a:blipFill>
        </p:spPr>
        <p:txBody>
          <a:bodyPr wrap="square" lIns="0" tIns="0" rIns="0" bIns="0" rtlCol="0"/>
          <a:lstStyle/>
          <a:p>
            <a:endParaRPr/>
          </a:p>
        </p:txBody>
      </p:sp>
      <p:sp>
        <p:nvSpPr>
          <p:cNvPr id="8" name="object 4"/>
          <p:cNvSpPr txBox="1"/>
          <p:nvPr/>
        </p:nvSpPr>
        <p:spPr>
          <a:xfrm>
            <a:off x="2071116" y="754692"/>
            <a:ext cx="5520690" cy="3540996"/>
          </a:xfrm>
          <a:prstGeom prst="rect">
            <a:avLst/>
          </a:prstGeom>
        </p:spPr>
        <p:txBody>
          <a:bodyPr vert="horz" wrap="none" lIns="0" tIns="44450" rIns="0" bIns="0" rtlCol="0">
            <a:noAutofit/>
          </a:bodyPr>
          <a:lstStyle/>
          <a:p>
            <a:pPr marL="12700">
              <a:lnSpc>
                <a:spcPct val="100000"/>
              </a:lnSpc>
              <a:spcBef>
                <a:spcPts val="350"/>
              </a:spcBef>
            </a:pPr>
            <a:r>
              <a:rPr sz="1600" b="1" spc="-10" dirty="0">
                <a:solidFill>
                  <a:srgbClr val="231F20"/>
                </a:solidFill>
                <a:latin typeface="Calibri"/>
                <a:cs typeface="Calibri"/>
              </a:rPr>
              <a:t>Development</a:t>
            </a:r>
            <a:r>
              <a:rPr sz="1600" b="1" spc="-75" dirty="0">
                <a:solidFill>
                  <a:srgbClr val="231F20"/>
                </a:solidFill>
                <a:latin typeface="Calibri"/>
                <a:cs typeface="Calibri"/>
              </a:rPr>
              <a:t> </a:t>
            </a:r>
            <a:r>
              <a:rPr sz="1600" b="1" spc="-35" dirty="0">
                <a:solidFill>
                  <a:srgbClr val="231F20"/>
                </a:solidFill>
                <a:latin typeface="Calibri"/>
                <a:cs typeface="Calibri"/>
              </a:rPr>
              <a:t>Team:</a:t>
            </a:r>
            <a:endParaRPr sz="1600" dirty="0">
              <a:latin typeface="Calibri"/>
              <a:cs typeface="Calibri"/>
            </a:endParaRPr>
          </a:p>
          <a:p>
            <a:pPr marL="12700" marR="2300605">
              <a:lnSpc>
                <a:spcPts val="1939"/>
              </a:lnSpc>
              <a:spcBef>
                <a:spcPts val="65"/>
              </a:spcBef>
            </a:pPr>
            <a:r>
              <a:rPr sz="1400" spc="-15" dirty="0">
                <a:solidFill>
                  <a:srgbClr val="231F20"/>
                </a:solidFill>
                <a:latin typeface="Calibri"/>
                <a:cs typeface="Calibri"/>
              </a:rPr>
              <a:t>David Blanchard, Region </a:t>
            </a:r>
            <a:r>
              <a:rPr sz="1400" dirty="0">
                <a:solidFill>
                  <a:srgbClr val="231F20"/>
                </a:solidFill>
                <a:latin typeface="Calibri"/>
                <a:cs typeface="Calibri"/>
              </a:rPr>
              <a:t>3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 </a:t>
            </a:r>
            <a:r>
              <a:rPr sz="1400" spc="-5" dirty="0">
                <a:solidFill>
                  <a:srgbClr val="231F20"/>
                </a:solidFill>
                <a:latin typeface="Calibri"/>
                <a:cs typeface="Calibri"/>
              </a:rPr>
              <a:t>GA  </a:t>
            </a:r>
            <a:endParaRPr lang="en-US" sz="1400" spc="-5" dirty="0" smtClean="0">
              <a:solidFill>
                <a:srgbClr val="231F20"/>
              </a:solidFill>
              <a:latin typeface="Calibri"/>
              <a:cs typeface="Calibri"/>
            </a:endParaRPr>
          </a:p>
          <a:p>
            <a:pPr marL="12700" marR="2300605">
              <a:lnSpc>
                <a:spcPts val="1939"/>
              </a:lnSpc>
              <a:spcBef>
                <a:spcPts val="65"/>
              </a:spcBef>
            </a:pPr>
            <a:r>
              <a:rPr sz="1400" spc="-15" dirty="0" smtClean="0">
                <a:solidFill>
                  <a:srgbClr val="231F20"/>
                </a:solidFill>
                <a:latin typeface="Calibri"/>
                <a:cs typeface="Calibri"/>
              </a:rPr>
              <a:t>Glenda </a:t>
            </a:r>
            <a:r>
              <a:rPr sz="1400" spc="-10" dirty="0">
                <a:solidFill>
                  <a:srgbClr val="231F20"/>
                </a:solidFill>
                <a:latin typeface="Calibri"/>
                <a:cs typeface="Calibri"/>
              </a:rPr>
              <a:t>Hicks, </a:t>
            </a:r>
            <a:r>
              <a:rPr sz="1400" spc="-15" dirty="0">
                <a:solidFill>
                  <a:srgbClr val="231F20"/>
                </a:solidFill>
                <a:latin typeface="Calibri"/>
                <a:cs typeface="Calibri"/>
              </a:rPr>
              <a:t>Glenda </a:t>
            </a:r>
            <a:r>
              <a:rPr sz="1400" spc="-50" dirty="0">
                <a:solidFill>
                  <a:srgbClr val="231F20"/>
                </a:solidFill>
                <a:latin typeface="Calibri"/>
                <a:cs typeface="Calibri"/>
              </a:rPr>
              <a:t>Y. </a:t>
            </a:r>
            <a:r>
              <a:rPr sz="1400" spc="-10" dirty="0">
                <a:solidFill>
                  <a:srgbClr val="231F20"/>
                </a:solidFill>
                <a:latin typeface="Calibri"/>
                <a:cs typeface="Calibri"/>
              </a:rPr>
              <a:t>Hicks,</a:t>
            </a:r>
            <a:r>
              <a:rPr sz="1400" spc="100" dirty="0">
                <a:solidFill>
                  <a:srgbClr val="231F20"/>
                </a:solidFill>
                <a:latin typeface="Calibri"/>
                <a:cs typeface="Calibri"/>
              </a:rPr>
              <a:t> </a:t>
            </a:r>
            <a:r>
              <a:rPr sz="1400" spc="-30" dirty="0">
                <a:solidFill>
                  <a:srgbClr val="231F20"/>
                </a:solidFill>
                <a:latin typeface="Calibri"/>
                <a:cs typeface="Calibri"/>
              </a:rPr>
              <a:t>CPA</a:t>
            </a:r>
            <a:endParaRPr sz="1400" dirty="0">
              <a:latin typeface="Calibri"/>
              <a:cs typeface="Calibri"/>
            </a:endParaRPr>
          </a:p>
          <a:p>
            <a:pPr marL="12700" marR="2461260">
              <a:lnSpc>
                <a:spcPts val="1939"/>
              </a:lnSpc>
            </a:pP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a:solidFill>
                  <a:srgbClr val="231F20"/>
                </a:solidFill>
                <a:latin typeface="Calibri"/>
                <a:cs typeface="Calibri"/>
              </a:rPr>
              <a:t>Rachel </a:t>
            </a:r>
            <a:r>
              <a:rPr sz="1400" spc="-15" dirty="0">
                <a:solidFill>
                  <a:srgbClr val="231F20"/>
                </a:solidFill>
                <a:latin typeface="Calibri"/>
                <a:cs typeface="Calibri"/>
              </a:rPr>
              <a:t>Howard </a:t>
            </a:r>
            <a:r>
              <a:rPr sz="1400" spc="-10" dirty="0">
                <a:solidFill>
                  <a:srgbClr val="231F20"/>
                </a:solidFill>
                <a:latin typeface="Calibri"/>
                <a:cs typeface="Calibri"/>
              </a:rPr>
              <a:t>Consulting  </a:t>
            </a:r>
            <a:endParaRPr lang="en-US" sz="1400" spc="-10" dirty="0" smtClean="0">
              <a:solidFill>
                <a:srgbClr val="231F20"/>
              </a:solidFill>
              <a:latin typeface="Calibri"/>
              <a:cs typeface="Calibri"/>
            </a:endParaRPr>
          </a:p>
          <a:p>
            <a:pPr marL="12700" marR="2461260">
              <a:lnSpc>
                <a:spcPts val="1939"/>
              </a:lnSpc>
            </a:pPr>
            <a:r>
              <a:rPr sz="1400" spc="-15" dirty="0" smtClean="0">
                <a:solidFill>
                  <a:srgbClr val="231F20"/>
                </a:solidFill>
                <a:latin typeface="Calibri"/>
                <a:cs typeface="Calibri"/>
              </a:rPr>
              <a:t>Jan </a:t>
            </a:r>
            <a:r>
              <a:rPr sz="1400" spc="-10" dirty="0">
                <a:solidFill>
                  <a:srgbClr val="231F20"/>
                </a:solidFill>
                <a:latin typeface="Calibri"/>
                <a:cs typeface="Calibri"/>
              </a:rPr>
              <a:t>Serak, </a:t>
            </a:r>
            <a:r>
              <a:rPr sz="1400" spc="-15" dirty="0">
                <a:solidFill>
                  <a:srgbClr val="231F20"/>
                </a:solidFill>
                <a:latin typeface="Calibri"/>
                <a:cs typeface="Calibri"/>
              </a:rPr>
              <a:t>Region </a:t>
            </a:r>
            <a:r>
              <a:rPr sz="1400" dirty="0">
                <a:solidFill>
                  <a:srgbClr val="231F20"/>
                </a:solidFill>
                <a:latin typeface="Calibri"/>
                <a:cs typeface="Calibri"/>
              </a:rPr>
              <a:t>4 </a:t>
            </a:r>
            <a:r>
              <a:rPr sz="1400" spc="-30" dirty="0" smtClean="0">
                <a:solidFill>
                  <a:srgbClr val="231F20"/>
                </a:solidFill>
                <a:latin typeface="Calibri"/>
                <a:cs typeface="Calibri"/>
              </a:rPr>
              <a:t>PTAC</a:t>
            </a:r>
            <a:r>
              <a:rPr lang="en-US" sz="1400" spc="-30" dirty="0" smtClean="0">
                <a:solidFill>
                  <a:srgbClr val="231F20"/>
                </a:solidFill>
                <a:latin typeface="Calibri"/>
                <a:cs typeface="Calibri"/>
              </a:rPr>
              <a:t>,</a:t>
            </a:r>
            <a:r>
              <a:rPr sz="1400" spc="-30" dirty="0" smtClean="0">
                <a:solidFill>
                  <a:srgbClr val="231F20"/>
                </a:solidFill>
                <a:latin typeface="Calibri"/>
                <a:cs typeface="Calibri"/>
              </a:rPr>
              <a:t> </a:t>
            </a:r>
            <a:r>
              <a:rPr sz="1400" spc="-10" dirty="0">
                <a:solidFill>
                  <a:srgbClr val="231F20"/>
                </a:solidFill>
                <a:latin typeface="Calibri"/>
                <a:cs typeface="Calibri"/>
              </a:rPr>
              <a:t>at WI</a:t>
            </a:r>
            <a:r>
              <a:rPr sz="1400" spc="75" dirty="0">
                <a:solidFill>
                  <a:srgbClr val="231F20"/>
                </a:solidFill>
                <a:latin typeface="Calibri"/>
                <a:cs typeface="Calibri"/>
              </a:rPr>
              <a:t> </a:t>
            </a:r>
            <a:r>
              <a:rPr sz="1400" spc="-15" dirty="0">
                <a:solidFill>
                  <a:srgbClr val="231F20"/>
                </a:solidFill>
                <a:latin typeface="Calibri"/>
                <a:cs typeface="Calibri"/>
              </a:rPr>
              <a:t>FACETS</a:t>
            </a:r>
            <a:endParaRPr sz="1400" dirty="0">
              <a:latin typeface="Calibri"/>
              <a:cs typeface="Calibri"/>
            </a:endParaRPr>
          </a:p>
          <a:p>
            <a:pPr marL="12700">
              <a:lnSpc>
                <a:spcPct val="100000"/>
              </a:lnSpc>
              <a:spcBef>
                <a:spcPts val="380"/>
              </a:spcBef>
            </a:pPr>
            <a:r>
              <a:rPr sz="1600" b="1" spc="-5" dirty="0">
                <a:solidFill>
                  <a:srgbClr val="231F20"/>
                </a:solidFill>
                <a:latin typeface="Calibri"/>
                <a:cs typeface="Calibri"/>
              </a:rPr>
              <a:t>Other</a:t>
            </a:r>
            <a:r>
              <a:rPr sz="1600" b="1" spc="-35" dirty="0">
                <a:solidFill>
                  <a:srgbClr val="231F20"/>
                </a:solidFill>
                <a:latin typeface="Calibri"/>
                <a:cs typeface="Calibri"/>
              </a:rPr>
              <a:t> </a:t>
            </a:r>
            <a:r>
              <a:rPr sz="1600" b="1" spc="-10" dirty="0">
                <a:solidFill>
                  <a:srgbClr val="231F20"/>
                </a:solidFill>
                <a:latin typeface="Calibri"/>
                <a:cs typeface="Calibri"/>
              </a:rPr>
              <a:t>Contributors:</a:t>
            </a:r>
            <a:endParaRPr sz="1600" dirty="0">
              <a:latin typeface="Calibri"/>
              <a:cs typeface="Calibri"/>
            </a:endParaRPr>
          </a:p>
          <a:p>
            <a:pPr marL="12700">
              <a:lnSpc>
                <a:spcPct val="100000"/>
              </a:lnSpc>
              <a:spcBef>
                <a:spcPts val="190"/>
              </a:spcBef>
            </a:pPr>
            <a:r>
              <a:rPr sz="1400" spc="-10" dirty="0">
                <a:solidFill>
                  <a:srgbClr val="231F20"/>
                </a:solidFill>
                <a:latin typeface="Calibri"/>
                <a:cs typeface="Calibri"/>
              </a:rPr>
              <a:t>Debra Jennings, CPIR, at</a:t>
            </a:r>
            <a:r>
              <a:rPr sz="1400" spc="-3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a:lnSpc>
                <a:spcPct val="100000"/>
              </a:lnSpc>
              <a:spcBef>
                <a:spcPts val="229"/>
              </a:spcBef>
            </a:pPr>
            <a:r>
              <a:rPr sz="1400" spc="-15" dirty="0">
                <a:solidFill>
                  <a:srgbClr val="231F20"/>
                </a:solidFill>
                <a:latin typeface="Calibri"/>
                <a:cs typeface="Calibri"/>
              </a:rPr>
              <a:t>Diana </a:t>
            </a:r>
            <a:r>
              <a:rPr sz="1400" spc="-10" dirty="0">
                <a:solidFill>
                  <a:srgbClr val="231F20"/>
                </a:solidFill>
                <a:latin typeface="Calibri"/>
                <a:cs typeface="Calibri"/>
              </a:rPr>
              <a:t>Autin </a:t>
            </a:r>
            <a:r>
              <a:rPr sz="1400" dirty="0">
                <a:solidFill>
                  <a:srgbClr val="231F20"/>
                </a:solidFill>
                <a:latin typeface="Calibri"/>
                <a:cs typeface="Calibri"/>
              </a:rPr>
              <a:t>&amp; </a:t>
            </a:r>
            <a:r>
              <a:rPr sz="1400" spc="-10" dirty="0">
                <a:solidFill>
                  <a:srgbClr val="231F20"/>
                </a:solidFill>
                <a:latin typeface="Calibri"/>
                <a:cs typeface="Calibri"/>
              </a:rPr>
              <a:t>Carolyn </a:t>
            </a:r>
            <a:r>
              <a:rPr sz="1400" spc="-30" dirty="0">
                <a:solidFill>
                  <a:srgbClr val="231F20"/>
                </a:solidFill>
                <a:latin typeface="Calibri"/>
                <a:cs typeface="Calibri"/>
              </a:rPr>
              <a:t>Hayer, </a:t>
            </a:r>
            <a:r>
              <a:rPr sz="1400" spc="-25" dirty="0">
                <a:solidFill>
                  <a:srgbClr val="231F20"/>
                </a:solidFill>
                <a:latin typeface="Calibri"/>
                <a:cs typeface="Calibri"/>
              </a:rPr>
              <a:t>NE-PACT/Region </a:t>
            </a:r>
            <a:r>
              <a:rPr sz="1400" dirty="0">
                <a:solidFill>
                  <a:srgbClr val="231F20"/>
                </a:solidFill>
                <a:latin typeface="Calibri"/>
                <a:cs typeface="Calibri"/>
              </a:rPr>
              <a:t>1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155" dirty="0">
                <a:solidFill>
                  <a:srgbClr val="231F20"/>
                </a:solidFill>
                <a:latin typeface="Calibri"/>
                <a:cs typeface="Calibri"/>
              </a:rPr>
              <a:t> </a:t>
            </a:r>
            <a:r>
              <a:rPr sz="1400" spc="-25" dirty="0">
                <a:solidFill>
                  <a:srgbClr val="231F20"/>
                </a:solidFill>
                <a:latin typeface="Calibri"/>
                <a:cs typeface="Calibri"/>
              </a:rPr>
              <a:t>SPAN</a:t>
            </a:r>
            <a:endParaRPr sz="1400" dirty="0">
              <a:latin typeface="Calibri"/>
              <a:cs typeface="Calibri"/>
            </a:endParaRPr>
          </a:p>
          <a:p>
            <a:pPr marL="12700" marR="5080">
              <a:lnSpc>
                <a:spcPct val="113900"/>
              </a:lnSpc>
            </a:pPr>
            <a:r>
              <a:rPr sz="1400" spc="-10" dirty="0">
                <a:solidFill>
                  <a:srgbClr val="231F20"/>
                </a:solidFill>
                <a:latin typeface="Calibri"/>
                <a:cs typeface="Calibri"/>
              </a:rPr>
              <a:t>Connie </a:t>
            </a:r>
            <a:r>
              <a:rPr sz="1400" spc="-15" dirty="0">
                <a:solidFill>
                  <a:srgbClr val="231F20"/>
                </a:solidFill>
                <a:latin typeface="Calibri"/>
                <a:cs typeface="Calibri"/>
              </a:rPr>
              <a:t>Hawkins, Rene </a:t>
            </a:r>
            <a:r>
              <a:rPr sz="1400" spc="-20" dirty="0">
                <a:solidFill>
                  <a:srgbClr val="231F20"/>
                </a:solidFill>
                <a:latin typeface="Calibri"/>
                <a:cs typeface="Calibri"/>
              </a:rPr>
              <a:t>Averitt-Sanzone, </a:t>
            </a:r>
            <a:r>
              <a:rPr sz="1400" spc="-5" dirty="0">
                <a:solidFill>
                  <a:srgbClr val="231F20"/>
                </a:solidFill>
                <a:latin typeface="Calibri"/>
                <a:cs typeface="Calibri"/>
              </a:rPr>
              <a:t>Laura </a:t>
            </a:r>
            <a:r>
              <a:rPr sz="1400" spc="-35" dirty="0">
                <a:solidFill>
                  <a:srgbClr val="231F20"/>
                </a:solidFill>
                <a:latin typeface="Calibri"/>
                <a:cs typeface="Calibri"/>
              </a:rPr>
              <a:t>Weber, </a:t>
            </a:r>
            <a:r>
              <a:rPr sz="1400" spc="-10" dirty="0">
                <a:solidFill>
                  <a:srgbClr val="231F20"/>
                </a:solidFill>
                <a:latin typeface="Calibri"/>
                <a:cs typeface="Calibri"/>
              </a:rPr>
              <a:t>Region </a:t>
            </a:r>
            <a:r>
              <a:rPr sz="1400" dirty="0">
                <a:solidFill>
                  <a:srgbClr val="231F20"/>
                </a:solidFill>
                <a:latin typeface="Calibri"/>
                <a:cs typeface="Calibri"/>
              </a:rPr>
              <a:t>2 </a:t>
            </a:r>
            <a:r>
              <a:rPr sz="1400" spc="-25" dirty="0">
                <a:solidFill>
                  <a:srgbClr val="231F20"/>
                </a:solidFill>
                <a:latin typeface="Calibri"/>
                <a:cs typeface="Calibri"/>
              </a:rPr>
              <a:t>PTAC, </a:t>
            </a:r>
            <a:r>
              <a:rPr sz="1400" spc="-10" dirty="0">
                <a:solidFill>
                  <a:srgbClr val="231F20"/>
                </a:solidFill>
                <a:latin typeface="Calibri"/>
                <a:cs typeface="Calibri"/>
              </a:rPr>
              <a:t>at ECAC  </a:t>
            </a:r>
            <a:endParaRPr lang="en-US" sz="1400" spc="-10" dirty="0" smtClean="0">
              <a:solidFill>
                <a:srgbClr val="231F20"/>
              </a:solidFill>
              <a:latin typeface="Calibri"/>
              <a:cs typeface="Calibri"/>
            </a:endParaRPr>
          </a:p>
          <a:p>
            <a:pPr marL="12700" marR="5080">
              <a:lnSpc>
                <a:spcPct val="113900"/>
              </a:lnSpc>
            </a:pPr>
            <a:r>
              <a:rPr sz="1400" spc="-10" dirty="0" smtClean="0">
                <a:solidFill>
                  <a:srgbClr val="231F20"/>
                </a:solidFill>
                <a:latin typeface="Calibri"/>
                <a:cs typeface="Calibri"/>
              </a:rPr>
              <a:t>Debi </a:t>
            </a:r>
            <a:r>
              <a:rPr sz="1400" spc="-40" dirty="0">
                <a:solidFill>
                  <a:srgbClr val="231F20"/>
                </a:solidFill>
                <a:latin typeface="Calibri"/>
                <a:cs typeface="Calibri"/>
              </a:rPr>
              <a:t>Tucker, </a:t>
            </a:r>
            <a:r>
              <a:rPr sz="1400" spc="-15" dirty="0">
                <a:solidFill>
                  <a:srgbClr val="231F20"/>
                </a:solidFill>
                <a:latin typeface="Calibri"/>
                <a:cs typeface="Calibri"/>
              </a:rPr>
              <a:t>Stephanie </a:t>
            </a:r>
            <a:r>
              <a:rPr sz="1400" spc="-10" dirty="0">
                <a:solidFill>
                  <a:srgbClr val="231F20"/>
                </a:solidFill>
                <a:latin typeface="Calibri"/>
                <a:cs typeface="Calibri"/>
              </a:rPr>
              <a:t>Moss, Region </a:t>
            </a:r>
            <a:r>
              <a:rPr sz="1400" dirty="0">
                <a:solidFill>
                  <a:srgbClr val="231F20"/>
                </a:solidFill>
                <a:latin typeface="Calibri"/>
                <a:cs typeface="Calibri"/>
              </a:rPr>
              <a:t>3 </a:t>
            </a:r>
            <a:r>
              <a:rPr sz="1400" spc="-25" dirty="0">
                <a:solidFill>
                  <a:srgbClr val="231F20"/>
                </a:solidFill>
                <a:latin typeface="Calibri"/>
                <a:cs typeface="Calibri"/>
              </a:rPr>
              <a:t>PTAC, </a:t>
            </a:r>
            <a:r>
              <a:rPr sz="1400" spc="-10" dirty="0">
                <a:solidFill>
                  <a:srgbClr val="231F20"/>
                </a:solidFill>
                <a:latin typeface="Calibri"/>
                <a:cs typeface="Calibri"/>
              </a:rPr>
              <a:t>at </a:t>
            </a:r>
            <a:r>
              <a:rPr sz="1400" spc="-20" dirty="0">
                <a:solidFill>
                  <a:srgbClr val="231F20"/>
                </a:solidFill>
                <a:latin typeface="Calibri"/>
                <a:cs typeface="Calibri"/>
              </a:rPr>
              <a:t>P2P </a:t>
            </a:r>
            <a:r>
              <a:rPr sz="1400" spc="-10" dirty="0">
                <a:solidFill>
                  <a:srgbClr val="231F20"/>
                </a:solidFill>
                <a:latin typeface="Calibri"/>
                <a:cs typeface="Calibri"/>
              </a:rPr>
              <a:t>of</a:t>
            </a:r>
            <a:r>
              <a:rPr sz="1400" spc="114" dirty="0">
                <a:solidFill>
                  <a:srgbClr val="231F20"/>
                </a:solidFill>
                <a:latin typeface="Calibri"/>
                <a:cs typeface="Calibri"/>
              </a:rPr>
              <a:t> </a:t>
            </a:r>
            <a:r>
              <a:rPr sz="1400" spc="-5" dirty="0">
                <a:solidFill>
                  <a:srgbClr val="231F20"/>
                </a:solidFill>
                <a:latin typeface="Calibri"/>
                <a:cs typeface="Calibri"/>
              </a:rPr>
              <a:t>GA</a:t>
            </a:r>
            <a:endParaRPr sz="1400" dirty="0">
              <a:latin typeface="Calibri"/>
              <a:cs typeface="Calibri"/>
            </a:endParaRPr>
          </a:p>
          <a:p>
            <a:pPr marL="12700" marR="1905635">
              <a:lnSpc>
                <a:spcPct val="113900"/>
              </a:lnSpc>
            </a:pPr>
            <a:r>
              <a:rPr sz="1400" spc="-5" dirty="0">
                <a:solidFill>
                  <a:srgbClr val="231F20"/>
                </a:solidFill>
                <a:latin typeface="Calibri"/>
                <a:cs typeface="Calibri"/>
              </a:rPr>
              <a:t>Courtney </a:t>
            </a:r>
            <a:r>
              <a:rPr sz="1400" spc="-30" dirty="0">
                <a:solidFill>
                  <a:srgbClr val="231F20"/>
                </a:solidFill>
                <a:latin typeface="Calibri"/>
                <a:cs typeface="Calibri"/>
              </a:rPr>
              <a:t>Salzer, </a:t>
            </a:r>
            <a:r>
              <a:rPr sz="1400" spc="-15" dirty="0">
                <a:solidFill>
                  <a:srgbClr val="231F20"/>
                </a:solidFill>
                <a:latin typeface="Calibri"/>
                <a:cs typeface="Calibri"/>
              </a:rPr>
              <a:t>Region </a:t>
            </a:r>
            <a:r>
              <a:rPr sz="1400" dirty="0">
                <a:solidFill>
                  <a:srgbClr val="231F20"/>
                </a:solidFill>
                <a:latin typeface="Calibri"/>
                <a:cs typeface="Calibri"/>
              </a:rPr>
              <a:t>4 </a:t>
            </a:r>
            <a:r>
              <a:rPr sz="1400" spc="-25" dirty="0">
                <a:solidFill>
                  <a:srgbClr val="231F20"/>
                </a:solidFill>
                <a:latin typeface="Calibri"/>
                <a:cs typeface="Calibri"/>
              </a:rPr>
              <a:t>PTAC, </a:t>
            </a:r>
            <a:r>
              <a:rPr sz="1400" spc="-10" dirty="0">
                <a:solidFill>
                  <a:srgbClr val="231F20"/>
                </a:solidFill>
                <a:latin typeface="Calibri"/>
                <a:cs typeface="Calibri"/>
              </a:rPr>
              <a:t>at WI </a:t>
            </a:r>
            <a:r>
              <a:rPr sz="1400" spc="-15" dirty="0">
                <a:solidFill>
                  <a:srgbClr val="231F20"/>
                </a:solidFill>
                <a:latin typeface="Calibri"/>
                <a:cs typeface="Calibri"/>
              </a:rPr>
              <a:t>FACETS  </a:t>
            </a:r>
            <a:endParaRPr lang="en-US" sz="1400" spc="-15" dirty="0" smtClean="0">
              <a:solidFill>
                <a:srgbClr val="231F20"/>
              </a:solidFill>
              <a:latin typeface="Calibri"/>
              <a:cs typeface="Calibri"/>
            </a:endParaRPr>
          </a:p>
          <a:p>
            <a:pPr marL="12700" marR="1905635">
              <a:lnSpc>
                <a:spcPct val="113900"/>
              </a:lnSpc>
            </a:pPr>
            <a:r>
              <a:rPr sz="1400" spc="-5" dirty="0" smtClean="0">
                <a:solidFill>
                  <a:srgbClr val="231F20"/>
                </a:solidFill>
                <a:latin typeface="Calibri"/>
                <a:cs typeface="Calibri"/>
              </a:rPr>
              <a:t>Barb </a:t>
            </a:r>
            <a:r>
              <a:rPr sz="1400" spc="-15" dirty="0">
                <a:solidFill>
                  <a:srgbClr val="231F20"/>
                </a:solidFill>
                <a:latin typeface="Calibri"/>
                <a:cs typeface="Calibri"/>
              </a:rPr>
              <a:t>Buswell, Emily Rome, </a:t>
            </a:r>
            <a:r>
              <a:rPr lang="en-US" sz="1400" spc="-15" dirty="0" smtClean="0">
                <a:solidFill>
                  <a:srgbClr val="231F20"/>
                </a:solidFill>
                <a:latin typeface="Calibri"/>
                <a:cs typeface="Calibri"/>
              </a:rPr>
              <a:t>Jacey Tramutt, </a:t>
            </a:r>
            <a:r>
              <a:rPr sz="1400" spc="-15" dirty="0" smtClean="0">
                <a:solidFill>
                  <a:srgbClr val="231F20"/>
                </a:solidFill>
                <a:latin typeface="Calibri"/>
                <a:cs typeface="Calibri"/>
              </a:rPr>
              <a:t>Region </a:t>
            </a:r>
            <a:r>
              <a:rPr sz="1400" dirty="0" smtClean="0">
                <a:solidFill>
                  <a:srgbClr val="231F20"/>
                </a:solidFill>
                <a:latin typeface="Calibri"/>
                <a:cs typeface="Calibri"/>
              </a:rPr>
              <a:t>5</a:t>
            </a:r>
            <a:r>
              <a:rPr lang="en-US" sz="1400" dirty="0" smtClean="0">
                <a:solidFill>
                  <a:srgbClr val="231F20"/>
                </a:solidFill>
                <a:latin typeface="Calibri"/>
                <a:cs typeface="Calibri"/>
              </a:rPr>
              <a:t> </a:t>
            </a:r>
            <a:r>
              <a:rPr sz="1400" spc="-25" dirty="0" smtClean="0">
                <a:solidFill>
                  <a:srgbClr val="231F20"/>
                </a:solidFill>
                <a:latin typeface="Calibri"/>
                <a:cs typeface="Calibri"/>
              </a:rPr>
              <a:t>PTAC</a:t>
            </a:r>
            <a:r>
              <a:rPr sz="1400" spc="-25" dirty="0">
                <a:solidFill>
                  <a:srgbClr val="231F20"/>
                </a:solidFill>
                <a:latin typeface="Calibri"/>
                <a:cs typeface="Calibri"/>
              </a:rPr>
              <a:t>, </a:t>
            </a:r>
            <a:r>
              <a:rPr sz="1400" spc="-10" dirty="0">
                <a:solidFill>
                  <a:srgbClr val="231F20"/>
                </a:solidFill>
                <a:latin typeface="Calibri"/>
                <a:cs typeface="Calibri"/>
              </a:rPr>
              <a:t>at </a:t>
            </a:r>
            <a:r>
              <a:rPr sz="1400" spc="-5" dirty="0">
                <a:solidFill>
                  <a:srgbClr val="231F20"/>
                </a:solidFill>
                <a:latin typeface="Calibri"/>
                <a:cs typeface="Calibri"/>
              </a:rPr>
              <a:t>PEAK  </a:t>
            </a:r>
            <a:endParaRPr lang="en-US" sz="1400" spc="-5" dirty="0" smtClean="0">
              <a:solidFill>
                <a:srgbClr val="231F20"/>
              </a:solidFill>
              <a:latin typeface="Calibri"/>
              <a:cs typeface="Calibri"/>
            </a:endParaRPr>
          </a:p>
          <a:p>
            <a:pPr marL="12700" marR="1905635">
              <a:lnSpc>
                <a:spcPct val="113900"/>
              </a:lnSpc>
            </a:pPr>
            <a:r>
              <a:rPr sz="1400" spc="-5" dirty="0" smtClean="0">
                <a:solidFill>
                  <a:srgbClr val="231F20"/>
                </a:solidFill>
                <a:latin typeface="Calibri"/>
                <a:cs typeface="Calibri"/>
              </a:rPr>
              <a:t>Nora </a:t>
            </a:r>
            <a:r>
              <a:rPr sz="1400" spc="-10" dirty="0">
                <a:solidFill>
                  <a:srgbClr val="231F20"/>
                </a:solidFill>
                <a:latin typeface="Calibri"/>
                <a:cs typeface="Calibri"/>
              </a:rPr>
              <a:t>Thompson, </a:t>
            </a:r>
            <a:r>
              <a:rPr sz="1400" spc="-15" dirty="0">
                <a:solidFill>
                  <a:srgbClr val="231F20"/>
                </a:solidFill>
                <a:latin typeface="Calibri"/>
                <a:cs typeface="Calibri"/>
              </a:rPr>
              <a:t>Region </a:t>
            </a:r>
            <a:r>
              <a:rPr sz="1400" dirty="0">
                <a:solidFill>
                  <a:srgbClr val="231F20"/>
                </a:solidFill>
                <a:latin typeface="Calibri"/>
                <a:cs typeface="Calibri"/>
              </a:rPr>
              <a:t>6 </a:t>
            </a:r>
            <a:r>
              <a:rPr sz="1400" spc="-25" dirty="0">
                <a:solidFill>
                  <a:srgbClr val="231F20"/>
                </a:solidFill>
                <a:latin typeface="Calibri"/>
                <a:cs typeface="Calibri"/>
              </a:rPr>
              <a:t>PTAC, </a:t>
            </a:r>
            <a:r>
              <a:rPr sz="1400" spc="-10" dirty="0">
                <a:solidFill>
                  <a:srgbClr val="231F20"/>
                </a:solidFill>
                <a:latin typeface="Calibri"/>
                <a:cs typeface="Calibri"/>
              </a:rPr>
              <a:t>at</a:t>
            </a:r>
            <a:r>
              <a:rPr sz="1400" spc="0" dirty="0">
                <a:solidFill>
                  <a:srgbClr val="231F20"/>
                </a:solidFill>
                <a:latin typeface="Calibri"/>
                <a:cs typeface="Calibri"/>
              </a:rPr>
              <a:t> </a:t>
            </a:r>
            <a:r>
              <a:rPr sz="1400" spc="-10" dirty="0">
                <a:solidFill>
                  <a:srgbClr val="231F20"/>
                </a:solidFill>
                <a:latin typeface="Calibri"/>
                <a:cs typeface="Calibri"/>
              </a:rPr>
              <a:t>Matrix</a:t>
            </a:r>
            <a:endParaRPr sz="1400" dirty="0">
              <a:latin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1169</Words>
  <Application>Microsoft Office PowerPoint</Application>
  <PresentationFormat>On-screen Show (4:3)</PresentationFormat>
  <Paragraphs>123</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Cambria</vt:lpstr>
      <vt:lpstr>Georgia</vt:lpstr>
      <vt:lpstr>Office Theme</vt:lpstr>
      <vt:lpstr>Evaluation of the  Executive Director Dialogue Guide</vt:lpstr>
      <vt:lpstr>Evaluation of the Executive Director</vt:lpstr>
      <vt:lpstr>Evaluation of the Executive Director</vt:lpstr>
      <vt:lpstr>Evaluation of the Executive Director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the  Executive Director Dialogue Guide</dc:title>
  <dc:creator>Jan Serak</dc:creator>
  <cp:lastModifiedBy>Jan Serak</cp:lastModifiedBy>
  <cp:revision>6</cp:revision>
  <dcterms:created xsi:type="dcterms:W3CDTF">2017-08-20T22:08:34Z</dcterms:created>
  <dcterms:modified xsi:type="dcterms:W3CDTF">2017-12-06T15:37:11Z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2017-08-20T00:00:00Z</vt:filetime>
  </property>
  <property fmtid="{D5CDD505-2E9C-101B-9397-08002B2CF9AE}" pid="3" name="Creator">
    <vt:lpwstr>Adobe InDesign CC 2017 (Macintosh)</vt:lpwstr>
  </property>
  <property fmtid="{D5CDD505-2E9C-101B-9397-08002B2CF9AE}" pid="4" name="LastSaved">
    <vt:filetime>2017-08-21T00:00:00Z</vt:filetime>
  </property>
</Properties>
</file>