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7077075" cy="85201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26632" autoAdjust="0"/>
  </p:normalViewPr>
  <p:slideViewPr>
    <p:cSldViewPr>
      <p:cViewPr varScale="1">
        <p:scale>
          <a:sx n="22" d="100"/>
          <a:sy n="22" d="100"/>
        </p:scale>
        <p:origin x="2626" y="14"/>
      </p:cViewPr>
      <p:guideLst>
        <p:guide orient="horz" pos="2880"/>
        <p:guide pos="2160"/>
      </p:guideLst>
    </p:cSldViewPr>
  </p:slideViewPr>
  <p:notesTextViewPr>
    <p:cViewPr>
      <p:scale>
        <a:sx n="100" d="100"/>
        <a:sy n="100" d="100"/>
      </p:scale>
      <p:origin x="0" y="0"/>
    </p:cViewPr>
  </p:notesTextViewPr>
  <p:notesViewPr>
    <p:cSldViewPr>
      <p:cViewPr varScale="1">
        <p:scale>
          <a:sx n="67" d="100"/>
          <a:sy n="67" d="100"/>
        </p:scale>
        <p:origin x="907" y="-99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6733" cy="426006"/>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9115" y="0"/>
            <a:ext cx="3066733" cy="426006"/>
          </a:xfrm>
          <a:prstGeom prst="rect">
            <a:avLst/>
          </a:prstGeom>
        </p:spPr>
        <p:txBody>
          <a:bodyPr vert="horz" lIns="93936" tIns="46968" rIns="93936" bIns="46968" rtlCol="0"/>
          <a:lstStyle>
            <a:lvl1pPr algn="r">
              <a:defRPr sz="1200"/>
            </a:lvl1pPr>
          </a:lstStyle>
          <a:p>
            <a:fld id="{83C0EFD4-AA5F-5D40-980F-EE76DA3E9EE8}" type="datetimeFigureOut">
              <a:rPr lang="en-US" smtClean="0"/>
              <a:t>1/3/2018</a:t>
            </a:fld>
            <a:endParaRPr lang="en-US"/>
          </a:p>
        </p:txBody>
      </p:sp>
      <p:sp>
        <p:nvSpPr>
          <p:cNvPr id="4" name="Slide Image Placeholder 3"/>
          <p:cNvSpPr>
            <a:spLocks noGrp="1" noRot="1" noChangeAspect="1"/>
          </p:cNvSpPr>
          <p:nvPr>
            <p:ph type="sldImg" idx="2"/>
          </p:nvPr>
        </p:nvSpPr>
        <p:spPr>
          <a:xfrm>
            <a:off x="1408113" y="638175"/>
            <a:ext cx="4260850" cy="3195638"/>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047054"/>
            <a:ext cx="5661660" cy="3834051"/>
          </a:xfrm>
          <a:prstGeom prst="rect">
            <a:avLst/>
          </a:prstGeom>
        </p:spPr>
        <p:txBody>
          <a:bodyPr vert="horz" lIns="93936" tIns="46968" rIns="93936" bIns="469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092135"/>
            <a:ext cx="3066733" cy="426006"/>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9115" y="8092135"/>
            <a:ext cx="3066733" cy="426006"/>
          </a:xfrm>
          <a:prstGeom prst="rect">
            <a:avLst/>
          </a:prstGeom>
        </p:spPr>
        <p:txBody>
          <a:bodyPr vert="horz" lIns="93936" tIns="46968" rIns="93936" bIns="46968" rtlCol="0" anchor="b"/>
          <a:lstStyle>
            <a:lvl1pPr algn="r">
              <a:defRPr sz="1200"/>
            </a:lvl1pPr>
          </a:lstStyle>
          <a:p>
            <a:fld id="{9C62A5FC-FF1D-3C46-A818-EB4FD381429B}" type="slidenum">
              <a:rPr lang="en-US" smtClean="0"/>
              <a:t>‹#›</a:t>
            </a:fld>
            <a:endParaRPr lang="en-US"/>
          </a:p>
        </p:txBody>
      </p:sp>
    </p:spTree>
    <p:extLst>
      <p:ext uri="{BB962C8B-B14F-4D97-AF65-F5344CB8AC3E}">
        <p14:creationId xmlns:p14="http://schemas.microsoft.com/office/powerpoint/2010/main" val="376247925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youtu.be/BPNURW9VoT0"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8113" y="212725"/>
            <a:ext cx="4260850" cy="3195638"/>
          </a:xfrm>
        </p:spPr>
      </p:sp>
      <p:sp>
        <p:nvSpPr>
          <p:cNvPr id="3" name="Notes Placeholder 2"/>
          <p:cNvSpPr>
            <a:spLocks noGrp="1"/>
          </p:cNvSpPr>
          <p:nvPr>
            <p:ph type="body" idx="1"/>
          </p:nvPr>
        </p:nvSpPr>
        <p:spPr>
          <a:xfrm>
            <a:off x="707708" y="3479047"/>
            <a:ext cx="5661660" cy="3834051"/>
          </a:xfrm>
        </p:spPr>
        <p:txBody>
          <a:bodyPr/>
          <a:lstStyle/>
          <a:p>
            <a:r>
              <a:rPr lang="en-US" b="1" dirty="0" smtClean="0"/>
              <a:t>TOOL KIT #4</a:t>
            </a:r>
          </a:p>
          <a:p>
            <a:endParaRPr lang="en-US" b="1" dirty="0" smtClean="0"/>
          </a:p>
          <a:p>
            <a:r>
              <a:rPr lang="en-US" b="1" dirty="0" smtClean="0"/>
              <a:t>Slide #1:  Welcome and Introduction</a:t>
            </a:r>
          </a:p>
          <a:p>
            <a:endParaRPr lang="en-US" sz="800" b="1" dirty="0"/>
          </a:p>
          <a:p>
            <a:r>
              <a:rPr lang="en-US" b="1" dirty="0" smtClean="0"/>
              <a:t>Procedural Directions:</a:t>
            </a:r>
          </a:p>
          <a:p>
            <a:pPr marL="180939" indent="-180939">
              <a:buFont typeface="Arial" panose="020B0604020202020204" pitchFamily="34" charset="0"/>
              <a:buChar char="•"/>
            </a:pPr>
            <a:r>
              <a:rPr lang="en-US" dirty="0" smtClean="0"/>
              <a:t>What you will need for this module:  </a:t>
            </a:r>
          </a:p>
          <a:p>
            <a:pPr marL="663443" lvl="1" indent="-180939">
              <a:buFont typeface="Arial" panose="020B0604020202020204" pitchFamily="34" charset="0"/>
              <a:buChar char="•"/>
            </a:pPr>
            <a:r>
              <a:rPr lang="en-US" dirty="0" smtClean="0"/>
              <a:t>Laptop computer (equipped with PowerPoint software)</a:t>
            </a:r>
          </a:p>
          <a:p>
            <a:pPr marL="663443" lvl="1" indent="-180939">
              <a:buFont typeface="Arial" panose="020B0604020202020204" pitchFamily="34" charset="0"/>
              <a:buChar char="•"/>
            </a:pPr>
            <a:r>
              <a:rPr lang="en-US" dirty="0" smtClean="0"/>
              <a:t>Speakers that are able to project the video sound adequately</a:t>
            </a:r>
          </a:p>
          <a:p>
            <a:pPr marL="663443" lvl="1" indent="-180939">
              <a:buFont typeface="Arial" panose="020B0604020202020204" pitchFamily="34" charset="0"/>
              <a:buChar char="•"/>
            </a:pPr>
            <a:r>
              <a:rPr lang="en-US" dirty="0" smtClean="0"/>
              <a:t>Projector </a:t>
            </a:r>
          </a:p>
          <a:p>
            <a:pPr marL="663443" lvl="1" indent="-180939">
              <a:buFont typeface="Arial" panose="020B0604020202020204" pitchFamily="34" charset="0"/>
              <a:buChar char="•"/>
            </a:pPr>
            <a:r>
              <a:rPr lang="en-US" dirty="0" smtClean="0"/>
              <a:t>Memory stick with the PowerPoint presentation &amp; video (in case you can’t get on the internet)</a:t>
            </a:r>
          </a:p>
          <a:p>
            <a:pPr marL="663443" lvl="1" indent="-180939">
              <a:buFont typeface="Arial" panose="020B0604020202020204" pitchFamily="34" charset="0"/>
              <a:buChar char="•"/>
            </a:pPr>
            <a:r>
              <a:rPr lang="en-US" dirty="0" smtClean="0"/>
              <a:t>White board or flip chart/easel, markers, paper, pens</a:t>
            </a:r>
          </a:p>
          <a:p>
            <a:pPr marL="663443" lvl="1" indent="-180939">
              <a:buFont typeface="Arial" panose="020B0604020202020204" pitchFamily="34" charset="0"/>
              <a:buChar char="•"/>
            </a:pPr>
            <a:r>
              <a:rPr lang="en-US" dirty="0" smtClean="0"/>
              <a:t>Printed version of the Management versus Governance Dialogue Guide speaker notes for your own use</a:t>
            </a:r>
          </a:p>
          <a:p>
            <a:pPr marL="663443" lvl="1" indent="-180939">
              <a:buFont typeface="Arial" panose="020B0604020202020204" pitchFamily="34" charset="0"/>
              <a:buChar char="•"/>
            </a:pPr>
            <a:r>
              <a:rPr lang="en-US" dirty="0" smtClean="0"/>
              <a:t>Handout copies of select handouts for participants (Management versus Governance Dialogue Guide; FAQ; Resource List, Evaluation forms)</a:t>
            </a:r>
          </a:p>
          <a:p>
            <a:pPr marL="663443" lvl="1" indent="-180939">
              <a:buFont typeface="Arial" panose="020B0604020202020204" pitchFamily="34" charset="0"/>
              <a:buChar char="•"/>
            </a:pPr>
            <a:r>
              <a:rPr lang="en-US" dirty="0" smtClean="0"/>
              <a:t>Handout copies of “</a:t>
            </a:r>
            <a:r>
              <a:rPr lang="en-US" i="1" dirty="0" smtClean="0"/>
              <a:t>Exercise:  Board, Staff or Both?” </a:t>
            </a:r>
          </a:p>
          <a:p>
            <a:pPr marL="180939" indent="-180939">
              <a:buFont typeface="Arial" panose="020B0604020202020204" pitchFamily="34" charset="0"/>
              <a:buChar char="•"/>
            </a:pPr>
            <a:r>
              <a:rPr lang="en-US" dirty="0" smtClean="0"/>
              <a:t>Plan 40-45+ minutes on Board agenda (video 15 minutes, Dialogue Guide 10-15+ minutes), FAQ &amp; Resource List (5 minutes), and Evaluation</a:t>
            </a:r>
            <a:r>
              <a:rPr lang="en-US" baseline="0" dirty="0" smtClean="0"/>
              <a:t> </a:t>
            </a:r>
            <a:r>
              <a:rPr lang="en-US" dirty="0" smtClean="0"/>
              <a:t>(5 minutes)</a:t>
            </a:r>
          </a:p>
          <a:p>
            <a:pPr marL="180939" indent="-180939">
              <a:buFont typeface="Arial" panose="020B0604020202020204" pitchFamily="34" charset="0"/>
              <a:buChar char="•"/>
            </a:pPr>
            <a:r>
              <a:rPr lang="en-US" dirty="0" smtClean="0"/>
              <a:t>If you include more in-depth exercises using the </a:t>
            </a:r>
            <a:r>
              <a:rPr lang="en-US" dirty="0" smtClean="0">
                <a:solidFill>
                  <a:prstClr val="black"/>
                </a:solidFill>
              </a:rPr>
              <a:t>“</a:t>
            </a:r>
            <a:r>
              <a:rPr lang="en-US" i="1" dirty="0" smtClean="0">
                <a:solidFill>
                  <a:prstClr val="black"/>
                </a:solidFill>
              </a:rPr>
              <a:t>Exercise:  Board, Staff or Both”  </a:t>
            </a:r>
            <a:r>
              <a:rPr lang="en-US" dirty="0" smtClean="0">
                <a:solidFill>
                  <a:prstClr val="black"/>
                </a:solidFill>
              </a:rPr>
              <a:t>handout, you will need an additional 20 – 40  minutes </a:t>
            </a:r>
          </a:p>
          <a:p>
            <a:pPr marL="180939" indent="-180939">
              <a:buFont typeface="Arial" panose="020B0604020202020204" pitchFamily="34" charset="0"/>
              <a:buChar char="•"/>
            </a:pPr>
            <a:endParaRPr lang="en-US" dirty="0">
              <a:solidFill>
                <a:prstClr val="black"/>
              </a:solidFill>
            </a:endParaRPr>
          </a:p>
          <a:p>
            <a:pPr marL="180939" indent="-180939">
              <a:buFont typeface="Arial" panose="020B0604020202020204" pitchFamily="34" charset="0"/>
              <a:buChar char="•"/>
            </a:pPr>
            <a:endParaRPr lang="en-US" dirty="0" smtClean="0"/>
          </a:p>
          <a:p>
            <a:pPr marL="663443" lvl="1" indent="-180939">
              <a:buFont typeface="Arial" panose="020B0604020202020204" pitchFamily="34" charset="0"/>
              <a:buChar char="•"/>
            </a:pPr>
            <a:endParaRPr lang="en-US" sz="800" dirty="0"/>
          </a:p>
          <a:p>
            <a:r>
              <a:rPr lang="en-US" b="1" dirty="0" smtClean="0"/>
              <a:t>Presenter Notes:</a:t>
            </a:r>
          </a:p>
          <a:p>
            <a:pPr marL="180939" indent="-180939">
              <a:buFont typeface="Arial" panose="020B0604020202020204" pitchFamily="34" charset="0"/>
              <a:buChar char="•"/>
            </a:pPr>
            <a:r>
              <a:rPr lang="en-US" dirty="0" smtClean="0"/>
              <a:t>Hello and welcome to this professional development module on Management versus Governance.</a:t>
            </a:r>
          </a:p>
          <a:p>
            <a:pPr marL="180939" indent="-180939">
              <a:buFont typeface="Arial" panose="020B0604020202020204" pitchFamily="34" charset="0"/>
              <a:buChar char="•"/>
            </a:pPr>
            <a:r>
              <a:rPr lang="en-US" dirty="0" smtClean="0"/>
              <a:t>The purpose of this module is to understand how a well-organized Management versus Governance arrangement can make it easy to succeed by letting Board members know what is expected and help them prepare for internal and external meetings.  </a:t>
            </a:r>
          </a:p>
          <a:p>
            <a:pPr marL="180939" indent="-180939">
              <a:buFont typeface="Arial" panose="020B0604020202020204" pitchFamily="34" charset="0"/>
              <a:buChar char="•"/>
            </a:pPr>
            <a:r>
              <a:rPr lang="en-US" dirty="0" smtClean="0"/>
              <a:t>We will first watch a 15 minute video that outlines the roles of Board and staff in organizational management and governance, with examples in critical areas such as finance, strategy, operations, and fundraising. </a:t>
            </a:r>
          </a:p>
          <a:p>
            <a:pPr marL="180939" indent="-180939">
              <a:buFont typeface="Arial" panose="020B0604020202020204" pitchFamily="34" charset="0"/>
              <a:buChar char="•"/>
            </a:pPr>
            <a:r>
              <a:rPr lang="en-US" dirty="0" smtClean="0"/>
              <a:t>Show the video:  </a:t>
            </a:r>
            <a:r>
              <a:rPr lang="en-US" b="1" dirty="0" smtClean="0">
                <a:solidFill>
                  <a:srgbClr val="0000FF"/>
                </a:solidFill>
                <a:hlinkClick r:id="rId3"/>
              </a:rPr>
              <a:t>https://youtu.be/BPNURW9VoT0</a:t>
            </a:r>
            <a:endParaRPr lang="en-US" b="1" dirty="0" smtClean="0">
              <a:solidFill>
                <a:srgbClr val="0000FF"/>
              </a:solidFill>
            </a:endParaRPr>
          </a:p>
          <a:p>
            <a:pPr marL="180939" indent="-180939">
              <a:buFont typeface="Arial" panose="020B0604020202020204" pitchFamily="34" charset="0"/>
              <a:buChar char="•"/>
            </a:pPr>
            <a:r>
              <a:rPr lang="en-US" dirty="0" smtClean="0"/>
              <a:t>Show Slide #1.  Let’s take a short time to discuss how the information from the video can be applied to our own organization.</a:t>
            </a:r>
          </a:p>
        </p:txBody>
      </p:sp>
      <p:sp>
        <p:nvSpPr>
          <p:cNvPr id="4" name="Slide Number Placeholder 3"/>
          <p:cNvSpPr>
            <a:spLocks noGrp="1"/>
          </p:cNvSpPr>
          <p:nvPr>
            <p:ph type="sldNum" sz="quarter" idx="10"/>
          </p:nvPr>
        </p:nvSpPr>
        <p:spPr/>
        <p:txBody>
          <a:bodyPr/>
          <a:lstStyle/>
          <a:p>
            <a:fld id="{9C62A5FC-FF1D-3C46-A818-EB4FD381429B}" type="slidenum">
              <a:rPr lang="en-US" smtClean="0"/>
              <a:t>1</a:t>
            </a:fld>
            <a:endParaRPr lang="en-US"/>
          </a:p>
        </p:txBody>
      </p:sp>
    </p:spTree>
    <p:extLst>
      <p:ext uri="{BB962C8B-B14F-4D97-AF65-F5344CB8AC3E}">
        <p14:creationId xmlns:p14="http://schemas.microsoft.com/office/powerpoint/2010/main" val="21025950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85937" y="139436"/>
            <a:ext cx="3883026" cy="2912270"/>
          </a:xfrm>
        </p:spPr>
      </p:sp>
      <p:sp>
        <p:nvSpPr>
          <p:cNvPr id="3" name="Notes Placeholder 2"/>
          <p:cNvSpPr>
            <a:spLocks noGrp="1"/>
          </p:cNvSpPr>
          <p:nvPr>
            <p:ph type="body" idx="1"/>
          </p:nvPr>
        </p:nvSpPr>
        <p:spPr>
          <a:xfrm>
            <a:off x="795337" y="3171005"/>
            <a:ext cx="5661660" cy="5347136"/>
          </a:xfrm>
        </p:spPr>
        <p:txBody>
          <a:bodyPr/>
          <a:lstStyle/>
          <a:p>
            <a:pPr lvl="0"/>
            <a:r>
              <a:rPr lang="en-US" b="1" dirty="0" smtClean="0">
                <a:solidFill>
                  <a:prstClr val="black"/>
                </a:solidFill>
              </a:rPr>
              <a:t>Slide # 2  One Goal, Different Roles</a:t>
            </a:r>
          </a:p>
          <a:p>
            <a:pPr lvl="0"/>
            <a:endParaRPr lang="en-US" b="1" dirty="0" smtClean="0">
              <a:solidFill>
                <a:prstClr val="black"/>
              </a:solidFill>
            </a:endParaRPr>
          </a:p>
          <a:p>
            <a:pPr lvl="0"/>
            <a:r>
              <a:rPr lang="en-US" b="1" dirty="0" smtClean="0">
                <a:solidFill>
                  <a:prstClr val="black"/>
                </a:solidFill>
              </a:rPr>
              <a:t>Procedural Directions: </a:t>
            </a:r>
          </a:p>
          <a:p>
            <a:pPr marL="176131" indent="-176131">
              <a:buFont typeface="Arial" panose="020B0604020202020204" pitchFamily="34" charset="0"/>
              <a:buChar char="•"/>
            </a:pPr>
            <a:r>
              <a:rPr lang="en-US" dirty="0" smtClean="0">
                <a:solidFill>
                  <a:prstClr val="black"/>
                </a:solidFill>
              </a:rPr>
              <a:t>Show slide 2</a:t>
            </a:r>
          </a:p>
          <a:p>
            <a:pPr marL="176131" indent="-176131">
              <a:buFont typeface="Arial" panose="020B0604020202020204" pitchFamily="34" charset="0"/>
              <a:buChar char="•"/>
            </a:pPr>
            <a:r>
              <a:rPr lang="en-US" dirty="0" smtClean="0">
                <a:solidFill>
                  <a:prstClr val="black"/>
                </a:solidFill>
              </a:rPr>
              <a:t>Share information in presenter notes</a:t>
            </a:r>
          </a:p>
          <a:p>
            <a:pPr lvl="0"/>
            <a:endParaRPr lang="en-US" b="1" dirty="0" smtClean="0">
              <a:solidFill>
                <a:prstClr val="black"/>
              </a:solidFill>
            </a:endParaRPr>
          </a:p>
          <a:p>
            <a:pPr lvl="0"/>
            <a:r>
              <a:rPr lang="en-US" b="1" dirty="0" smtClean="0">
                <a:solidFill>
                  <a:prstClr val="black"/>
                </a:solidFill>
              </a:rPr>
              <a:t>Presenter Notes:</a:t>
            </a:r>
          </a:p>
          <a:p>
            <a:pPr lvl="0"/>
            <a:r>
              <a:rPr lang="en-US" dirty="0" smtClean="0">
                <a:solidFill>
                  <a:prstClr val="black"/>
                </a:solidFill>
              </a:rPr>
              <a:t>Let’s explore some of the key differences in the roles of Board and staff, and examine how the structure of accountability helps everyone succeed. </a:t>
            </a:r>
          </a:p>
          <a:p>
            <a:pPr marL="176131" indent="-176131" defTabSz="469682">
              <a:buFont typeface="Arial" panose="020B0604020202020204" pitchFamily="34" charset="0"/>
              <a:buChar char="•"/>
              <a:defRPr/>
            </a:pPr>
            <a:r>
              <a:rPr lang="en-US" dirty="0" smtClean="0"/>
              <a:t>Governance is the process of providing strategic leadership to a nonprofit organization. Governance includes setting direction, making policy and strategy decisions, overseeing and monitoring organizational performance, and ensuring overall accountability.</a:t>
            </a:r>
          </a:p>
          <a:p>
            <a:pPr marL="176131" indent="-176131" defTabSz="469682">
              <a:buFont typeface="Arial" panose="020B0604020202020204" pitchFamily="34" charset="0"/>
              <a:buChar char="•"/>
              <a:defRPr/>
            </a:pPr>
            <a:r>
              <a:rPr lang="en-US" dirty="0" smtClean="0"/>
              <a:t>The Board hires the Chief Executive (as, the Executive Director) who manages the daily operations. </a:t>
            </a:r>
          </a:p>
          <a:p>
            <a:pPr marL="176131" indent="-176131" defTabSz="469682">
              <a:buFont typeface="Arial" panose="020B0604020202020204" pitchFamily="34" charset="0"/>
              <a:buChar char="•"/>
              <a:defRPr/>
            </a:pPr>
            <a:r>
              <a:rPr lang="en-US" dirty="0" smtClean="0"/>
              <a:t>The Executive Director reports to the Board. Staff report to the Executive Director. </a:t>
            </a:r>
          </a:p>
          <a:p>
            <a:pPr marL="176131" indent="-176131" defTabSz="469682">
              <a:buFont typeface="Arial" panose="020B0604020202020204" pitchFamily="34" charset="0"/>
              <a:buChar char="•"/>
              <a:defRPr/>
            </a:pPr>
            <a:r>
              <a:rPr lang="en-US" dirty="0" smtClean="0"/>
              <a:t>The structure defines accountability;  but, everyone working together for the same objective is what makes the partnerships succeed. </a:t>
            </a:r>
          </a:p>
          <a:p>
            <a:pPr marL="176131" indent="-176131" defTabSz="469682">
              <a:buFont typeface="Arial" panose="020B0604020202020204" pitchFamily="34" charset="0"/>
              <a:buChar char="•"/>
              <a:defRPr/>
            </a:pPr>
            <a:r>
              <a:rPr lang="en-US" dirty="0" smtClean="0"/>
              <a:t>The Executive Director is responsible for the everyday operations of the organization.  This includes hiring, supervising, and evaluating staff; developing and implementing programs; creating a fundraising plan; marketing; preparing an annual budget for Board approval; financial reporting, and acting as a liaison between the Board and the organization’s staff.</a:t>
            </a:r>
          </a:p>
          <a:p>
            <a:pPr marL="176131" indent="-176131" defTabSz="469682">
              <a:buFont typeface="Arial" panose="020B0604020202020204" pitchFamily="34" charset="0"/>
              <a:buChar char="•"/>
              <a:defRPr/>
            </a:pPr>
            <a:r>
              <a:rPr lang="en-US" dirty="0" smtClean="0"/>
              <a:t>Some smaller nonprofits often start</a:t>
            </a:r>
            <a:r>
              <a:rPr lang="en-US" baseline="0" dirty="0" smtClean="0"/>
              <a:t> out with the Board considerably more involved in everyday operations. However, it is </a:t>
            </a:r>
            <a:r>
              <a:rPr lang="en-US" b="1" u="sng" baseline="0" dirty="0" smtClean="0"/>
              <a:t>critical</a:t>
            </a:r>
            <a:r>
              <a:rPr lang="en-US" baseline="0" dirty="0" smtClean="0"/>
              <a:t> for the Board to end this practice when staff is hired and the organization begins to grow.</a:t>
            </a:r>
            <a:endParaRPr lang="en-US" dirty="0" smtClean="0"/>
          </a:p>
        </p:txBody>
      </p:sp>
      <p:sp>
        <p:nvSpPr>
          <p:cNvPr id="4" name="Slide Number Placeholder 3"/>
          <p:cNvSpPr>
            <a:spLocks noGrp="1"/>
          </p:cNvSpPr>
          <p:nvPr>
            <p:ph type="sldNum" sz="quarter" idx="10"/>
          </p:nvPr>
        </p:nvSpPr>
        <p:spPr/>
        <p:txBody>
          <a:bodyPr/>
          <a:lstStyle/>
          <a:p>
            <a:fld id="{9C62A5FC-FF1D-3C46-A818-EB4FD381429B}" type="slidenum">
              <a:rPr lang="en-US" smtClean="0"/>
              <a:t>2</a:t>
            </a:fld>
            <a:endParaRPr lang="en-US"/>
          </a:p>
        </p:txBody>
      </p:sp>
    </p:spTree>
    <p:extLst>
      <p:ext uri="{BB962C8B-B14F-4D97-AF65-F5344CB8AC3E}">
        <p14:creationId xmlns:p14="http://schemas.microsoft.com/office/powerpoint/2010/main" val="6150297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smtClean="0">
                <a:solidFill>
                  <a:prstClr val="black"/>
                </a:solidFill>
              </a:rPr>
              <a:t>Slide #3:  Staff, Board, or Both? </a:t>
            </a:r>
          </a:p>
          <a:p>
            <a:pPr lvl="0"/>
            <a:endParaRPr lang="en-US" sz="800" b="1" dirty="0">
              <a:solidFill>
                <a:prstClr val="black"/>
              </a:solidFill>
            </a:endParaRPr>
          </a:p>
          <a:p>
            <a:pPr lvl="0"/>
            <a:r>
              <a:rPr lang="en-US" b="1" dirty="0" smtClean="0">
                <a:solidFill>
                  <a:prstClr val="black"/>
                </a:solidFill>
              </a:rPr>
              <a:t>Procedural Directions:</a:t>
            </a:r>
          </a:p>
          <a:p>
            <a:pPr marL="176131" indent="-176131">
              <a:buFont typeface="Arial" panose="020B0604020202020204" pitchFamily="34" charset="0"/>
              <a:buChar char="•"/>
            </a:pPr>
            <a:r>
              <a:rPr lang="en-US" dirty="0" smtClean="0"/>
              <a:t>Use the “</a:t>
            </a:r>
            <a:r>
              <a:rPr lang="en-US" i="1" u="sng" dirty="0" smtClean="0"/>
              <a:t>Board, Staff or Both</a:t>
            </a:r>
            <a:r>
              <a:rPr lang="en-US" u="sng" dirty="0" smtClean="0"/>
              <a:t>”  handout </a:t>
            </a:r>
            <a:r>
              <a:rPr lang="en-US" dirty="0" smtClean="0"/>
              <a:t>to discuss roles and responsibilities for the Executive Director and Board. The handout includes the following sections: </a:t>
            </a:r>
          </a:p>
          <a:p>
            <a:pPr marL="645812" lvl="1" indent="-176131">
              <a:buFont typeface="Arial" panose="020B0604020202020204" pitchFamily="34" charset="0"/>
              <a:buChar char="•"/>
            </a:pPr>
            <a:r>
              <a:rPr lang="en-US" b="1" dirty="0" smtClean="0"/>
              <a:t>Board Operations</a:t>
            </a:r>
          </a:p>
          <a:p>
            <a:pPr marL="645812" lvl="1" indent="-176131">
              <a:buFont typeface="Arial" panose="020B0604020202020204" pitchFamily="34" charset="0"/>
              <a:buChar char="•"/>
            </a:pPr>
            <a:r>
              <a:rPr lang="en-US" b="1" dirty="0" smtClean="0"/>
              <a:t>Planning</a:t>
            </a:r>
          </a:p>
          <a:p>
            <a:pPr marL="645812" lvl="1" indent="-176131">
              <a:buFont typeface="Arial" panose="020B0604020202020204" pitchFamily="34" charset="0"/>
              <a:buChar char="•"/>
            </a:pPr>
            <a:r>
              <a:rPr lang="en-US" b="1" dirty="0" smtClean="0"/>
              <a:t>Program</a:t>
            </a:r>
          </a:p>
          <a:p>
            <a:pPr marL="645812" lvl="1" indent="-176131">
              <a:buFont typeface="Arial" panose="020B0604020202020204" pitchFamily="34" charset="0"/>
              <a:buChar char="•"/>
            </a:pPr>
            <a:r>
              <a:rPr lang="en-US" b="1" dirty="0" smtClean="0"/>
              <a:t>Financial</a:t>
            </a:r>
          </a:p>
          <a:p>
            <a:pPr marL="645812" lvl="1" indent="-176131">
              <a:buFont typeface="Arial" panose="020B0604020202020204" pitchFamily="34" charset="0"/>
              <a:buChar char="•"/>
            </a:pPr>
            <a:r>
              <a:rPr lang="en-US" b="1" dirty="0" smtClean="0"/>
              <a:t>Fundraising</a:t>
            </a:r>
          </a:p>
          <a:p>
            <a:pPr marL="645812" lvl="1" indent="-176131">
              <a:buFont typeface="Arial" panose="020B0604020202020204" pitchFamily="34" charset="0"/>
              <a:buChar char="•"/>
            </a:pPr>
            <a:r>
              <a:rPr lang="en-US" b="1" dirty="0" smtClean="0"/>
              <a:t>Personnel</a:t>
            </a:r>
          </a:p>
          <a:p>
            <a:pPr marL="645812" lvl="1" indent="-176131">
              <a:buFont typeface="Arial" panose="020B0604020202020204" pitchFamily="34" charset="0"/>
              <a:buChar char="•"/>
            </a:pPr>
            <a:r>
              <a:rPr lang="en-US" b="1" dirty="0" smtClean="0"/>
              <a:t>OSEP Grant Management </a:t>
            </a:r>
            <a:endParaRPr lang="en-US" b="1" dirty="0" smtClean="0">
              <a:solidFill>
                <a:prstClr val="black"/>
              </a:solidFill>
            </a:endParaRPr>
          </a:p>
          <a:p>
            <a:pPr marL="176131" indent="-176131">
              <a:buFont typeface="Arial" panose="020B0604020202020204" pitchFamily="34" charset="0"/>
              <a:buChar char="•"/>
            </a:pPr>
            <a:r>
              <a:rPr lang="en-US" dirty="0" smtClean="0"/>
              <a:t>This exercise can be used to focus on an identified area where there are concerns, ambiguity, or conflict - or can be done in full. One approach is to divide Board members by committee for most appropriate program area (i.e., finance committee will look at financial and fundraising), or to have individuals fill out the handout and discuss items where there is lack of consensus. </a:t>
            </a:r>
          </a:p>
        </p:txBody>
      </p:sp>
      <p:sp>
        <p:nvSpPr>
          <p:cNvPr id="4" name="Slide Number Placeholder 3"/>
          <p:cNvSpPr>
            <a:spLocks noGrp="1"/>
          </p:cNvSpPr>
          <p:nvPr>
            <p:ph type="sldNum" sz="quarter" idx="10"/>
          </p:nvPr>
        </p:nvSpPr>
        <p:spPr/>
        <p:txBody>
          <a:bodyPr/>
          <a:lstStyle/>
          <a:p>
            <a:fld id="{9C62A5FC-FF1D-3C46-A818-EB4FD381429B}" type="slidenum">
              <a:rPr lang="en-US" smtClean="0"/>
              <a:t>3</a:t>
            </a:fld>
            <a:endParaRPr lang="en-US"/>
          </a:p>
        </p:txBody>
      </p:sp>
    </p:spTree>
    <p:extLst>
      <p:ext uri="{BB962C8B-B14F-4D97-AF65-F5344CB8AC3E}">
        <p14:creationId xmlns:p14="http://schemas.microsoft.com/office/powerpoint/2010/main" val="2234865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9700" y="355600"/>
            <a:ext cx="4257675" cy="3194050"/>
          </a:xfrm>
        </p:spPr>
      </p:sp>
      <p:sp>
        <p:nvSpPr>
          <p:cNvPr id="3" name="Notes Placeholder 2"/>
          <p:cNvSpPr>
            <a:spLocks noGrp="1"/>
          </p:cNvSpPr>
          <p:nvPr>
            <p:ph type="body" idx="1"/>
          </p:nvPr>
        </p:nvSpPr>
        <p:spPr>
          <a:xfrm>
            <a:off x="707708" y="3834051"/>
            <a:ext cx="5661660" cy="4544060"/>
          </a:xfrm>
        </p:spPr>
        <p:txBody>
          <a:bodyPr/>
          <a:lstStyle/>
          <a:p>
            <a:pPr lvl="0"/>
            <a:r>
              <a:rPr lang="en-US" b="1" dirty="0" smtClean="0">
                <a:solidFill>
                  <a:prstClr val="black"/>
                </a:solidFill>
              </a:rPr>
              <a:t>Slide #4:  Maintaining Healthy Boundaries</a:t>
            </a:r>
          </a:p>
          <a:p>
            <a:pPr lvl="0"/>
            <a:r>
              <a:rPr lang="en-US" b="1" dirty="0" smtClean="0">
                <a:solidFill>
                  <a:prstClr val="black"/>
                </a:solidFill>
              </a:rPr>
              <a:t>with Staff and Board</a:t>
            </a:r>
          </a:p>
          <a:p>
            <a:pPr lvl="0"/>
            <a:endParaRPr lang="en-US" b="1" dirty="0" smtClean="0">
              <a:solidFill>
                <a:prstClr val="black"/>
              </a:solidFill>
            </a:endParaRPr>
          </a:p>
          <a:p>
            <a:pPr lvl="0"/>
            <a:r>
              <a:rPr lang="en-US" b="1" dirty="0" smtClean="0">
                <a:solidFill>
                  <a:prstClr val="black"/>
                </a:solidFill>
              </a:rPr>
              <a:t>Procedural Directions:</a:t>
            </a:r>
          </a:p>
          <a:p>
            <a:pPr marL="176131" indent="-176131">
              <a:buFont typeface="Arial" panose="020B0604020202020204" pitchFamily="34" charset="0"/>
              <a:buChar char="•"/>
            </a:pPr>
            <a:r>
              <a:rPr lang="en-US" dirty="0" smtClean="0">
                <a:solidFill>
                  <a:prstClr val="black"/>
                </a:solidFill>
              </a:rPr>
              <a:t>Turn to Slide 4. </a:t>
            </a:r>
          </a:p>
          <a:p>
            <a:pPr marL="176131" indent="-176131">
              <a:buFont typeface="Arial" panose="020B0604020202020204" pitchFamily="34" charset="0"/>
              <a:buChar char="•"/>
            </a:pPr>
            <a:r>
              <a:rPr lang="en-US" dirty="0" smtClean="0">
                <a:solidFill>
                  <a:prstClr val="black"/>
                </a:solidFill>
              </a:rPr>
              <a:t>These examples are intended to spark discussion of  issues that typically may arise in small and medium sized nonprofits like Parent Centers. You may use these examples, or participants may have additional or different examples that they would like to discuss.  </a:t>
            </a:r>
          </a:p>
          <a:p>
            <a:pPr lvl="0"/>
            <a:endParaRPr lang="en-US" b="1" dirty="0" smtClean="0">
              <a:solidFill>
                <a:prstClr val="black"/>
              </a:solidFill>
            </a:endParaRPr>
          </a:p>
          <a:p>
            <a:pPr lvl="0"/>
            <a:r>
              <a:rPr lang="en-US" b="1" dirty="0" smtClean="0">
                <a:solidFill>
                  <a:prstClr val="black"/>
                </a:solidFill>
              </a:rPr>
              <a:t>Presenter Notes: </a:t>
            </a:r>
          </a:p>
          <a:p>
            <a:pPr lvl="0"/>
            <a:r>
              <a:rPr lang="en-US" dirty="0" smtClean="0"/>
              <a:t>Maintaining boundaries can be challenging, especially in small organizations.  </a:t>
            </a:r>
            <a:r>
              <a:rPr lang="en-US" b="1" dirty="0" smtClean="0"/>
              <a:t>How should the Executive Director (ED) and Board Chair handle the following? </a:t>
            </a:r>
          </a:p>
          <a:p>
            <a:pPr marL="293551" indent="-293551">
              <a:buFont typeface="Arial" panose="020B0604020202020204" pitchFamily="34" charset="0"/>
              <a:buChar char="•"/>
            </a:pPr>
            <a:r>
              <a:rPr lang="en-US" b="1" dirty="0" smtClean="0"/>
              <a:t>A Board member approaches staff for information or asks for research into an issue about which she is passionate.</a:t>
            </a:r>
          </a:p>
          <a:p>
            <a:pPr marL="763233" lvl="1" indent="-293551">
              <a:buFont typeface="Arial" panose="020B0604020202020204" pitchFamily="34" charset="0"/>
              <a:buChar char="•"/>
            </a:pPr>
            <a:r>
              <a:rPr lang="en-US" dirty="0" smtClean="0"/>
              <a:t>Discussion: This can put staff and the ED in a difficult situation.  It’s the role of the ED to set priorities and supervise staff, not the Board. The staff person may be distracted by the request from the work they are expected to perform. </a:t>
            </a:r>
          </a:p>
          <a:p>
            <a:pPr marL="293551" indent="-293551">
              <a:buFont typeface="Arial" panose="020B0604020202020204" pitchFamily="34" charset="0"/>
              <a:buChar char="•"/>
            </a:pPr>
            <a:r>
              <a:rPr lang="en-US" b="1" dirty="0" smtClean="0"/>
              <a:t>A Board member asks a staff person if she can help a friend who is having an issue with the school district.</a:t>
            </a:r>
          </a:p>
          <a:p>
            <a:pPr marL="763233" lvl="1" indent="-293551">
              <a:buFont typeface="Arial" panose="020B0604020202020204" pitchFamily="34" charset="0"/>
              <a:buChar char="•"/>
            </a:pPr>
            <a:r>
              <a:rPr lang="en-US" dirty="0" smtClean="0"/>
              <a:t>Discussion: Board member should direct her friend to the Parent Center’s intake process, but its okay if the Board member gives the ED a “heads up” that she is referring the friend to assure that staff are sensitive to the issue.</a:t>
            </a:r>
          </a:p>
          <a:p>
            <a:pPr marL="763233" lvl="1" indent="-293551">
              <a:buFont typeface="Arial" panose="020B0604020202020204" pitchFamily="34" charset="0"/>
              <a:buChar char="•"/>
            </a:pPr>
            <a:endParaRPr lang="en-US" dirty="0"/>
          </a:p>
          <a:p>
            <a:pPr marL="763233" lvl="1" indent="-293551">
              <a:buFont typeface="Arial" panose="020B0604020202020204" pitchFamily="34" charset="0"/>
              <a:buChar char="•"/>
            </a:pPr>
            <a:endParaRPr lang="en-US" dirty="0" smtClean="0"/>
          </a:p>
          <a:p>
            <a:pPr marL="763233" lvl="1" indent="-293551">
              <a:buFont typeface="Arial" panose="020B0604020202020204" pitchFamily="34" charset="0"/>
              <a:buChar char="•"/>
            </a:pPr>
            <a:endParaRPr lang="en-US" dirty="0" smtClean="0"/>
          </a:p>
          <a:p>
            <a:pPr marL="293551" indent="-293551">
              <a:buFont typeface="Arial" panose="020B0604020202020204" pitchFamily="34" charset="0"/>
              <a:buChar char="•"/>
            </a:pPr>
            <a:r>
              <a:rPr lang="en-US" b="1" dirty="0" smtClean="0"/>
              <a:t>A staff member complains to a Board member about a decision made by the Executive Director</a:t>
            </a:r>
          </a:p>
          <a:p>
            <a:pPr marL="763233" lvl="1" indent="-293551">
              <a:buFont typeface="Arial" panose="020B0604020202020204" pitchFamily="34" charset="0"/>
              <a:buChar char="•"/>
            </a:pPr>
            <a:r>
              <a:rPr lang="en-US" dirty="0" smtClean="0"/>
              <a:t>Discussion: If this is a “whistleblower” or potential conflict of interest situation, please refer staff to the documented agency process. If there are state whistleblower laws or rules, the process should be consistent. If there is a disagreement about any other issue, the Board member should refer the staff person back to the ED. </a:t>
            </a:r>
          </a:p>
          <a:p>
            <a:pPr marL="293551" indent="-293551">
              <a:buFont typeface="Arial" panose="020B0604020202020204" pitchFamily="34" charset="0"/>
              <a:buChar char="•"/>
            </a:pPr>
            <a:r>
              <a:rPr lang="en-US" b="1" dirty="0" smtClean="0"/>
              <a:t>A  staff member asks a Board member for a personal favor</a:t>
            </a:r>
          </a:p>
          <a:p>
            <a:pPr marL="763233" lvl="1" indent="-293551">
              <a:buFont typeface="Arial" panose="020B0604020202020204" pitchFamily="34" charset="0"/>
              <a:buChar char="•"/>
            </a:pPr>
            <a:r>
              <a:rPr lang="en-US" dirty="0" smtClean="0"/>
              <a:t>In general, this is not appropriate. If an exception is being considered,  the  ED should assure that the request does not present a potential conflict of interest and should act as the liaison with the Board member. Staff should not directly approach Board members. </a:t>
            </a:r>
          </a:p>
        </p:txBody>
      </p:sp>
      <p:sp>
        <p:nvSpPr>
          <p:cNvPr id="4" name="Slide Number Placeholder 3"/>
          <p:cNvSpPr>
            <a:spLocks noGrp="1"/>
          </p:cNvSpPr>
          <p:nvPr>
            <p:ph type="sldNum" sz="quarter" idx="10"/>
          </p:nvPr>
        </p:nvSpPr>
        <p:spPr/>
        <p:txBody>
          <a:bodyPr/>
          <a:lstStyle/>
          <a:p>
            <a:fld id="{9C62A5FC-FF1D-3C46-A818-EB4FD381429B}" type="slidenum">
              <a:rPr lang="en-US" smtClean="0"/>
              <a:t>4</a:t>
            </a:fld>
            <a:endParaRPr lang="en-US"/>
          </a:p>
        </p:txBody>
      </p:sp>
    </p:spTree>
    <p:extLst>
      <p:ext uri="{BB962C8B-B14F-4D97-AF65-F5344CB8AC3E}">
        <p14:creationId xmlns:p14="http://schemas.microsoft.com/office/powerpoint/2010/main" val="36572041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Slide #5: Wrap Up &amp; Module Credits</a:t>
            </a:r>
          </a:p>
          <a:p>
            <a:endParaRPr lang="en-US" dirty="0" smtClean="0"/>
          </a:p>
          <a:p>
            <a:r>
              <a:rPr lang="en-US" b="1" dirty="0" smtClean="0"/>
              <a:t>Procedural Directions:</a:t>
            </a:r>
          </a:p>
          <a:p>
            <a:pPr marL="180939" indent="-180939">
              <a:buFont typeface="Arial" panose="020B0604020202020204" pitchFamily="34" charset="0"/>
              <a:buChar char="•"/>
            </a:pPr>
            <a:r>
              <a:rPr lang="en-US" dirty="0" smtClean="0"/>
              <a:t>Handout the FAQ, Resource List, and Evaluation for this part.</a:t>
            </a:r>
          </a:p>
          <a:p>
            <a:pPr marL="180939" indent="-180939">
              <a:buFont typeface="Arial" panose="020B0604020202020204" pitchFamily="34" charset="0"/>
              <a:buChar char="•"/>
            </a:pPr>
            <a:r>
              <a:rPr lang="en-US" dirty="0" smtClean="0"/>
              <a:t>If time permits, you can review the FAQ. You can also select 1-2 resources from the Resource List that speak to you and provide copies of them for additional discussion.   </a:t>
            </a:r>
          </a:p>
          <a:p>
            <a:pPr marL="180939" indent="-180939">
              <a:buFont typeface="Arial" panose="020B0604020202020204" pitchFamily="34" charset="0"/>
              <a:buChar char="•"/>
            </a:pPr>
            <a:r>
              <a:rPr lang="en-US" dirty="0" smtClean="0"/>
              <a:t>Show slide #5.</a:t>
            </a:r>
          </a:p>
          <a:p>
            <a:pPr marL="180939" indent="-180939">
              <a:buFont typeface="Arial" panose="020B0604020202020204" pitchFamily="34" charset="0"/>
              <a:buChar char="•"/>
            </a:pPr>
            <a:r>
              <a:rPr lang="en-US" dirty="0" smtClean="0"/>
              <a:t>Read Presenter Notes</a:t>
            </a:r>
          </a:p>
          <a:p>
            <a:endParaRPr lang="en-US" dirty="0" smtClean="0"/>
          </a:p>
          <a:p>
            <a:r>
              <a:rPr lang="en-US" b="1" dirty="0" smtClean="0"/>
              <a:t>Presenter Notes:</a:t>
            </a:r>
          </a:p>
          <a:p>
            <a:pPr marL="180939" indent="-180939">
              <a:buFont typeface="Arial" panose="020B0604020202020204" pitchFamily="34" charset="0"/>
              <a:buChar char="•"/>
            </a:pPr>
            <a:r>
              <a:rPr lang="en-US" dirty="0" smtClean="0"/>
              <a:t>You have in the materials for this module an FAQ sheet and a Resource list. These are intended as a “take home” for you of key points and important supplementary materials to review at your leisure. </a:t>
            </a:r>
          </a:p>
          <a:p>
            <a:pPr marL="180939" indent="-180939">
              <a:buFont typeface="Arial" panose="020B0604020202020204" pitchFamily="34" charset="0"/>
              <a:buChar char="•"/>
            </a:pPr>
            <a:r>
              <a:rPr lang="en-US" dirty="0" smtClean="0"/>
              <a:t>The materials for these modules were developed by a Development Team and by the 6 Regional Parent TA Centers and the National Center for Parent Information and Resources. There are 6 Tool Kits with 18 videos available for Boards.</a:t>
            </a:r>
          </a:p>
          <a:p>
            <a:pPr marL="180939" indent="-180939">
              <a:buFont typeface="Arial" panose="020B0604020202020204" pitchFamily="34" charset="0"/>
              <a:buChar char="•"/>
            </a:pPr>
            <a:r>
              <a:rPr lang="en-US" dirty="0" smtClean="0"/>
              <a:t>Please complete the evaluation form. The developers are very interested in your evaluation of the Management versus Governance resources.  </a:t>
            </a:r>
          </a:p>
        </p:txBody>
      </p:sp>
      <p:sp>
        <p:nvSpPr>
          <p:cNvPr id="4" name="Slide Number Placeholder 3"/>
          <p:cNvSpPr>
            <a:spLocks noGrp="1"/>
          </p:cNvSpPr>
          <p:nvPr>
            <p:ph type="sldNum" sz="quarter" idx="10"/>
          </p:nvPr>
        </p:nvSpPr>
        <p:spPr/>
        <p:txBody>
          <a:bodyPr/>
          <a:lstStyle/>
          <a:p>
            <a:fld id="{9C62A5FC-FF1D-3C46-A818-EB4FD381429B}" type="slidenum">
              <a:rPr lang="en-US" smtClean="0"/>
              <a:t>5</a:t>
            </a:fld>
            <a:endParaRPr lang="en-US"/>
          </a:p>
        </p:txBody>
      </p:sp>
    </p:spTree>
    <p:extLst>
      <p:ext uri="{BB962C8B-B14F-4D97-AF65-F5344CB8AC3E}">
        <p14:creationId xmlns:p14="http://schemas.microsoft.com/office/powerpoint/2010/main" val="1972762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2000" b="1" i="0">
                <a:solidFill>
                  <a:srgbClr val="C0E7FA"/>
                </a:solidFill>
                <a:latin typeface="Calibri"/>
                <a:cs typeface="Calibri"/>
              </a:defRPr>
            </a:lvl1p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1/3/2018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600" b="1" i="0">
                <a:solidFill>
                  <a:schemeClr val="tx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18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defRPr sz="2000" b="1" i="0">
                <a:solidFill>
                  <a:srgbClr val="C0E7FA"/>
                </a:solidFill>
                <a:latin typeface="Calibri"/>
                <a:cs typeface="Calibri"/>
              </a:defRPr>
            </a:lvl1p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1/3/2018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600" b="1" i="0">
                <a:solidFill>
                  <a:schemeClr val="tx1"/>
                </a:solidFill>
                <a:latin typeface="Calibri"/>
                <a:cs typeface="Calibri"/>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2000" b="1" i="0">
                <a:solidFill>
                  <a:srgbClr val="C0E7FA"/>
                </a:solidFill>
                <a:latin typeface="Calibri"/>
                <a:cs typeface="Calibri"/>
              </a:defRPr>
            </a:lvl1p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1/3/2018</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600" b="1" i="0">
                <a:solidFill>
                  <a:schemeClr val="tx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defRPr sz="2000" b="1" i="0">
                <a:solidFill>
                  <a:srgbClr val="C0E7FA"/>
                </a:solidFill>
                <a:latin typeface="Calibri"/>
                <a:cs typeface="Calibri"/>
              </a:defRPr>
            </a:lvl1p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1/3/2018</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2000" b="1" i="0">
                <a:solidFill>
                  <a:srgbClr val="C0E7FA"/>
                </a:solidFill>
                <a:latin typeface="Calibri"/>
                <a:cs typeface="Calibri"/>
              </a:defRPr>
            </a:lvl1p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1/3/2018</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071116" y="786768"/>
            <a:ext cx="1711960" cy="269240"/>
          </a:xfrm>
          <a:prstGeom prst="rect">
            <a:avLst/>
          </a:prstGeom>
        </p:spPr>
        <p:txBody>
          <a:bodyPr wrap="square" lIns="0" tIns="0" rIns="0" bIns="0">
            <a:spAutoFit/>
          </a:bodyPr>
          <a:lstStyle>
            <a:lvl1pPr>
              <a:defRPr sz="1600" b="1" i="0">
                <a:solidFill>
                  <a:schemeClr val="tx1"/>
                </a:solidFill>
                <a:latin typeface="Calibri"/>
                <a:cs typeface="Calibri"/>
              </a:defRPr>
            </a:lvl1pPr>
          </a:lstStyle>
          <a:p>
            <a:endParaRPr/>
          </a:p>
        </p:txBody>
      </p:sp>
      <p:sp>
        <p:nvSpPr>
          <p:cNvPr id="3" name="Holder 3"/>
          <p:cNvSpPr>
            <a:spLocks noGrp="1"/>
          </p:cNvSpPr>
          <p:nvPr>
            <p:ph type="body" idx="1"/>
          </p:nvPr>
        </p:nvSpPr>
        <p:spPr>
          <a:xfrm>
            <a:off x="909573" y="1813814"/>
            <a:ext cx="7324852" cy="3816350"/>
          </a:xfrm>
          <a:prstGeom prst="rect">
            <a:avLst/>
          </a:prstGeom>
        </p:spPr>
        <p:txBody>
          <a:bodyPr wrap="square" lIns="0" tIns="0" rIns="0" bIns="0">
            <a:spAutoFit/>
          </a:bodyPr>
          <a:lstStyle>
            <a:lvl1pPr>
              <a:defRPr sz="1800" b="0" i="0">
                <a:solidFill>
                  <a:schemeClr val="tx1"/>
                </a:solidFill>
                <a:latin typeface="Calibri"/>
                <a:cs typeface="Calibri"/>
              </a:defRPr>
            </a:lvl1pPr>
          </a:lstStyle>
          <a:p>
            <a:endParaRPr/>
          </a:p>
        </p:txBody>
      </p:sp>
      <p:sp>
        <p:nvSpPr>
          <p:cNvPr id="4" name="Holder 4"/>
          <p:cNvSpPr>
            <a:spLocks noGrp="1"/>
          </p:cNvSpPr>
          <p:nvPr>
            <p:ph type="ftr" sz="quarter" idx="5"/>
          </p:nvPr>
        </p:nvSpPr>
        <p:spPr>
          <a:xfrm>
            <a:off x="3043111" y="6520654"/>
            <a:ext cx="4694555" cy="336550"/>
          </a:xfrm>
          <a:prstGeom prst="rect">
            <a:avLst/>
          </a:prstGeom>
        </p:spPr>
        <p:txBody>
          <a:bodyPr wrap="square" lIns="0" tIns="0" rIns="0" bIns="0">
            <a:spAutoFit/>
          </a:bodyPr>
          <a:lstStyle>
            <a:lvl1pPr>
              <a:defRPr sz="2000" b="1" i="0">
                <a:solidFill>
                  <a:srgbClr val="C0E7FA"/>
                </a:solidFill>
                <a:latin typeface="Calibri"/>
                <a:cs typeface="Calibri"/>
              </a:defRPr>
            </a:lvl1p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1/3/2018</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527800"/>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0" y="6527800"/>
            <a:ext cx="9144000" cy="330200"/>
          </a:xfrm>
          <a:custGeom>
            <a:avLst/>
            <a:gdLst/>
            <a:ahLst/>
            <a:cxnLst/>
            <a:rect l="l" t="t" r="r" b="b"/>
            <a:pathLst>
              <a:path w="9144000" h="330200">
                <a:moveTo>
                  <a:pt x="0" y="330200"/>
                </a:moveTo>
                <a:lnTo>
                  <a:pt x="9144000" y="330200"/>
                </a:lnTo>
                <a:lnTo>
                  <a:pt x="9144000" y="0"/>
                </a:lnTo>
                <a:lnTo>
                  <a:pt x="0" y="0"/>
                </a:lnTo>
                <a:lnTo>
                  <a:pt x="0" y="330200"/>
                </a:lnTo>
                <a:close/>
              </a:path>
            </a:pathLst>
          </a:custGeom>
          <a:solidFill>
            <a:srgbClr val="8DDEF9"/>
          </a:solidFill>
        </p:spPr>
        <p:txBody>
          <a:bodyPr wrap="square" lIns="0" tIns="0" rIns="0" bIns="0" rtlCol="0"/>
          <a:lstStyle/>
          <a:p>
            <a:endParaRPr/>
          </a:p>
        </p:txBody>
      </p:sp>
      <p:sp>
        <p:nvSpPr>
          <p:cNvPr id="4" name="object 4"/>
          <p:cNvSpPr txBox="1"/>
          <p:nvPr/>
        </p:nvSpPr>
        <p:spPr>
          <a:xfrm>
            <a:off x="2223326" y="6508479"/>
            <a:ext cx="4694555" cy="330835"/>
          </a:xfrm>
          <a:prstGeom prst="rect">
            <a:avLst/>
          </a:prstGeom>
        </p:spPr>
        <p:txBody>
          <a:bodyPr vert="horz" wrap="square" lIns="0" tIns="12700" rIns="0" bIns="0" rtlCol="0">
            <a:spAutoFit/>
          </a:bodyPr>
          <a:lstStyle/>
          <a:p>
            <a:pPr marL="12700">
              <a:lnSpc>
                <a:spcPct val="100000"/>
              </a:lnSpc>
              <a:spcBef>
                <a:spcPts val="100"/>
              </a:spcBef>
            </a:pPr>
            <a:r>
              <a:rPr sz="2000" b="1" spc="-10" dirty="0">
                <a:solidFill>
                  <a:srgbClr val="D2EEFB"/>
                </a:solidFill>
                <a:latin typeface="Calibri"/>
                <a:cs typeface="Calibri"/>
              </a:rPr>
              <a:t>STRENGTHENING </a:t>
            </a:r>
            <a:r>
              <a:rPr sz="2000" b="1" spc="-25" dirty="0">
                <a:solidFill>
                  <a:srgbClr val="D2EEFB"/>
                </a:solidFill>
                <a:latin typeface="Calibri"/>
                <a:cs typeface="Calibri"/>
              </a:rPr>
              <a:t>PARENT </a:t>
            </a:r>
            <a:r>
              <a:rPr sz="2000" b="1" spc="-5" dirty="0">
                <a:solidFill>
                  <a:srgbClr val="D2EEFB"/>
                </a:solidFill>
                <a:latin typeface="Calibri"/>
                <a:cs typeface="Calibri"/>
              </a:rPr>
              <a:t>CENTER</a:t>
            </a:r>
            <a:r>
              <a:rPr sz="2000" b="1" spc="40" dirty="0">
                <a:solidFill>
                  <a:srgbClr val="D2EEFB"/>
                </a:solidFill>
                <a:latin typeface="Calibri"/>
                <a:cs typeface="Calibri"/>
              </a:rPr>
              <a:t> </a:t>
            </a:r>
            <a:r>
              <a:rPr sz="2000" b="1" spc="-10" dirty="0">
                <a:solidFill>
                  <a:srgbClr val="D2EEFB"/>
                </a:solidFill>
                <a:latin typeface="Calibri"/>
                <a:cs typeface="Calibri"/>
              </a:rPr>
              <a:t>CAPACITY</a:t>
            </a:r>
            <a:endParaRPr sz="2000">
              <a:latin typeface="Calibri"/>
              <a:cs typeface="Calibri"/>
            </a:endParaRPr>
          </a:p>
        </p:txBody>
      </p:sp>
      <p:sp>
        <p:nvSpPr>
          <p:cNvPr id="5" name="object 5"/>
          <p:cNvSpPr/>
          <p:nvPr/>
        </p:nvSpPr>
        <p:spPr>
          <a:xfrm>
            <a:off x="1773935" y="2066544"/>
            <a:ext cx="7370445" cy="2432685"/>
          </a:xfrm>
          <a:custGeom>
            <a:avLst/>
            <a:gdLst/>
            <a:ahLst/>
            <a:cxnLst/>
            <a:rect l="l" t="t" r="r" b="b"/>
            <a:pathLst>
              <a:path w="7370445" h="2432685">
                <a:moveTo>
                  <a:pt x="0" y="2432304"/>
                </a:moveTo>
                <a:lnTo>
                  <a:pt x="7370063" y="2432304"/>
                </a:lnTo>
                <a:lnTo>
                  <a:pt x="7370063" y="0"/>
                </a:lnTo>
                <a:lnTo>
                  <a:pt x="0" y="0"/>
                </a:lnTo>
                <a:lnTo>
                  <a:pt x="0" y="2432304"/>
                </a:lnTo>
                <a:close/>
              </a:path>
            </a:pathLst>
          </a:custGeom>
          <a:solidFill>
            <a:srgbClr val="FFFFFF"/>
          </a:solidFill>
        </p:spPr>
        <p:txBody>
          <a:bodyPr wrap="square" lIns="0" tIns="0" rIns="0" bIns="0" rtlCol="0"/>
          <a:lstStyle/>
          <a:p>
            <a:endParaRPr/>
          </a:p>
        </p:txBody>
      </p:sp>
      <p:sp>
        <p:nvSpPr>
          <p:cNvPr id="6" name="object 6"/>
          <p:cNvSpPr/>
          <p:nvPr/>
        </p:nvSpPr>
        <p:spPr>
          <a:xfrm>
            <a:off x="566930" y="1829856"/>
            <a:ext cx="2868295" cy="2868295"/>
          </a:xfrm>
          <a:custGeom>
            <a:avLst/>
            <a:gdLst/>
            <a:ahLst/>
            <a:cxnLst/>
            <a:rect l="l" t="t" r="r" b="b"/>
            <a:pathLst>
              <a:path w="2868295" h="2868295">
                <a:moveTo>
                  <a:pt x="1434045" y="0"/>
                </a:moveTo>
                <a:lnTo>
                  <a:pt x="1385747" y="798"/>
                </a:lnTo>
                <a:lnTo>
                  <a:pt x="1337849" y="3175"/>
                </a:lnTo>
                <a:lnTo>
                  <a:pt x="1290376" y="7106"/>
                </a:lnTo>
                <a:lnTo>
                  <a:pt x="1243352" y="12567"/>
                </a:lnTo>
                <a:lnTo>
                  <a:pt x="1196804" y="19532"/>
                </a:lnTo>
                <a:lnTo>
                  <a:pt x="1150756" y="27976"/>
                </a:lnTo>
                <a:lnTo>
                  <a:pt x="1105233" y="37873"/>
                </a:lnTo>
                <a:lnTo>
                  <a:pt x="1060261" y="49200"/>
                </a:lnTo>
                <a:lnTo>
                  <a:pt x="1015864" y="61930"/>
                </a:lnTo>
                <a:lnTo>
                  <a:pt x="972068" y="76038"/>
                </a:lnTo>
                <a:lnTo>
                  <a:pt x="928897" y="91500"/>
                </a:lnTo>
                <a:lnTo>
                  <a:pt x="886377" y="108291"/>
                </a:lnTo>
                <a:lnTo>
                  <a:pt x="844533" y="126384"/>
                </a:lnTo>
                <a:lnTo>
                  <a:pt x="803390" y="145756"/>
                </a:lnTo>
                <a:lnTo>
                  <a:pt x="762973" y="166381"/>
                </a:lnTo>
                <a:lnTo>
                  <a:pt x="723308" y="188234"/>
                </a:lnTo>
                <a:lnTo>
                  <a:pt x="684418" y="211290"/>
                </a:lnTo>
                <a:lnTo>
                  <a:pt x="646330" y="235524"/>
                </a:lnTo>
                <a:lnTo>
                  <a:pt x="609068" y="260910"/>
                </a:lnTo>
                <a:lnTo>
                  <a:pt x="572658" y="287424"/>
                </a:lnTo>
                <a:lnTo>
                  <a:pt x="537125" y="315041"/>
                </a:lnTo>
                <a:lnTo>
                  <a:pt x="502493" y="343735"/>
                </a:lnTo>
                <a:lnTo>
                  <a:pt x="468788" y="373481"/>
                </a:lnTo>
                <a:lnTo>
                  <a:pt x="436035" y="404255"/>
                </a:lnTo>
                <a:lnTo>
                  <a:pt x="404259" y="436030"/>
                </a:lnTo>
                <a:lnTo>
                  <a:pt x="373485" y="468783"/>
                </a:lnTo>
                <a:lnTo>
                  <a:pt x="343739" y="502488"/>
                </a:lnTo>
                <a:lnTo>
                  <a:pt x="315045" y="537119"/>
                </a:lnTo>
                <a:lnTo>
                  <a:pt x="287428" y="572653"/>
                </a:lnTo>
                <a:lnTo>
                  <a:pt x="260914" y="609063"/>
                </a:lnTo>
                <a:lnTo>
                  <a:pt x="235527" y="646324"/>
                </a:lnTo>
                <a:lnTo>
                  <a:pt x="211293" y="684412"/>
                </a:lnTo>
                <a:lnTo>
                  <a:pt x="188237" y="723302"/>
                </a:lnTo>
                <a:lnTo>
                  <a:pt x="166384" y="762968"/>
                </a:lnTo>
                <a:lnTo>
                  <a:pt x="145758" y="803385"/>
                </a:lnTo>
                <a:lnTo>
                  <a:pt x="126386" y="844528"/>
                </a:lnTo>
                <a:lnTo>
                  <a:pt x="108292" y="886372"/>
                </a:lnTo>
                <a:lnTo>
                  <a:pt x="91502" y="928892"/>
                </a:lnTo>
                <a:lnTo>
                  <a:pt x="76039" y="972063"/>
                </a:lnTo>
                <a:lnTo>
                  <a:pt x="61931" y="1015859"/>
                </a:lnTo>
                <a:lnTo>
                  <a:pt x="49200" y="1060256"/>
                </a:lnTo>
                <a:lnTo>
                  <a:pt x="37874" y="1105229"/>
                </a:lnTo>
                <a:lnTo>
                  <a:pt x="27976" y="1150752"/>
                </a:lnTo>
                <a:lnTo>
                  <a:pt x="19532" y="1196801"/>
                </a:lnTo>
                <a:lnTo>
                  <a:pt x="12567" y="1243350"/>
                </a:lnTo>
                <a:lnTo>
                  <a:pt x="7107" y="1290374"/>
                </a:lnTo>
                <a:lnTo>
                  <a:pt x="3175" y="1337848"/>
                </a:lnTo>
                <a:lnTo>
                  <a:pt x="798" y="1385747"/>
                </a:lnTo>
                <a:lnTo>
                  <a:pt x="0" y="1434045"/>
                </a:lnTo>
                <a:lnTo>
                  <a:pt x="798" y="1482343"/>
                </a:lnTo>
                <a:lnTo>
                  <a:pt x="3175" y="1530242"/>
                </a:lnTo>
                <a:lnTo>
                  <a:pt x="7107" y="1577715"/>
                </a:lnTo>
                <a:lnTo>
                  <a:pt x="12567" y="1624739"/>
                </a:lnTo>
                <a:lnTo>
                  <a:pt x="19532" y="1671287"/>
                </a:lnTo>
                <a:lnTo>
                  <a:pt x="27976" y="1717335"/>
                </a:lnTo>
                <a:lnTo>
                  <a:pt x="37874" y="1762858"/>
                </a:lnTo>
                <a:lnTo>
                  <a:pt x="49200" y="1807830"/>
                </a:lnTo>
                <a:lnTo>
                  <a:pt x="61931" y="1852227"/>
                </a:lnTo>
                <a:lnTo>
                  <a:pt x="76039" y="1896023"/>
                </a:lnTo>
                <a:lnTo>
                  <a:pt x="91502" y="1939194"/>
                </a:lnTo>
                <a:lnTo>
                  <a:pt x="108292" y="1981714"/>
                </a:lnTo>
                <a:lnTo>
                  <a:pt x="126386" y="2023558"/>
                </a:lnTo>
                <a:lnTo>
                  <a:pt x="145758" y="2064701"/>
                </a:lnTo>
                <a:lnTo>
                  <a:pt x="166384" y="2105118"/>
                </a:lnTo>
                <a:lnTo>
                  <a:pt x="188237" y="2144783"/>
                </a:lnTo>
                <a:lnTo>
                  <a:pt x="211293" y="2183673"/>
                </a:lnTo>
                <a:lnTo>
                  <a:pt x="235527" y="2221761"/>
                </a:lnTo>
                <a:lnTo>
                  <a:pt x="260914" y="2259023"/>
                </a:lnTo>
                <a:lnTo>
                  <a:pt x="287428" y="2295433"/>
                </a:lnTo>
                <a:lnTo>
                  <a:pt x="315045" y="2330966"/>
                </a:lnTo>
                <a:lnTo>
                  <a:pt x="343739" y="2365598"/>
                </a:lnTo>
                <a:lnTo>
                  <a:pt x="373485" y="2399303"/>
                </a:lnTo>
                <a:lnTo>
                  <a:pt x="404259" y="2432056"/>
                </a:lnTo>
                <a:lnTo>
                  <a:pt x="436035" y="2463832"/>
                </a:lnTo>
                <a:lnTo>
                  <a:pt x="468788" y="2494605"/>
                </a:lnTo>
                <a:lnTo>
                  <a:pt x="502493" y="2524352"/>
                </a:lnTo>
                <a:lnTo>
                  <a:pt x="537125" y="2553046"/>
                </a:lnTo>
                <a:lnTo>
                  <a:pt x="572658" y="2580663"/>
                </a:lnTo>
                <a:lnTo>
                  <a:pt x="609068" y="2607177"/>
                </a:lnTo>
                <a:lnTo>
                  <a:pt x="646330" y="2632564"/>
                </a:lnTo>
                <a:lnTo>
                  <a:pt x="684418" y="2656798"/>
                </a:lnTo>
                <a:lnTo>
                  <a:pt x="723308" y="2679854"/>
                </a:lnTo>
                <a:lnTo>
                  <a:pt x="762973" y="2701707"/>
                </a:lnTo>
                <a:lnTo>
                  <a:pt x="803390" y="2722332"/>
                </a:lnTo>
                <a:lnTo>
                  <a:pt x="844533" y="2741705"/>
                </a:lnTo>
                <a:lnTo>
                  <a:pt x="886377" y="2759799"/>
                </a:lnTo>
                <a:lnTo>
                  <a:pt x="928897" y="2776589"/>
                </a:lnTo>
                <a:lnTo>
                  <a:pt x="972068" y="2792051"/>
                </a:lnTo>
                <a:lnTo>
                  <a:pt x="1015864" y="2806160"/>
                </a:lnTo>
                <a:lnTo>
                  <a:pt x="1060261" y="2818890"/>
                </a:lnTo>
                <a:lnTo>
                  <a:pt x="1105233" y="2830217"/>
                </a:lnTo>
                <a:lnTo>
                  <a:pt x="1150756" y="2840115"/>
                </a:lnTo>
                <a:lnTo>
                  <a:pt x="1196804" y="2848558"/>
                </a:lnTo>
                <a:lnTo>
                  <a:pt x="1243352" y="2855523"/>
                </a:lnTo>
                <a:lnTo>
                  <a:pt x="1290376" y="2860984"/>
                </a:lnTo>
                <a:lnTo>
                  <a:pt x="1337849" y="2864916"/>
                </a:lnTo>
                <a:lnTo>
                  <a:pt x="1385747" y="2867293"/>
                </a:lnTo>
                <a:lnTo>
                  <a:pt x="1434045" y="2868091"/>
                </a:lnTo>
                <a:lnTo>
                  <a:pt x="1482343" y="2867293"/>
                </a:lnTo>
                <a:lnTo>
                  <a:pt x="1530242" y="2864916"/>
                </a:lnTo>
                <a:lnTo>
                  <a:pt x="1577715" y="2860984"/>
                </a:lnTo>
                <a:lnTo>
                  <a:pt x="1624739" y="2855523"/>
                </a:lnTo>
                <a:lnTo>
                  <a:pt x="1671287" y="2848558"/>
                </a:lnTo>
                <a:lnTo>
                  <a:pt x="1717335" y="2840115"/>
                </a:lnTo>
                <a:lnTo>
                  <a:pt x="1762858" y="2830217"/>
                </a:lnTo>
                <a:lnTo>
                  <a:pt x="1807830" y="2818890"/>
                </a:lnTo>
                <a:lnTo>
                  <a:pt x="1852227" y="2806160"/>
                </a:lnTo>
                <a:lnTo>
                  <a:pt x="1896023" y="2792051"/>
                </a:lnTo>
                <a:lnTo>
                  <a:pt x="1939194" y="2776589"/>
                </a:lnTo>
                <a:lnTo>
                  <a:pt x="1981714" y="2759799"/>
                </a:lnTo>
                <a:lnTo>
                  <a:pt x="2023558" y="2741705"/>
                </a:lnTo>
                <a:lnTo>
                  <a:pt x="2064701" y="2722332"/>
                </a:lnTo>
                <a:lnTo>
                  <a:pt x="2105118" y="2701707"/>
                </a:lnTo>
                <a:lnTo>
                  <a:pt x="2144783" y="2679854"/>
                </a:lnTo>
                <a:lnTo>
                  <a:pt x="2183673" y="2656798"/>
                </a:lnTo>
                <a:lnTo>
                  <a:pt x="2221761" y="2632564"/>
                </a:lnTo>
                <a:lnTo>
                  <a:pt x="2259023" y="2607177"/>
                </a:lnTo>
                <a:lnTo>
                  <a:pt x="2295433" y="2580663"/>
                </a:lnTo>
                <a:lnTo>
                  <a:pt x="2330966" y="2553046"/>
                </a:lnTo>
                <a:lnTo>
                  <a:pt x="2365598" y="2524352"/>
                </a:lnTo>
                <a:lnTo>
                  <a:pt x="2399303" y="2494605"/>
                </a:lnTo>
                <a:lnTo>
                  <a:pt x="2432056" y="2463832"/>
                </a:lnTo>
                <a:lnTo>
                  <a:pt x="2463832" y="2432056"/>
                </a:lnTo>
                <a:lnTo>
                  <a:pt x="2494605" y="2399303"/>
                </a:lnTo>
                <a:lnTo>
                  <a:pt x="2524352" y="2365598"/>
                </a:lnTo>
                <a:lnTo>
                  <a:pt x="2553046" y="2330966"/>
                </a:lnTo>
                <a:lnTo>
                  <a:pt x="2580663" y="2295433"/>
                </a:lnTo>
                <a:lnTo>
                  <a:pt x="2607177" y="2259023"/>
                </a:lnTo>
                <a:lnTo>
                  <a:pt x="2632564" y="2221761"/>
                </a:lnTo>
                <a:lnTo>
                  <a:pt x="2656798" y="2183673"/>
                </a:lnTo>
                <a:lnTo>
                  <a:pt x="2679854" y="2144783"/>
                </a:lnTo>
                <a:lnTo>
                  <a:pt x="2701707" y="2105118"/>
                </a:lnTo>
                <a:lnTo>
                  <a:pt x="2722332" y="2064701"/>
                </a:lnTo>
                <a:lnTo>
                  <a:pt x="2741705" y="2023558"/>
                </a:lnTo>
                <a:lnTo>
                  <a:pt x="2759799" y="1981714"/>
                </a:lnTo>
                <a:lnTo>
                  <a:pt x="2776589" y="1939194"/>
                </a:lnTo>
                <a:lnTo>
                  <a:pt x="2792051" y="1896023"/>
                </a:lnTo>
                <a:lnTo>
                  <a:pt x="2806160" y="1852227"/>
                </a:lnTo>
                <a:lnTo>
                  <a:pt x="2818890" y="1807830"/>
                </a:lnTo>
                <a:lnTo>
                  <a:pt x="2830217" y="1762858"/>
                </a:lnTo>
                <a:lnTo>
                  <a:pt x="2840115" y="1717335"/>
                </a:lnTo>
                <a:lnTo>
                  <a:pt x="2848558" y="1671287"/>
                </a:lnTo>
                <a:lnTo>
                  <a:pt x="2855523" y="1624739"/>
                </a:lnTo>
                <a:lnTo>
                  <a:pt x="2860984" y="1577715"/>
                </a:lnTo>
                <a:lnTo>
                  <a:pt x="2864916" y="1530242"/>
                </a:lnTo>
                <a:lnTo>
                  <a:pt x="2867293" y="1482343"/>
                </a:lnTo>
                <a:lnTo>
                  <a:pt x="2868091" y="1434045"/>
                </a:lnTo>
                <a:lnTo>
                  <a:pt x="2867293" y="1385747"/>
                </a:lnTo>
                <a:lnTo>
                  <a:pt x="2864916" y="1337848"/>
                </a:lnTo>
                <a:lnTo>
                  <a:pt x="2860984" y="1290374"/>
                </a:lnTo>
                <a:lnTo>
                  <a:pt x="2855523" y="1243350"/>
                </a:lnTo>
                <a:lnTo>
                  <a:pt x="2848558" y="1196801"/>
                </a:lnTo>
                <a:lnTo>
                  <a:pt x="2840115" y="1150752"/>
                </a:lnTo>
                <a:lnTo>
                  <a:pt x="2830217" y="1105229"/>
                </a:lnTo>
                <a:lnTo>
                  <a:pt x="2818890" y="1060256"/>
                </a:lnTo>
                <a:lnTo>
                  <a:pt x="2806160" y="1015859"/>
                </a:lnTo>
                <a:lnTo>
                  <a:pt x="2792051" y="972063"/>
                </a:lnTo>
                <a:lnTo>
                  <a:pt x="2776589" y="928892"/>
                </a:lnTo>
                <a:lnTo>
                  <a:pt x="2759799" y="886372"/>
                </a:lnTo>
                <a:lnTo>
                  <a:pt x="2741705" y="844528"/>
                </a:lnTo>
                <a:lnTo>
                  <a:pt x="2722332" y="803385"/>
                </a:lnTo>
                <a:lnTo>
                  <a:pt x="2701707" y="762968"/>
                </a:lnTo>
                <a:lnTo>
                  <a:pt x="2679854" y="723302"/>
                </a:lnTo>
                <a:lnTo>
                  <a:pt x="2656798" y="684412"/>
                </a:lnTo>
                <a:lnTo>
                  <a:pt x="2632564" y="646324"/>
                </a:lnTo>
                <a:lnTo>
                  <a:pt x="2607177" y="609063"/>
                </a:lnTo>
                <a:lnTo>
                  <a:pt x="2580663" y="572653"/>
                </a:lnTo>
                <a:lnTo>
                  <a:pt x="2553046" y="537119"/>
                </a:lnTo>
                <a:lnTo>
                  <a:pt x="2524352" y="502488"/>
                </a:lnTo>
                <a:lnTo>
                  <a:pt x="2494605" y="468783"/>
                </a:lnTo>
                <a:lnTo>
                  <a:pt x="2463832" y="436030"/>
                </a:lnTo>
                <a:lnTo>
                  <a:pt x="2432056" y="404255"/>
                </a:lnTo>
                <a:lnTo>
                  <a:pt x="2399303" y="373481"/>
                </a:lnTo>
                <a:lnTo>
                  <a:pt x="2365598" y="343735"/>
                </a:lnTo>
                <a:lnTo>
                  <a:pt x="2330966" y="315041"/>
                </a:lnTo>
                <a:lnTo>
                  <a:pt x="2295433" y="287424"/>
                </a:lnTo>
                <a:lnTo>
                  <a:pt x="2259023" y="260910"/>
                </a:lnTo>
                <a:lnTo>
                  <a:pt x="2221761" y="235524"/>
                </a:lnTo>
                <a:lnTo>
                  <a:pt x="2183673" y="211290"/>
                </a:lnTo>
                <a:lnTo>
                  <a:pt x="2144783" y="188234"/>
                </a:lnTo>
                <a:lnTo>
                  <a:pt x="2105118" y="166381"/>
                </a:lnTo>
                <a:lnTo>
                  <a:pt x="2064701" y="145756"/>
                </a:lnTo>
                <a:lnTo>
                  <a:pt x="2023558" y="126384"/>
                </a:lnTo>
                <a:lnTo>
                  <a:pt x="1981714" y="108291"/>
                </a:lnTo>
                <a:lnTo>
                  <a:pt x="1939194" y="91500"/>
                </a:lnTo>
                <a:lnTo>
                  <a:pt x="1896023" y="76038"/>
                </a:lnTo>
                <a:lnTo>
                  <a:pt x="1852227" y="61930"/>
                </a:lnTo>
                <a:lnTo>
                  <a:pt x="1807830" y="49200"/>
                </a:lnTo>
                <a:lnTo>
                  <a:pt x="1762858" y="37873"/>
                </a:lnTo>
                <a:lnTo>
                  <a:pt x="1717335" y="27976"/>
                </a:lnTo>
                <a:lnTo>
                  <a:pt x="1671287" y="19532"/>
                </a:lnTo>
                <a:lnTo>
                  <a:pt x="1624739" y="12567"/>
                </a:lnTo>
                <a:lnTo>
                  <a:pt x="1577715" y="7106"/>
                </a:lnTo>
                <a:lnTo>
                  <a:pt x="1530242" y="3175"/>
                </a:lnTo>
                <a:lnTo>
                  <a:pt x="1482343" y="798"/>
                </a:lnTo>
                <a:lnTo>
                  <a:pt x="1434045" y="0"/>
                </a:lnTo>
                <a:close/>
              </a:path>
            </a:pathLst>
          </a:custGeom>
          <a:solidFill>
            <a:srgbClr val="FFFFFF"/>
          </a:solidFill>
        </p:spPr>
        <p:txBody>
          <a:bodyPr wrap="square" lIns="0" tIns="0" rIns="0" bIns="0" rtlCol="0"/>
          <a:lstStyle/>
          <a:p>
            <a:endParaRPr/>
          </a:p>
        </p:txBody>
      </p:sp>
      <p:sp>
        <p:nvSpPr>
          <p:cNvPr id="7" name="object 7"/>
          <p:cNvSpPr/>
          <p:nvPr/>
        </p:nvSpPr>
        <p:spPr>
          <a:xfrm>
            <a:off x="619302" y="1933016"/>
            <a:ext cx="2661754" cy="2661767"/>
          </a:xfrm>
          <a:prstGeom prst="rect">
            <a:avLst/>
          </a:prstGeom>
          <a:blipFill>
            <a:blip r:embed="rId4" cstate="print"/>
            <a:stretch>
              <a:fillRect/>
            </a:stretch>
          </a:blipFill>
        </p:spPr>
        <p:txBody>
          <a:bodyPr wrap="square" lIns="0" tIns="0" rIns="0" bIns="0" rtlCol="0"/>
          <a:lstStyle/>
          <a:p>
            <a:endParaRPr/>
          </a:p>
        </p:txBody>
      </p:sp>
      <p:sp>
        <p:nvSpPr>
          <p:cNvPr id="8" name="object 8"/>
          <p:cNvSpPr txBox="1"/>
          <p:nvPr/>
        </p:nvSpPr>
        <p:spPr>
          <a:xfrm>
            <a:off x="3499715" y="4543297"/>
            <a:ext cx="3686810" cy="299720"/>
          </a:xfrm>
          <a:prstGeom prst="rect">
            <a:avLst/>
          </a:prstGeom>
        </p:spPr>
        <p:txBody>
          <a:bodyPr vert="horz" wrap="square" lIns="0" tIns="12700" rIns="0" bIns="0" rtlCol="0">
            <a:spAutoFit/>
          </a:bodyPr>
          <a:lstStyle/>
          <a:p>
            <a:pPr marL="12700">
              <a:lnSpc>
                <a:spcPct val="100000"/>
              </a:lnSpc>
              <a:spcBef>
                <a:spcPts val="100"/>
              </a:spcBef>
            </a:pPr>
            <a:r>
              <a:rPr sz="1800" spc="-10" dirty="0">
                <a:latin typeface="Calibri"/>
                <a:cs typeface="Calibri"/>
              </a:rPr>
              <a:t>Board </a:t>
            </a:r>
            <a:r>
              <a:rPr sz="1800" spc="-30" dirty="0">
                <a:latin typeface="Calibri"/>
                <a:cs typeface="Calibri"/>
              </a:rPr>
              <a:t>Training </a:t>
            </a:r>
            <a:r>
              <a:rPr sz="1800" spc="-15" dirty="0">
                <a:latin typeface="Calibri"/>
                <a:cs typeface="Calibri"/>
              </a:rPr>
              <a:t>Series </a:t>
            </a:r>
            <a:r>
              <a:rPr sz="1800" spc="-10" dirty="0">
                <a:latin typeface="Calibri"/>
                <a:cs typeface="Calibri"/>
              </a:rPr>
              <a:t>for </a:t>
            </a:r>
            <a:r>
              <a:rPr sz="1800" spc="-20" dirty="0">
                <a:latin typeface="Calibri"/>
                <a:cs typeface="Calibri"/>
              </a:rPr>
              <a:t>Parent</a:t>
            </a:r>
            <a:r>
              <a:rPr sz="1800" spc="25" dirty="0">
                <a:latin typeface="Calibri"/>
                <a:cs typeface="Calibri"/>
              </a:rPr>
              <a:t> </a:t>
            </a:r>
            <a:r>
              <a:rPr sz="1800" spc="-15" dirty="0">
                <a:latin typeface="Calibri"/>
                <a:cs typeface="Calibri"/>
              </a:rPr>
              <a:t>Centers</a:t>
            </a:r>
            <a:endParaRPr sz="1800">
              <a:latin typeface="Calibri"/>
              <a:cs typeface="Calibri"/>
            </a:endParaRPr>
          </a:p>
        </p:txBody>
      </p:sp>
      <p:sp>
        <p:nvSpPr>
          <p:cNvPr id="9" name="object 9"/>
          <p:cNvSpPr txBox="1">
            <a:spLocks noGrp="1"/>
          </p:cNvSpPr>
          <p:nvPr>
            <p:ph type="title"/>
          </p:nvPr>
        </p:nvSpPr>
        <p:spPr>
          <a:xfrm>
            <a:off x="3499715" y="2474904"/>
            <a:ext cx="4669155" cy="1574165"/>
          </a:xfrm>
          <a:prstGeom prst="rect">
            <a:avLst/>
          </a:prstGeom>
        </p:spPr>
        <p:txBody>
          <a:bodyPr vert="horz" wrap="square" lIns="0" tIns="93345" rIns="0" bIns="0" rtlCol="0">
            <a:spAutoFit/>
          </a:bodyPr>
          <a:lstStyle/>
          <a:p>
            <a:pPr marL="12700" marR="5080">
              <a:lnSpc>
                <a:spcPts val="4230"/>
              </a:lnSpc>
              <a:spcBef>
                <a:spcPts val="735"/>
              </a:spcBef>
            </a:pPr>
            <a:r>
              <a:rPr sz="4000" spc="-30" dirty="0">
                <a:latin typeface="Cambria"/>
                <a:cs typeface="Cambria"/>
              </a:rPr>
              <a:t>Management </a:t>
            </a:r>
            <a:r>
              <a:rPr sz="4000" spc="-15" dirty="0">
                <a:latin typeface="Cambria"/>
                <a:cs typeface="Cambria"/>
              </a:rPr>
              <a:t>versus  </a:t>
            </a:r>
            <a:r>
              <a:rPr sz="4000" spc="-25" dirty="0">
                <a:latin typeface="Cambria"/>
                <a:cs typeface="Cambria"/>
              </a:rPr>
              <a:t>Governance</a:t>
            </a:r>
            <a:endParaRPr sz="4000">
              <a:latin typeface="Cambria"/>
              <a:cs typeface="Cambria"/>
            </a:endParaRPr>
          </a:p>
          <a:p>
            <a:pPr marL="12700">
              <a:lnSpc>
                <a:spcPts val="3095"/>
              </a:lnSpc>
            </a:pPr>
            <a:r>
              <a:rPr sz="2800" dirty="0">
                <a:latin typeface="Cambria"/>
                <a:cs typeface="Cambria"/>
              </a:rPr>
              <a:t>Dialogue</a:t>
            </a:r>
            <a:r>
              <a:rPr sz="2800" spc="-40" dirty="0">
                <a:latin typeface="Cambria"/>
                <a:cs typeface="Cambria"/>
              </a:rPr>
              <a:t> </a:t>
            </a:r>
            <a:r>
              <a:rPr sz="2800" spc="-25" dirty="0">
                <a:latin typeface="Cambria"/>
                <a:cs typeface="Cambria"/>
              </a:rPr>
              <a:t>Guide</a:t>
            </a:r>
            <a:endParaRPr sz="2800">
              <a:latin typeface="Cambria"/>
              <a:cs typeface="Cambri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639570" cy="6858000"/>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244093" y="253836"/>
            <a:ext cx="1185545" cy="1185545"/>
          </a:xfrm>
          <a:custGeom>
            <a:avLst/>
            <a:gdLst/>
            <a:ahLst/>
            <a:cxnLst/>
            <a:rect l="l" t="t" r="r" b="b"/>
            <a:pathLst>
              <a:path w="1185545" h="1185545">
                <a:moveTo>
                  <a:pt x="592582" y="0"/>
                </a:moveTo>
                <a:lnTo>
                  <a:pt x="543980" y="1964"/>
                </a:lnTo>
                <a:lnTo>
                  <a:pt x="496460" y="7755"/>
                </a:lnTo>
                <a:lnTo>
                  <a:pt x="450176" y="17221"/>
                </a:lnTo>
                <a:lnTo>
                  <a:pt x="405278" y="30209"/>
                </a:lnTo>
                <a:lnTo>
                  <a:pt x="361920" y="46567"/>
                </a:lnTo>
                <a:lnTo>
                  <a:pt x="320254" y="66141"/>
                </a:lnTo>
                <a:lnTo>
                  <a:pt x="280432" y="88781"/>
                </a:lnTo>
                <a:lnTo>
                  <a:pt x="242608" y="114332"/>
                </a:lnTo>
                <a:lnTo>
                  <a:pt x="206933" y="142643"/>
                </a:lnTo>
                <a:lnTo>
                  <a:pt x="173561" y="173561"/>
                </a:lnTo>
                <a:lnTo>
                  <a:pt x="142643" y="206933"/>
                </a:lnTo>
                <a:lnTo>
                  <a:pt x="114332" y="242608"/>
                </a:lnTo>
                <a:lnTo>
                  <a:pt x="88781" y="280432"/>
                </a:lnTo>
                <a:lnTo>
                  <a:pt x="66141" y="320254"/>
                </a:lnTo>
                <a:lnTo>
                  <a:pt x="46567" y="361920"/>
                </a:lnTo>
                <a:lnTo>
                  <a:pt x="30209" y="405278"/>
                </a:lnTo>
                <a:lnTo>
                  <a:pt x="17221" y="450176"/>
                </a:lnTo>
                <a:lnTo>
                  <a:pt x="7755" y="496460"/>
                </a:lnTo>
                <a:lnTo>
                  <a:pt x="1964" y="543980"/>
                </a:lnTo>
                <a:lnTo>
                  <a:pt x="0" y="592581"/>
                </a:lnTo>
                <a:lnTo>
                  <a:pt x="1964" y="641183"/>
                </a:lnTo>
                <a:lnTo>
                  <a:pt x="7755" y="688703"/>
                </a:lnTo>
                <a:lnTo>
                  <a:pt x="17221" y="734987"/>
                </a:lnTo>
                <a:lnTo>
                  <a:pt x="30209" y="779885"/>
                </a:lnTo>
                <a:lnTo>
                  <a:pt x="46567" y="823243"/>
                </a:lnTo>
                <a:lnTo>
                  <a:pt x="66141" y="864909"/>
                </a:lnTo>
                <a:lnTo>
                  <a:pt x="88781" y="904731"/>
                </a:lnTo>
                <a:lnTo>
                  <a:pt x="114332" y="942555"/>
                </a:lnTo>
                <a:lnTo>
                  <a:pt x="142643" y="978230"/>
                </a:lnTo>
                <a:lnTo>
                  <a:pt x="173561" y="1011602"/>
                </a:lnTo>
                <a:lnTo>
                  <a:pt x="206933" y="1042520"/>
                </a:lnTo>
                <a:lnTo>
                  <a:pt x="242608" y="1070831"/>
                </a:lnTo>
                <a:lnTo>
                  <a:pt x="280432" y="1096382"/>
                </a:lnTo>
                <a:lnTo>
                  <a:pt x="320254" y="1119022"/>
                </a:lnTo>
                <a:lnTo>
                  <a:pt x="361920" y="1138596"/>
                </a:lnTo>
                <a:lnTo>
                  <a:pt x="405278" y="1154954"/>
                </a:lnTo>
                <a:lnTo>
                  <a:pt x="450176" y="1167942"/>
                </a:lnTo>
                <a:lnTo>
                  <a:pt x="496460" y="1177408"/>
                </a:lnTo>
                <a:lnTo>
                  <a:pt x="543980" y="1183199"/>
                </a:lnTo>
                <a:lnTo>
                  <a:pt x="592582" y="1185163"/>
                </a:lnTo>
                <a:lnTo>
                  <a:pt x="641183" y="1183199"/>
                </a:lnTo>
                <a:lnTo>
                  <a:pt x="688703" y="1177408"/>
                </a:lnTo>
                <a:lnTo>
                  <a:pt x="734987" y="1167942"/>
                </a:lnTo>
                <a:lnTo>
                  <a:pt x="779885" y="1154954"/>
                </a:lnTo>
                <a:lnTo>
                  <a:pt x="823243" y="1138596"/>
                </a:lnTo>
                <a:lnTo>
                  <a:pt x="864909" y="1119022"/>
                </a:lnTo>
                <a:lnTo>
                  <a:pt x="904731" y="1096382"/>
                </a:lnTo>
                <a:lnTo>
                  <a:pt x="942555" y="1070831"/>
                </a:lnTo>
                <a:lnTo>
                  <a:pt x="978230" y="1042520"/>
                </a:lnTo>
                <a:lnTo>
                  <a:pt x="1011602" y="1011602"/>
                </a:lnTo>
                <a:lnTo>
                  <a:pt x="1042520" y="978230"/>
                </a:lnTo>
                <a:lnTo>
                  <a:pt x="1070831" y="942555"/>
                </a:lnTo>
                <a:lnTo>
                  <a:pt x="1096382" y="904731"/>
                </a:lnTo>
                <a:lnTo>
                  <a:pt x="1119022" y="864909"/>
                </a:lnTo>
                <a:lnTo>
                  <a:pt x="1138596" y="823243"/>
                </a:lnTo>
                <a:lnTo>
                  <a:pt x="1154954" y="779885"/>
                </a:lnTo>
                <a:lnTo>
                  <a:pt x="1167942" y="734987"/>
                </a:lnTo>
                <a:lnTo>
                  <a:pt x="1177408" y="688703"/>
                </a:lnTo>
                <a:lnTo>
                  <a:pt x="1183199" y="641183"/>
                </a:lnTo>
                <a:lnTo>
                  <a:pt x="1185164" y="592581"/>
                </a:lnTo>
                <a:lnTo>
                  <a:pt x="1183199" y="543980"/>
                </a:lnTo>
                <a:lnTo>
                  <a:pt x="1177408" y="496460"/>
                </a:lnTo>
                <a:lnTo>
                  <a:pt x="1167942" y="450176"/>
                </a:lnTo>
                <a:lnTo>
                  <a:pt x="1154954" y="405278"/>
                </a:lnTo>
                <a:lnTo>
                  <a:pt x="1138596" y="361920"/>
                </a:lnTo>
                <a:lnTo>
                  <a:pt x="1119022" y="320254"/>
                </a:lnTo>
                <a:lnTo>
                  <a:pt x="1096382" y="280432"/>
                </a:lnTo>
                <a:lnTo>
                  <a:pt x="1070831" y="242608"/>
                </a:lnTo>
                <a:lnTo>
                  <a:pt x="1042520" y="206933"/>
                </a:lnTo>
                <a:lnTo>
                  <a:pt x="1011602" y="173561"/>
                </a:lnTo>
                <a:lnTo>
                  <a:pt x="978230" y="142643"/>
                </a:lnTo>
                <a:lnTo>
                  <a:pt x="942555" y="114332"/>
                </a:lnTo>
                <a:lnTo>
                  <a:pt x="904731" y="88781"/>
                </a:lnTo>
                <a:lnTo>
                  <a:pt x="864909" y="66141"/>
                </a:lnTo>
                <a:lnTo>
                  <a:pt x="823243" y="46567"/>
                </a:lnTo>
                <a:lnTo>
                  <a:pt x="779885" y="30209"/>
                </a:lnTo>
                <a:lnTo>
                  <a:pt x="734987" y="17221"/>
                </a:lnTo>
                <a:lnTo>
                  <a:pt x="688703" y="7755"/>
                </a:lnTo>
                <a:lnTo>
                  <a:pt x="641183" y="1964"/>
                </a:lnTo>
                <a:lnTo>
                  <a:pt x="592582" y="0"/>
                </a:lnTo>
                <a:close/>
              </a:path>
            </a:pathLst>
          </a:custGeom>
          <a:solidFill>
            <a:srgbClr val="FFFFFF"/>
          </a:solidFill>
        </p:spPr>
        <p:txBody>
          <a:bodyPr wrap="square" lIns="0" tIns="0" rIns="0" bIns="0" rtlCol="0"/>
          <a:lstStyle/>
          <a:p>
            <a:endParaRPr/>
          </a:p>
        </p:txBody>
      </p:sp>
      <p:sp>
        <p:nvSpPr>
          <p:cNvPr id="5" name="object 5"/>
          <p:cNvSpPr/>
          <p:nvPr/>
        </p:nvSpPr>
        <p:spPr>
          <a:xfrm>
            <a:off x="1639570" y="6527800"/>
            <a:ext cx="7504430" cy="330200"/>
          </a:xfrm>
          <a:custGeom>
            <a:avLst/>
            <a:gdLst/>
            <a:ahLst/>
            <a:cxnLst/>
            <a:rect l="l" t="t" r="r" b="b"/>
            <a:pathLst>
              <a:path w="7504430" h="330200">
                <a:moveTo>
                  <a:pt x="0" y="330200"/>
                </a:moveTo>
                <a:lnTo>
                  <a:pt x="7504430" y="330200"/>
                </a:lnTo>
                <a:lnTo>
                  <a:pt x="7504430" y="0"/>
                </a:lnTo>
                <a:lnTo>
                  <a:pt x="0" y="0"/>
                </a:lnTo>
                <a:lnTo>
                  <a:pt x="0" y="330200"/>
                </a:lnTo>
                <a:close/>
              </a:path>
            </a:pathLst>
          </a:custGeom>
          <a:solidFill>
            <a:srgbClr val="8DDEF9"/>
          </a:solidFill>
        </p:spPr>
        <p:txBody>
          <a:bodyPr wrap="square" lIns="0" tIns="0" rIns="0" bIns="0" rtlCol="0"/>
          <a:lstStyle/>
          <a:p>
            <a:endParaRPr/>
          </a:p>
        </p:txBody>
      </p:sp>
      <p:sp>
        <p:nvSpPr>
          <p:cNvPr id="6" name="object 6"/>
          <p:cNvSpPr/>
          <p:nvPr/>
        </p:nvSpPr>
        <p:spPr>
          <a:xfrm>
            <a:off x="2083816" y="852766"/>
            <a:ext cx="6655434" cy="0"/>
          </a:xfrm>
          <a:custGeom>
            <a:avLst/>
            <a:gdLst/>
            <a:ahLst/>
            <a:cxnLst/>
            <a:rect l="l" t="t" r="r" b="b"/>
            <a:pathLst>
              <a:path w="6655434">
                <a:moveTo>
                  <a:pt x="0" y="0"/>
                </a:moveTo>
                <a:lnTo>
                  <a:pt x="6655054" y="0"/>
                </a:lnTo>
              </a:path>
            </a:pathLst>
          </a:custGeom>
          <a:ln w="12700">
            <a:solidFill>
              <a:srgbClr val="4CD9F8"/>
            </a:solidFill>
          </a:ln>
        </p:spPr>
        <p:txBody>
          <a:bodyPr wrap="square" lIns="0" tIns="0" rIns="0" bIns="0" rtlCol="0"/>
          <a:lstStyle/>
          <a:p>
            <a:endParaRPr/>
          </a:p>
        </p:txBody>
      </p:sp>
      <p:sp>
        <p:nvSpPr>
          <p:cNvPr id="7" name="object 7"/>
          <p:cNvSpPr txBox="1">
            <a:spLocks noGrp="1"/>
          </p:cNvSpPr>
          <p:nvPr>
            <p:ph type="title"/>
          </p:nvPr>
        </p:nvSpPr>
        <p:spPr>
          <a:xfrm>
            <a:off x="2071116" y="424654"/>
            <a:ext cx="3868420" cy="345440"/>
          </a:xfrm>
          <a:prstGeom prst="rect">
            <a:avLst/>
          </a:prstGeom>
        </p:spPr>
        <p:txBody>
          <a:bodyPr vert="horz" wrap="square" lIns="0" tIns="12700" rIns="0" bIns="0" rtlCol="0">
            <a:spAutoFit/>
          </a:bodyPr>
          <a:lstStyle/>
          <a:p>
            <a:pPr marL="12700">
              <a:lnSpc>
                <a:spcPct val="100000"/>
              </a:lnSpc>
              <a:spcBef>
                <a:spcPts val="100"/>
              </a:spcBef>
            </a:pPr>
            <a:r>
              <a:rPr sz="2100" spc="-20" dirty="0">
                <a:latin typeface="Georgia"/>
                <a:cs typeface="Georgia"/>
              </a:rPr>
              <a:t>Management </a:t>
            </a:r>
            <a:r>
              <a:rPr sz="2100" dirty="0">
                <a:latin typeface="Georgia"/>
                <a:cs typeface="Georgia"/>
              </a:rPr>
              <a:t>vs</a:t>
            </a:r>
            <a:r>
              <a:rPr sz="2100" spc="-25" dirty="0">
                <a:latin typeface="Georgia"/>
                <a:cs typeface="Georgia"/>
              </a:rPr>
              <a:t> </a:t>
            </a:r>
            <a:r>
              <a:rPr sz="2100" spc="-10" dirty="0">
                <a:latin typeface="Georgia"/>
                <a:cs typeface="Georgia"/>
              </a:rPr>
              <a:t>Governance</a:t>
            </a:r>
            <a:endParaRPr sz="2100">
              <a:latin typeface="Georgia"/>
              <a:cs typeface="Georgia"/>
            </a:endParaRPr>
          </a:p>
        </p:txBody>
      </p:sp>
      <p:sp>
        <p:nvSpPr>
          <p:cNvPr id="8" name="object 8"/>
          <p:cNvSpPr txBox="1"/>
          <p:nvPr/>
        </p:nvSpPr>
        <p:spPr>
          <a:xfrm>
            <a:off x="2071116" y="1801114"/>
            <a:ext cx="5374640" cy="1539875"/>
          </a:xfrm>
          <a:prstGeom prst="rect">
            <a:avLst/>
          </a:prstGeom>
        </p:spPr>
        <p:txBody>
          <a:bodyPr vert="horz" wrap="square" lIns="0" tIns="12700" rIns="0" bIns="0" rtlCol="0">
            <a:spAutoFit/>
          </a:bodyPr>
          <a:lstStyle/>
          <a:p>
            <a:pPr marL="12700">
              <a:lnSpc>
                <a:spcPct val="100000"/>
              </a:lnSpc>
              <a:spcBef>
                <a:spcPts val="100"/>
              </a:spcBef>
            </a:pPr>
            <a:r>
              <a:rPr sz="2200" b="1" spc="-10" dirty="0">
                <a:latin typeface="Calibri"/>
                <a:cs typeface="Calibri"/>
              </a:rPr>
              <a:t>One </a:t>
            </a:r>
            <a:r>
              <a:rPr sz="2200" b="1" spc="-20" dirty="0">
                <a:latin typeface="Calibri"/>
                <a:cs typeface="Calibri"/>
              </a:rPr>
              <a:t>goal, different</a:t>
            </a:r>
            <a:r>
              <a:rPr sz="2200" b="1" spc="-30" dirty="0">
                <a:latin typeface="Calibri"/>
                <a:cs typeface="Calibri"/>
              </a:rPr>
              <a:t> </a:t>
            </a:r>
            <a:r>
              <a:rPr sz="2200" b="1" spc="-10" dirty="0">
                <a:latin typeface="Calibri"/>
                <a:cs typeface="Calibri"/>
              </a:rPr>
              <a:t>roles</a:t>
            </a:r>
            <a:endParaRPr sz="2200">
              <a:latin typeface="Calibri"/>
              <a:cs typeface="Calibri"/>
            </a:endParaRPr>
          </a:p>
          <a:p>
            <a:pPr>
              <a:lnSpc>
                <a:spcPct val="100000"/>
              </a:lnSpc>
            </a:pPr>
            <a:endParaRPr sz="2700">
              <a:latin typeface="Times New Roman"/>
              <a:cs typeface="Times New Roman"/>
            </a:endParaRPr>
          </a:p>
          <a:p>
            <a:pPr marL="1698625" marR="5080">
              <a:lnSpc>
                <a:spcPct val="100000"/>
              </a:lnSpc>
              <a:spcBef>
                <a:spcPts val="1855"/>
              </a:spcBef>
            </a:pPr>
            <a:r>
              <a:rPr sz="1800" spc="-15" dirty="0">
                <a:latin typeface="Calibri"/>
                <a:cs typeface="Calibri"/>
              </a:rPr>
              <a:t>What are </a:t>
            </a:r>
            <a:r>
              <a:rPr sz="1800" spc="-10" dirty="0">
                <a:latin typeface="Calibri"/>
                <a:cs typeface="Calibri"/>
              </a:rPr>
              <a:t>some </a:t>
            </a:r>
            <a:r>
              <a:rPr sz="1800" spc="-15" dirty="0">
                <a:latin typeface="Calibri"/>
                <a:cs typeface="Calibri"/>
              </a:rPr>
              <a:t>examples </a:t>
            </a:r>
            <a:r>
              <a:rPr sz="1800" spc="-10" dirty="0">
                <a:latin typeface="Calibri"/>
                <a:cs typeface="Calibri"/>
              </a:rPr>
              <a:t>of </a:t>
            </a:r>
            <a:r>
              <a:rPr sz="1800" spc="-15" dirty="0">
                <a:latin typeface="Calibri"/>
                <a:cs typeface="Calibri"/>
              </a:rPr>
              <a:t>the </a:t>
            </a:r>
            <a:r>
              <a:rPr sz="1800" spc="-25" dirty="0">
                <a:latin typeface="Calibri"/>
                <a:cs typeface="Calibri"/>
              </a:rPr>
              <a:t>Board’s  </a:t>
            </a:r>
            <a:r>
              <a:rPr sz="1800" spc="-20" dirty="0">
                <a:latin typeface="Calibri"/>
                <a:cs typeface="Calibri"/>
              </a:rPr>
              <a:t>governance</a:t>
            </a:r>
            <a:r>
              <a:rPr sz="1800" spc="-5" dirty="0">
                <a:latin typeface="Calibri"/>
                <a:cs typeface="Calibri"/>
              </a:rPr>
              <a:t> </a:t>
            </a:r>
            <a:r>
              <a:rPr sz="1800" spc="-25" dirty="0">
                <a:latin typeface="Calibri"/>
                <a:cs typeface="Calibri"/>
              </a:rPr>
              <a:t>responsibilities?</a:t>
            </a:r>
            <a:endParaRPr sz="1800">
              <a:latin typeface="Calibri"/>
              <a:cs typeface="Calibri"/>
            </a:endParaRPr>
          </a:p>
        </p:txBody>
      </p:sp>
      <p:sp>
        <p:nvSpPr>
          <p:cNvPr id="9" name="object 9"/>
          <p:cNvSpPr txBox="1"/>
          <p:nvPr/>
        </p:nvSpPr>
        <p:spPr>
          <a:xfrm>
            <a:off x="3757467" y="4101678"/>
            <a:ext cx="3815715" cy="574040"/>
          </a:xfrm>
          <a:prstGeom prst="rect">
            <a:avLst/>
          </a:prstGeom>
        </p:spPr>
        <p:txBody>
          <a:bodyPr vert="horz" wrap="square" lIns="0" tIns="12700" rIns="0" bIns="0" rtlCol="0">
            <a:spAutoFit/>
          </a:bodyPr>
          <a:lstStyle/>
          <a:p>
            <a:pPr marL="12700" marR="5080">
              <a:lnSpc>
                <a:spcPct val="100000"/>
              </a:lnSpc>
              <a:spcBef>
                <a:spcPts val="100"/>
              </a:spcBef>
            </a:pPr>
            <a:r>
              <a:rPr sz="1800" spc="-15" dirty="0">
                <a:latin typeface="Calibri"/>
                <a:cs typeface="Calibri"/>
              </a:rPr>
              <a:t>What are </a:t>
            </a:r>
            <a:r>
              <a:rPr sz="1800" spc="-10" dirty="0">
                <a:latin typeface="Calibri"/>
                <a:cs typeface="Calibri"/>
              </a:rPr>
              <a:t>some </a:t>
            </a:r>
            <a:r>
              <a:rPr sz="1800" spc="-15" dirty="0">
                <a:latin typeface="Calibri"/>
                <a:cs typeface="Calibri"/>
              </a:rPr>
              <a:t>examples </a:t>
            </a:r>
            <a:r>
              <a:rPr sz="1800" spc="-10" dirty="0">
                <a:latin typeface="Calibri"/>
                <a:cs typeface="Calibri"/>
              </a:rPr>
              <a:t>of </a:t>
            </a:r>
            <a:r>
              <a:rPr sz="1800" spc="-15" dirty="0">
                <a:latin typeface="Calibri"/>
                <a:cs typeface="Calibri"/>
              </a:rPr>
              <a:t>the Chief  </a:t>
            </a:r>
            <a:r>
              <a:rPr sz="1800" spc="-20" dirty="0">
                <a:latin typeface="Calibri"/>
                <a:cs typeface="Calibri"/>
              </a:rPr>
              <a:t>Executive’s management</a:t>
            </a:r>
            <a:r>
              <a:rPr sz="1800" spc="10" dirty="0">
                <a:latin typeface="Calibri"/>
                <a:cs typeface="Calibri"/>
              </a:rPr>
              <a:t> </a:t>
            </a:r>
            <a:r>
              <a:rPr sz="1800" spc="-25" dirty="0">
                <a:latin typeface="Calibri"/>
                <a:cs typeface="Calibri"/>
              </a:rPr>
              <a:t>responsibilities?</a:t>
            </a:r>
            <a:endParaRPr sz="1800">
              <a:latin typeface="Calibri"/>
              <a:cs typeface="Calibri"/>
            </a:endParaRPr>
          </a:p>
        </p:txBody>
      </p:sp>
      <p:sp>
        <p:nvSpPr>
          <p:cNvPr id="10" name="object 10"/>
          <p:cNvSpPr/>
          <p:nvPr/>
        </p:nvSpPr>
        <p:spPr>
          <a:xfrm>
            <a:off x="2954859" y="2774317"/>
            <a:ext cx="354330" cy="549275"/>
          </a:xfrm>
          <a:custGeom>
            <a:avLst/>
            <a:gdLst/>
            <a:ahLst/>
            <a:cxnLst/>
            <a:rect l="l" t="t" r="r" b="b"/>
            <a:pathLst>
              <a:path w="354329" h="549275">
                <a:moveTo>
                  <a:pt x="339366" y="471106"/>
                </a:moveTo>
                <a:lnTo>
                  <a:pt x="55318" y="471106"/>
                </a:lnTo>
                <a:lnTo>
                  <a:pt x="48282" y="478053"/>
                </a:lnTo>
                <a:lnTo>
                  <a:pt x="48282" y="541261"/>
                </a:lnTo>
                <a:lnTo>
                  <a:pt x="55788" y="548767"/>
                </a:lnTo>
                <a:lnTo>
                  <a:pt x="338807" y="548678"/>
                </a:lnTo>
                <a:lnTo>
                  <a:pt x="346236" y="541261"/>
                </a:lnTo>
                <a:lnTo>
                  <a:pt x="346225" y="478053"/>
                </a:lnTo>
                <a:lnTo>
                  <a:pt x="339366" y="471106"/>
                </a:lnTo>
                <a:close/>
              </a:path>
              <a:path w="354329" h="549275">
                <a:moveTo>
                  <a:pt x="322259" y="451269"/>
                </a:moveTo>
                <a:lnTo>
                  <a:pt x="72412" y="451269"/>
                </a:lnTo>
                <a:lnTo>
                  <a:pt x="65656" y="458025"/>
                </a:lnTo>
                <a:lnTo>
                  <a:pt x="65579" y="471106"/>
                </a:lnTo>
                <a:lnTo>
                  <a:pt x="329003" y="471106"/>
                </a:lnTo>
                <a:lnTo>
                  <a:pt x="329003" y="458025"/>
                </a:lnTo>
                <a:lnTo>
                  <a:pt x="322259" y="451269"/>
                </a:lnTo>
                <a:close/>
              </a:path>
              <a:path w="354329" h="549275">
                <a:moveTo>
                  <a:pt x="353771" y="227647"/>
                </a:moveTo>
                <a:lnTo>
                  <a:pt x="199006" y="227647"/>
                </a:lnTo>
                <a:lnTo>
                  <a:pt x="200149" y="229285"/>
                </a:lnTo>
                <a:lnTo>
                  <a:pt x="192529" y="236626"/>
                </a:lnTo>
                <a:lnTo>
                  <a:pt x="184985" y="245300"/>
                </a:lnTo>
                <a:lnTo>
                  <a:pt x="182978" y="247243"/>
                </a:lnTo>
                <a:lnTo>
                  <a:pt x="161984" y="268217"/>
                </a:lnTo>
                <a:lnTo>
                  <a:pt x="123092" y="312660"/>
                </a:lnTo>
                <a:lnTo>
                  <a:pt x="97920" y="361378"/>
                </a:lnTo>
                <a:lnTo>
                  <a:pt x="83948" y="403936"/>
                </a:lnTo>
                <a:lnTo>
                  <a:pt x="84363" y="426529"/>
                </a:lnTo>
                <a:lnTo>
                  <a:pt x="85645" y="434568"/>
                </a:lnTo>
                <a:lnTo>
                  <a:pt x="86928" y="441540"/>
                </a:lnTo>
                <a:lnTo>
                  <a:pt x="90967" y="449033"/>
                </a:lnTo>
                <a:lnTo>
                  <a:pt x="81518" y="451269"/>
                </a:lnTo>
                <a:lnTo>
                  <a:pt x="309165" y="451269"/>
                </a:lnTo>
                <a:lnTo>
                  <a:pt x="304060" y="451091"/>
                </a:lnTo>
                <a:lnTo>
                  <a:pt x="303298" y="442658"/>
                </a:lnTo>
                <a:lnTo>
                  <a:pt x="311660" y="400894"/>
                </a:lnTo>
                <a:lnTo>
                  <a:pt x="330177" y="352046"/>
                </a:lnTo>
                <a:lnTo>
                  <a:pt x="338883" y="327596"/>
                </a:lnTo>
                <a:lnTo>
                  <a:pt x="349389" y="287057"/>
                </a:lnTo>
                <a:lnTo>
                  <a:pt x="354301" y="247243"/>
                </a:lnTo>
                <a:lnTo>
                  <a:pt x="354295" y="242891"/>
                </a:lnTo>
                <a:lnTo>
                  <a:pt x="353771" y="227647"/>
                </a:lnTo>
                <a:close/>
              </a:path>
              <a:path w="354329" h="549275">
                <a:moveTo>
                  <a:pt x="162226" y="0"/>
                </a:moveTo>
                <a:lnTo>
                  <a:pt x="161121" y="571"/>
                </a:lnTo>
                <a:lnTo>
                  <a:pt x="161083" y="8064"/>
                </a:lnTo>
                <a:lnTo>
                  <a:pt x="163712" y="14033"/>
                </a:lnTo>
                <a:lnTo>
                  <a:pt x="169923" y="21577"/>
                </a:lnTo>
                <a:lnTo>
                  <a:pt x="174596" y="23495"/>
                </a:lnTo>
                <a:lnTo>
                  <a:pt x="176882" y="24269"/>
                </a:lnTo>
                <a:lnTo>
                  <a:pt x="177200" y="24701"/>
                </a:lnTo>
                <a:lnTo>
                  <a:pt x="177847" y="34264"/>
                </a:lnTo>
                <a:lnTo>
                  <a:pt x="174761" y="39776"/>
                </a:lnTo>
                <a:lnTo>
                  <a:pt x="158899" y="41021"/>
                </a:lnTo>
                <a:lnTo>
                  <a:pt x="153400" y="43053"/>
                </a:lnTo>
                <a:lnTo>
                  <a:pt x="147558" y="44513"/>
                </a:lnTo>
                <a:lnTo>
                  <a:pt x="147151" y="45034"/>
                </a:lnTo>
                <a:lnTo>
                  <a:pt x="147151" y="45631"/>
                </a:lnTo>
                <a:lnTo>
                  <a:pt x="146804" y="57652"/>
                </a:lnTo>
                <a:lnTo>
                  <a:pt x="114449" y="78625"/>
                </a:lnTo>
                <a:lnTo>
                  <a:pt x="103768" y="84874"/>
                </a:lnTo>
                <a:lnTo>
                  <a:pt x="99577" y="89039"/>
                </a:lnTo>
                <a:lnTo>
                  <a:pt x="95932" y="93230"/>
                </a:lnTo>
                <a:lnTo>
                  <a:pt x="89748" y="100795"/>
                </a:lnTo>
                <a:lnTo>
                  <a:pt x="83726" y="108527"/>
                </a:lnTo>
                <a:lnTo>
                  <a:pt x="77521" y="116069"/>
                </a:lnTo>
                <a:lnTo>
                  <a:pt x="41921" y="148734"/>
                </a:lnTo>
                <a:lnTo>
                  <a:pt x="12189" y="173482"/>
                </a:lnTo>
                <a:lnTo>
                  <a:pt x="6257" y="178698"/>
                </a:lnTo>
                <a:lnTo>
                  <a:pt x="1922" y="184302"/>
                </a:lnTo>
                <a:lnTo>
                  <a:pt x="0" y="190916"/>
                </a:lnTo>
                <a:lnTo>
                  <a:pt x="1305" y="199161"/>
                </a:lnTo>
                <a:lnTo>
                  <a:pt x="2625" y="202717"/>
                </a:lnTo>
                <a:lnTo>
                  <a:pt x="886" y="207505"/>
                </a:lnTo>
                <a:lnTo>
                  <a:pt x="17050" y="242891"/>
                </a:lnTo>
                <a:lnTo>
                  <a:pt x="61398" y="257781"/>
                </a:lnTo>
                <a:lnTo>
                  <a:pt x="76400" y="252212"/>
                </a:lnTo>
                <a:lnTo>
                  <a:pt x="100224" y="232601"/>
                </a:lnTo>
                <a:lnTo>
                  <a:pt x="109231" y="228184"/>
                </a:lnTo>
                <a:lnTo>
                  <a:pt x="119135" y="226238"/>
                </a:lnTo>
                <a:lnTo>
                  <a:pt x="353722" y="226238"/>
                </a:lnTo>
                <a:lnTo>
                  <a:pt x="352998" y="205204"/>
                </a:lnTo>
                <a:lnTo>
                  <a:pt x="344179" y="163487"/>
                </a:lnTo>
                <a:lnTo>
                  <a:pt x="326633" y="120039"/>
                </a:lnTo>
                <a:lnTo>
                  <a:pt x="301790" y="84045"/>
                </a:lnTo>
                <a:lnTo>
                  <a:pt x="268455" y="56180"/>
                </a:lnTo>
                <a:lnTo>
                  <a:pt x="225434" y="37122"/>
                </a:lnTo>
                <a:lnTo>
                  <a:pt x="220913" y="35737"/>
                </a:lnTo>
                <a:lnTo>
                  <a:pt x="216379" y="31648"/>
                </a:lnTo>
                <a:lnTo>
                  <a:pt x="213865" y="27571"/>
                </a:lnTo>
                <a:lnTo>
                  <a:pt x="204511" y="18939"/>
                </a:lnTo>
                <a:lnTo>
                  <a:pt x="191349" y="12914"/>
                </a:lnTo>
                <a:lnTo>
                  <a:pt x="176751" y="7467"/>
                </a:lnTo>
                <a:lnTo>
                  <a:pt x="163090" y="571"/>
                </a:lnTo>
                <a:lnTo>
                  <a:pt x="162226" y="0"/>
                </a:lnTo>
                <a:close/>
              </a:path>
              <a:path w="354329" h="549275">
                <a:moveTo>
                  <a:pt x="353722" y="226238"/>
                </a:moveTo>
                <a:lnTo>
                  <a:pt x="119135" y="226238"/>
                </a:lnTo>
                <a:lnTo>
                  <a:pt x="130019" y="226936"/>
                </a:lnTo>
                <a:lnTo>
                  <a:pt x="143975" y="231269"/>
                </a:lnTo>
                <a:lnTo>
                  <a:pt x="156949" y="235704"/>
                </a:lnTo>
                <a:lnTo>
                  <a:pt x="173382" y="236078"/>
                </a:lnTo>
                <a:lnTo>
                  <a:pt x="197710" y="228231"/>
                </a:lnTo>
                <a:lnTo>
                  <a:pt x="199006" y="227647"/>
                </a:lnTo>
                <a:lnTo>
                  <a:pt x="353771" y="227647"/>
                </a:lnTo>
                <a:lnTo>
                  <a:pt x="353722" y="226238"/>
                </a:lnTo>
                <a:close/>
              </a:path>
            </a:pathLst>
          </a:custGeom>
          <a:solidFill>
            <a:srgbClr val="000000"/>
          </a:solidFill>
        </p:spPr>
        <p:txBody>
          <a:bodyPr wrap="square" lIns="0" tIns="0" rIns="0" bIns="0" rtlCol="0"/>
          <a:lstStyle/>
          <a:p>
            <a:endParaRPr/>
          </a:p>
        </p:txBody>
      </p:sp>
      <p:sp>
        <p:nvSpPr>
          <p:cNvPr id="11" name="object 11"/>
          <p:cNvSpPr/>
          <p:nvPr/>
        </p:nvSpPr>
        <p:spPr>
          <a:xfrm>
            <a:off x="2706621" y="2620772"/>
            <a:ext cx="876935" cy="876935"/>
          </a:xfrm>
          <a:custGeom>
            <a:avLst/>
            <a:gdLst/>
            <a:ahLst/>
            <a:cxnLst/>
            <a:rect l="l" t="t" r="r" b="b"/>
            <a:pathLst>
              <a:path w="876935" h="876935">
                <a:moveTo>
                  <a:pt x="438391" y="0"/>
                </a:moveTo>
                <a:lnTo>
                  <a:pt x="390690" y="2577"/>
                </a:lnTo>
                <a:lnTo>
                  <a:pt x="344461" y="10129"/>
                </a:lnTo>
                <a:lnTo>
                  <a:pt x="299973" y="22386"/>
                </a:lnTo>
                <a:lnTo>
                  <a:pt x="257495" y="39079"/>
                </a:lnTo>
                <a:lnTo>
                  <a:pt x="217297" y="59938"/>
                </a:lnTo>
                <a:lnTo>
                  <a:pt x="179649" y="84694"/>
                </a:lnTo>
                <a:lnTo>
                  <a:pt x="144819" y="113078"/>
                </a:lnTo>
                <a:lnTo>
                  <a:pt x="113078" y="144819"/>
                </a:lnTo>
                <a:lnTo>
                  <a:pt x="84694" y="179649"/>
                </a:lnTo>
                <a:lnTo>
                  <a:pt x="59938" y="217297"/>
                </a:lnTo>
                <a:lnTo>
                  <a:pt x="39079" y="257495"/>
                </a:lnTo>
                <a:lnTo>
                  <a:pt x="22364" y="300052"/>
                </a:lnTo>
                <a:lnTo>
                  <a:pt x="10129" y="344461"/>
                </a:lnTo>
                <a:lnTo>
                  <a:pt x="2577" y="390690"/>
                </a:lnTo>
                <a:lnTo>
                  <a:pt x="0" y="438391"/>
                </a:lnTo>
                <a:lnTo>
                  <a:pt x="2577" y="486089"/>
                </a:lnTo>
                <a:lnTo>
                  <a:pt x="10158" y="532423"/>
                </a:lnTo>
                <a:lnTo>
                  <a:pt x="22386" y="576804"/>
                </a:lnTo>
                <a:lnTo>
                  <a:pt x="39079" y="619281"/>
                </a:lnTo>
                <a:lnTo>
                  <a:pt x="59938" y="659479"/>
                </a:lnTo>
                <a:lnTo>
                  <a:pt x="84694" y="697127"/>
                </a:lnTo>
                <a:lnTo>
                  <a:pt x="113078" y="731957"/>
                </a:lnTo>
                <a:lnTo>
                  <a:pt x="144819" y="763699"/>
                </a:lnTo>
                <a:lnTo>
                  <a:pt x="179649" y="792083"/>
                </a:lnTo>
                <a:lnTo>
                  <a:pt x="217297" y="816840"/>
                </a:lnTo>
                <a:lnTo>
                  <a:pt x="257495" y="837701"/>
                </a:lnTo>
                <a:lnTo>
                  <a:pt x="299973" y="854394"/>
                </a:lnTo>
                <a:lnTo>
                  <a:pt x="344461" y="866652"/>
                </a:lnTo>
                <a:lnTo>
                  <a:pt x="390690" y="874205"/>
                </a:lnTo>
                <a:lnTo>
                  <a:pt x="438391" y="876782"/>
                </a:lnTo>
                <a:lnTo>
                  <a:pt x="486091" y="874205"/>
                </a:lnTo>
                <a:lnTo>
                  <a:pt x="532320" y="866652"/>
                </a:lnTo>
                <a:lnTo>
                  <a:pt x="576809" y="854394"/>
                </a:lnTo>
                <a:lnTo>
                  <a:pt x="590549" y="848994"/>
                </a:lnTo>
                <a:lnTo>
                  <a:pt x="438391" y="848994"/>
                </a:lnTo>
                <a:lnTo>
                  <a:pt x="390574" y="846227"/>
                </a:lnTo>
                <a:lnTo>
                  <a:pt x="344359" y="838131"/>
                </a:lnTo>
                <a:lnTo>
                  <a:pt x="300057" y="825017"/>
                </a:lnTo>
                <a:lnTo>
                  <a:pt x="257978" y="807196"/>
                </a:lnTo>
                <a:lnTo>
                  <a:pt x="218434" y="784978"/>
                </a:lnTo>
                <a:lnTo>
                  <a:pt x="181733" y="758674"/>
                </a:lnTo>
                <a:lnTo>
                  <a:pt x="148188" y="728594"/>
                </a:lnTo>
                <a:lnTo>
                  <a:pt x="118108" y="695048"/>
                </a:lnTo>
                <a:lnTo>
                  <a:pt x="91804" y="658348"/>
                </a:lnTo>
                <a:lnTo>
                  <a:pt x="69586" y="618803"/>
                </a:lnTo>
                <a:lnTo>
                  <a:pt x="51764" y="576725"/>
                </a:lnTo>
                <a:lnTo>
                  <a:pt x="38632" y="532317"/>
                </a:lnTo>
                <a:lnTo>
                  <a:pt x="30555" y="486208"/>
                </a:lnTo>
                <a:lnTo>
                  <a:pt x="27787" y="438391"/>
                </a:lnTo>
                <a:lnTo>
                  <a:pt x="30555" y="390571"/>
                </a:lnTo>
                <a:lnTo>
                  <a:pt x="38651" y="344355"/>
                </a:lnTo>
                <a:lnTo>
                  <a:pt x="51798" y="299973"/>
                </a:lnTo>
                <a:lnTo>
                  <a:pt x="69586" y="257973"/>
                </a:lnTo>
                <a:lnTo>
                  <a:pt x="91804" y="218428"/>
                </a:lnTo>
                <a:lnTo>
                  <a:pt x="118108" y="181728"/>
                </a:lnTo>
                <a:lnTo>
                  <a:pt x="148188" y="148183"/>
                </a:lnTo>
                <a:lnTo>
                  <a:pt x="181733" y="118104"/>
                </a:lnTo>
                <a:lnTo>
                  <a:pt x="218434" y="91800"/>
                </a:lnTo>
                <a:lnTo>
                  <a:pt x="257978" y="69583"/>
                </a:lnTo>
                <a:lnTo>
                  <a:pt x="300057" y="51763"/>
                </a:lnTo>
                <a:lnTo>
                  <a:pt x="344359" y="38650"/>
                </a:lnTo>
                <a:lnTo>
                  <a:pt x="390574" y="30555"/>
                </a:lnTo>
                <a:lnTo>
                  <a:pt x="438391" y="27787"/>
                </a:lnTo>
                <a:lnTo>
                  <a:pt x="590553" y="27787"/>
                </a:lnTo>
                <a:lnTo>
                  <a:pt x="576809" y="22386"/>
                </a:lnTo>
                <a:lnTo>
                  <a:pt x="532320" y="10129"/>
                </a:lnTo>
                <a:lnTo>
                  <a:pt x="486091" y="2577"/>
                </a:lnTo>
                <a:lnTo>
                  <a:pt x="438391" y="0"/>
                </a:lnTo>
                <a:close/>
              </a:path>
              <a:path w="876935" h="876935">
                <a:moveTo>
                  <a:pt x="590553" y="27787"/>
                </a:moveTo>
                <a:lnTo>
                  <a:pt x="438391" y="27787"/>
                </a:lnTo>
                <a:lnTo>
                  <a:pt x="486208" y="30555"/>
                </a:lnTo>
                <a:lnTo>
                  <a:pt x="532423" y="38650"/>
                </a:lnTo>
                <a:lnTo>
                  <a:pt x="576725" y="51763"/>
                </a:lnTo>
                <a:lnTo>
                  <a:pt x="618803" y="69583"/>
                </a:lnTo>
                <a:lnTo>
                  <a:pt x="658348" y="91800"/>
                </a:lnTo>
                <a:lnTo>
                  <a:pt x="695048" y="118104"/>
                </a:lnTo>
                <a:lnTo>
                  <a:pt x="728594" y="148183"/>
                </a:lnTo>
                <a:lnTo>
                  <a:pt x="758674" y="181728"/>
                </a:lnTo>
                <a:lnTo>
                  <a:pt x="784978" y="218428"/>
                </a:lnTo>
                <a:lnTo>
                  <a:pt x="807196" y="257973"/>
                </a:lnTo>
                <a:lnTo>
                  <a:pt x="825017" y="300052"/>
                </a:lnTo>
                <a:lnTo>
                  <a:pt x="838150" y="344461"/>
                </a:lnTo>
                <a:lnTo>
                  <a:pt x="846227" y="390571"/>
                </a:lnTo>
                <a:lnTo>
                  <a:pt x="848995" y="438391"/>
                </a:lnTo>
                <a:lnTo>
                  <a:pt x="846227" y="486208"/>
                </a:lnTo>
                <a:lnTo>
                  <a:pt x="838131" y="532423"/>
                </a:lnTo>
                <a:lnTo>
                  <a:pt x="824984" y="576804"/>
                </a:lnTo>
                <a:lnTo>
                  <a:pt x="807196" y="618803"/>
                </a:lnTo>
                <a:lnTo>
                  <a:pt x="784978" y="658348"/>
                </a:lnTo>
                <a:lnTo>
                  <a:pt x="758674" y="695048"/>
                </a:lnTo>
                <a:lnTo>
                  <a:pt x="728594" y="728594"/>
                </a:lnTo>
                <a:lnTo>
                  <a:pt x="695048" y="758674"/>
                </a:lnTo>
                <a:lnTo>
                  <a:pt x="658348" y="784978"/>
                </a:lnTo>
                <a:lnTo>
                  <a:pt x="618803" y="807196"/>
                </a:lnTo>
                <a:lnTo>
                  <a:pt x="576725" y="825017"/>
                </a:lnTo>
                <a:lnTo>
                  <a:pt x="532423" y="838131"/>
                </a:lnTo>
                <a:lnTo>
                  <a:pt x="486208" y="846227"/>
                </a:lnTo>
                <a:lnTo>
                  <a:pt x="438391" y="848994"/>
                </a:lnTo>
                <a:lnTo>
                  <a:pt x="590549" y="848994"/>
                </a:lnTo>
                <a:lnTo>
                  <a:pt x="659484" y="816840"/>
                </a:lnTo>
                <a:lnTo>
                  <a:pt x="697133" y="792083"/>
                </a:lnTo>
                <a:lnTo>
                  <a:pt x="731962" y="763699"/>
                </a:lnTo>
                <a:lnTo>
                  <a:pt x="763704" y="731957"/>
                </a:lnTo>
                <a:lnTo>
                  <a:pt x="792087" y="697127"/>
                </a:lnTo>
                <a:lnTo>
                  <a:pt x="816843" y="659479"/>
                </a:lnTo>
                <a:lnTo>
                  <a:pt x="837703" y="619281"/>
                </a:lnTo>
                <a:lnTo>
                  <a:pt x="854417" y="576725"/>
                </a:lnTo>
                <a:lnTo>
                  <a:pt x="866653" y="532317"/>
                </a:lnTo>
                <a:lnTo>
                  <a:pt x="874205" y="486089"/>
                </a:lnTo>
                <a:lnTo>
                  <a:pt x="876782" y="438391"/>
                </a:lnTo>
                <a:lnTo>
                  <a:pt x="874205" y="390690"/>
                </a:lnTo>
                <a:lnTo>
                  <a:pt x="866624" y="344355"/>
                </a:lnTo>
                <a:lnTo>
                  <a:pt x="854396" y="299973"/>
                </a:lnTo>
                <a:lnTo>
                  <a:pt x="837703" y="257495"/>
                </a:lnTo>
                <a:lnTo>
                  <a:pt x="816843" y="217297"/>
                </a:lnTo>
                <a:lnTo>
                  <a:pt x="792087" y="179649"/>
                </a:lnTo>
                <a:lnTo>
                  <a:pt x="763704" y="144819"/>
                </a:lnTo>
                <a:lnTo>
                  <a:pt x="731962" y="113078"/>
                </a:lnTo>
                <a:lnTo>
                  <a:pt x="697133" y="84694"/>
                </a:lnTo>
                <a:lnTo>
                  <a:pt x="659484" y="59938"/>
                </a:lnTo>
                <a:lnTo>
                  <a:pt x="619286" y="39079"/>
                </a:lnTo>
                <a:lnTo>
                  <a:pt x="590553" y="27787"/>
                </a:lnTo>
                <a:close/>
              </a:path>
            </a:pathLst>
          </a:custGeom>
          <a:solidFill>
            <a:srgbClr val="000000"/>
          </a:solidFill>
        </p:spPr>
        <p:txBody>
          <a:bodyPr wrap="square" lIns="0" tIns="0" rIns="0" bIns="0" rtlCol="0"/>
          <a:lstStyle/>
          <a:p>
            <a:endParaRPr/>
          </a:p>
        </p:txBody>
      </p:sp>
      <p:sp>
        <p:nvSpPr>
          <p:cNvPr id="12" name="object 12"/>
          <p:cNvSpPr/>
          <p:nvPr/>
        </p:nvSpPr>
        <p:spPr>
          <a:xfrm>
            <a:off x="2706621" y="3955935"/>
            <a:ext cx="876935" cy="876935"/>
          </a:xfrm>
          <a:custGeom>
            <a:avLst/>
            <a:gdLst/>
            <a:ahLst/>
            <a:cxnLst/>
            <a:rect l="l" t="t" r="r" b="b"/>
            <a:pathLst>
              <a:path w="876935" h="876935">
                <a:moveTo>
                  <a:pt x="438391" y="0"/>
                </a:moveTo>
                <a:lnTo>
                  <a:pt x="390690" y="2577"/>
                </a:lnTo>
                <a:lnTo>
                  <a:pt x="344461" y="10129"/>
                </a:lnTo>
                <a:lnTo>
                  <a:pt x="299973" y="22386"/>
                </a:lnTo>
                <a:lnTo>
                  <a:pt x="257495" y="39079"/>
                </a:lnTo>
                <a:lnTo>
                  <a:pt x="217297" y="59938"/>
                </a:lnTo>
                <a:lnTo>
                  <a:pt x="179649" y="84694"/>
                </a:lnTo>
                <a:lnTo>
                  <a:pt x="144819" y="113078"/>
                </a:lnTo>
                <a:lnTo>
                  <a:pt x="113078" y="144819"/>
                </a:lnTo>
                <a:lnTo>
                  <a:pt x="84694" y="179649"/>
                </a:lnTo>
                <a:lnTo>
                  <a:pt x="59938" y="217297"/>
                </a:lnTo>
                <a:lnTo>
                  <a:pt x="39079" y="257495"/>
                </a:lnTo>
                <a:lnTo>
                  <a:pt x="22364" y="300052"/>
                </a:lnTo>
                <a:lnTo>
                  <a:pt x="10129" y="344461"/>
                </a:lnTo>
                <a:lnTo>
                  <a:pt x="2577" y="390690"/>
                </a:lnTo>
                <a:lnTo>
                  <a:pt x="0" y="438391"/>
                </a:lnTo>
                <a:lnTo>
                  <a:pt x="2577" y="486091"/>
                </a:lnTo>
                <a:lnTo>
                  <a:pt x="10157" y="532423"/>
                </a:lnTo>
                <a:lnTo>
                  <a:pt x="22386" y="576809"/>
                </a:lnTo>
                <a:lnTo>
                  <a:pt x="39079" y="619286"/>
                </a:lnTo>
                <a:lnTo>
                  <a:pt x="59938" y="659484"/>
                </a:lnTo>
                <a:lnTo>
                  <a:pt x="84694" y="697133"/>
                </a:lnTo>
                <a:lnTo>
                  <a:pt x="113078" y="731962"/>
                </a:lnTo>
                <a:lnTo>
                  <a:pt x="144819" y="763704"/>
                </a:lnTo>
                <a:lnTo>
                  <a:pt x="179649" y="792087"/>
                </a:lnTo>
                <a:lnTo>
                  <a:pt x="217297" y="816843"/>
                </a:lnTo>
                <a:lnTo>
                  <a:pt x="257495" y="837703"/>
                </a:lnTo>
                <a:lnTo>
                  <a:pt x="299973" y="854396"/>
                </a:lnTo>
                <a:lnTo>
                  <a:pt x="344461" y="866653"/>
                </a:lnTo>
                <a:lnTo>
                  <a:pt x="390690" y="874205"/>
                </a:lnTo>
                <a:lnTo>
                  <a:pt x="438391" y="876782"/>
                </a:lnTo>
                <a:lnTo>
                  <a:pt x="486091" y="874205"/>
                </a:lnTo>
                <a:lnTo>
                  <a:pt x="532320" y="866653"/>
                </a:lnTo>
                <a:lnTo>
                  <a:pt x="576809" y="854396"/>
                </a:lnTo>
                <a:lnTo>
                  <a:pt x="590553" y="848995"/>
                </a:lnTo>
                <a:lnTo>
                  <a:pt x="438391" y="848995"/>
                </a:lnTo>
                <a:lnTo>
                  <a:pt x="390574" y="846227"/>
                </a:lnTo>
                <a:lnTo>
                  <a:pt x="344359" y="838131"/>
                </a:lnTo>
                <a:lnTo>
                  <a:pt x="300057" y="825017"/>
                </a:lnTo>
                <a:lnTo>
                  <a:pt x="257978" y="807196"/>
                </a:lnTo>
                <a:lnTo>
                  <a:pt x="218434" y="784978"/>
                </a:lnTo>
                <a:lnTo>
                  <a:pt x="181733" y="758674"/>
                </a:lnTo>
                <a:lnTo>
                  <a:pt x="148188" y="728594"/>
                </a:lnTo>
                <a:lnTo>
                  <a:pt x="118108" y="695048"/>
                </a:lnTo>
                <a:lnTo>
                  <a:pt x="91804" y="658348"/>
                </a:lnTo>
                <a:lnTo>
                  <a:pt x="69586" y="618803"/>
                </a:lnTo>
                <a:lnTo>
                  <a:pt x="51764" y="576725"/>
                </a:lnTo>
                <a:lnTo>
                  <a:pt x="38633" y="532320"/>
                </a:lnTo>
                <a:lnTo>
                  <a:pt x="30555" y="486208"/>
                </a:lnTo>
                <a:lnTo>
                  <a:pt x="27787" y="438391"/>
                </a:lnTo>
                <a:lnTo>
                  <a:pt x="30555" y="390571"/>
                </a:lnTo>
                <a:lnTo>
                  <a:pt x="38651" y="344355"/>
                </a:lnTo>
                <a:lnTo>
                  <a:pt x="51798" y="299973"/>
                </a:lnTo>
                <a:lnTo>
                  <a:pt x="69586" y="257973"/>
                </a:lnTo>
                <a:lnTo>
                  <a:pt x="91804" y="218428"/>
                </a:lnTo>
                <a:lnTo>
                  <a:pt x="118108" y="181728"/>
                </a:lnTo>
                <a:lnTo>
                  <a:pt x="148188" y="148183"/>
                </a:lnTo>
                <a:lnTo>
                  <a:pt x="181733" y="118104"/>
                </a:lnTo>
                <a:lnTo>
                  <a:pt x="218434" y="91800"/>
                </a:lnTo>
                <a:lnTo>
                  <a:pt x="257978" y="69583"/>
                </a:lnTo>
                <a:lnTo>
                  <a:pt x="300057" y="51763"/>
                </a:lnTo>
                <a:lnTo>
                  <a:pt x="344359" y="38650"/>
                </a:lnTo>
                <a:lnTo>
                  <a:pt x="390574" y="30555"/>
                </a:lnTo>
                <a:lnTo>
                  <a:pt x="438391" y="27787"/>
                </a:lnTo>
                <a:lnTo>
                  <a:pt x="590553" y="27787"/>
                </a:lnTo>
                <a:lnTo>
                  <a:pt x="576809" y="22386"/>
                </a:lnTo>
                <a:lnTo>
                  <a:pt x="532320" y="10129"/>
                </a:lnTo>
                <a:lnTo>
                  <a:pt x="486091" y="2577"/>
                </a:lnTo>
                <a:lnTo>
                  <a:pt x="438391" y="0"/>
                </a:lnTo>
                <a:close/>
              </a:path>
              <a:path w="876935" h="876935">
                <a:moveTo>
                  <a:pt x="590553" y="27787"/>
                </a:moveTo>
                <a:lnTo>
                  <a:pt x="438391" y="27787"/>
                </a:lnTo>
                <a:lnTo>
                  <a:pt x="486208" y="30555"/>
                </a:lnTo>
                <a:lnTo>
                  <a:pt x="532423" y="38650"/>
                </a:lnTo>
                <a:lnTo>
                  <a:pt x="576725" y="51763"/>
                </a:lnTo>
                <a:lnTo>
                  <a:pt x="618803" y="69583"/>
                </a:lnTo>
                <a:lnTo>
                  <a:pt x="658348" y="91800"/>
                </a:lnTo>
                <a:lnTo>
                  <a:pt x="695048" y="118104"/>
                </a:lnTo>
                <a:lnTo>
                  <a:pt x="728594" y="148183"/>
                </a:lnTo>
                <a:lnTo>
                  <a:pt x="758674" y="181728"/>
                </a:lnTo>
                <a:lnTo>
                  <a:pt x="784978" y="218428"/>
                </a:lnTo>
                <a:lnTo>
                  <a:pt x="807196" y="257973"/>
                </a:lnTo>
                <a:lnTo>
                  <a:pt x="825017" y="300052"/>
                </a:lnTo>
                <a:lnTo>
                  <a:pt x="838150" y="344461"/>
                </a:lnTo>
                <a:lnTo>
                  <a:pt x="846227" y="390571"/>
                </a:lnTo>
                <a:lnTo>
                  <a:pt x="848995" y="438391"/>
                </a:lnTo>
                <a:lnTo>
                  <a:pt x="846227" y="486208"/>
                </a:lnTo>
                <a:lnTo>
                  <a:pt x="838131" y="532423"/>
                </a:lnTo>
                <a:lnTo>
                  <a:pt x="824982" y="576809"/>
                </a:lnTo>
                <a:lnTo>
                  <a:pt x="807196" y="618803"/>
                </a:lnTo>
                <a:lnTo>
                  <a:pt x="784978" y="658348"/>
                </a:lnTo>
                <a:lnTo>
                  <a:pt x="758674" y="695048"/>
                </a:lnTo>
                <a:lnTo>
                  <a:pt x="728594" y="728594"/>
                </a:lnTo>
                <a:lnTo>
                  <a:pt x="695048" y="758674"/>
                </a:lnTo>
                <a:lnTo>
                  <a:pt x="658348" y="784978"/>
                </a:lnTo>
                <a:lnTo>
                  <a:pt x="618803" y="807196"/>
                </a:lnTo>
                <a:lnTo>
                  <a:pt x="576725" y="825017"/>
                </a:lnTo>
                <a:lnTo>
                  <a:pt x="532423" y="838131"/>
                </a:lnTo>
                <a:lnTo>
                  <a:pt x="486208" y="846227"/>
                </a:lnTo>
                <a:lnTo>
                  <a:pt x="438391" y="848995"/>
                </a:lnTo>
                <a:lnTo>
                  <a:pt x="590553" y="848995"/>
                </a:lnTo>
                <a:lnTo>
                  <a:pt x="659484" y="816843"/>
                </a:lnTo>
                <a:lnTo>
                  <a:pt x="697133" y="792087"/>
                </a:lnTo>
                <a:lnTo>
                  <a:pt x="731962" y="763704"/>
                </a:lnTo>
                <a:lnTo>
                  <a:pt x="763704" y="731962"/>
                </a:lnTo>
                <a:lnTo>
                  <a:pt x="792087" y="697133"/>
                </a:lnTo>
                <a:lnTo>
                  <a:pt x="816843" y="659484"/>
                </a:lnTo>
                <a:lnTo>
                  <a:pt x="837703" y="619286"/>
                </a:lnTo>
                <a:lnTo>
                  <a:pt x="854419" y="576725"/>
                </a:lnTo>
                <a:lnTo>
                  <a:pt x="866653" y="532320"/>
                </a:lnTo>
                <a:lnTo>
                  <a:pt x="874205" y="486091"/>
                </a:lnTo>
                <a:lnTo>
                  <a:pt x="876782" y="438391"/>
                </a:lnTo>
                <a:lnTo>
                  <a:pt x="874205" y="390690"/>
                </a:lnTo>
                <a:lnTo>
                  <a:pt x="866624" y="344355"/>
                </a:lnTo>
                <a:lnTo>
                  <a:pt x="854396" y="299973"/>
                </a:lnTo>
                <a:lnTo>
                  <a:pt x="837703" y="257495"/>
                </a:lnTo>
                <a:lnTo>
                  <a:pt x="816843" y="217297"/>
                </a:lnTo>
                <a:lnTo>
                  <a:pt x="792087" y="179649"/>
                </a:lnTo>
                <a:lnTo>
                  <a:pt x="763704" y="144819"/>
                </a:lnTo>
                <a:lnTo>
                  <a:pt x="731962" y="113078"/>
                </a:lnTo>
                <a:lnTo>
                  <a:pt x="697133" y="84694"/>
                </a:lnTo>
                <a:lnTo>
                  <a:pt x="659484" y="59938"/>
                </a:lnTo>
                <a:lnTo>
                  <a:pt x="619286" y="39079"/>
                </a:lnTo>
                <a:lnTo>
                  <a:pt x="590553" y="27787"/>
                </a:lnTo>
                <a:close/>
              </a:path>
            </a:pathLst>
          </a:custGeom>
          <a:solidFill>
            <a:srgbClr val="000101"/>
          </a:solidFill>
        </p:spPr>
        <p:txBody>
          <a:bodyPr wrap="square" lIns="0" tIns="0" rIns="0" bIns="0" rtlCol="0"/>
          <a:lstStyle/>
          <a:p>
            <a:endParaRPr/>
          </a:p>
        </p:txBody>
      </p:sp>
      <p:sp>
        <p:nvSpPr>
          <p:cNvPr id="13" name="object 13"/>
          <p:cNvSpPr/>
          <p:nvPr/>
        </p:nvSpPr>
        <p:spPr>
          <a:xfrm>
            <a:off x="3052226" y="4301539"/>
            <a:ext cx="186055" cy="186055"/>
          </a:xfrm>
          <a:custGeom>
            <a:avLst/>
            <a:gdLst/>
            <a:ahLst/>
            <a:cxnLst/>
            <a:rect l="l" t="t" r="r" b="b"/>
            <a:pathLst>
              <a:path w="186055" h="186054">
                <a:moveTo>
                  <a:pt x="92786" y="0"/>
                </a:moveTo>
                <a:lnTo>
                  <a:pt x="56589" y="7264"/>
                </a:lnTo>
                <a:lnTo>
                  <a:pt x="27104" y="27104"/>
                </a:lnTo>
                <a:lnTo>
                  <a:pt x="7264" y="56589"/>
                </a:lnTo>
                <a:lnTo>
                  <a:pt x="0" y="92786"/>
                </a:lnTo>
                <a:lnTo>
                  <a:pt x="7264" y="128983"/>
                </a:lnTo>
                <a:lnTo>
                  <a:pt x="27104" y="158467"/>
                </a:lnTo>
                <a:lnTo>
                  <a:pt x="56589" y="178307"/>
                </a:lnTo>
                <a:lnTo>
                  <a:pt x="92786" y="185572"/>
                </a:lnTo>
                <a:lnTo>
                  <a:pt x="128983" y="178307"/>
                </a:lnTo>
                <a:lnTo>
                  <a:pt x="158467" y="158467"/>
                </a:lnTo>
                <a:lnTo>
                  <a:pt x="178307" y="128983"/>
                </a:lnTo>
                <a:lnTo>
                  <a:pt x="185572" y="92786"/>
                </a:lnTo>
                <a:lnTo>
                  <a:pt x="178307" y="56589"/>
                </a:lnTo>
                <a:lnTo>
                  <a:pt x="158467" y="27104"/>
                </a:lnTo>
                <a:lnTo>
                  <a:pt x="128983" y="7264"/>
                </a:lnTo>
                <a:lnTo>
                  <a:pt x="92786" y="0"/>
                </a:lnTo>
                <a:close/>
              </a:path>
            </a:pathLst>
          </a:custGeom>
          <a:solidFill>
            <a:srgbClr val="000101"/>
          </a:solidFill>
        </p:spPr>
        <p:txBody>
          <a:bodyPr wrap="square" lIns="0" tIns="0" rIns="0" bIns="0" rtlCol="0"/>
          <a:lstStyle/>
          <a:p>
            <a:endParaRPr/>
          </a:p>
        </p:txBody>
      </p:sp>
      <p:sp>
        <p:nvSpPr>
          <p:cNvPr id="14" name="object 14"/>
          <p:cNvSpPr/>
          <p:nvPr/>
        </p:nvSpPr>
        <p:spPr>
          <a:xfrm>
            <a:off x="2904863" y="4154170"/>
            <a:ext cx="480695" cy="480695"/>
          </a:xfrm>
          <a:custGeom>
            <a:avLst/>
            <a:gdLst/>
            <a:ahLst/>
            <a:cxnLst/>
            <a:rect l="l" t="t" r="r" b="b"/>
            <a:pathLst>
              <a:path w="480695" h="480695">
                <a:moveTo>
                  <a:pt x="333273" y="404228"/>
                </a:moveTo>
                <a:lnTo>
                  <a:pt x="147027" y="404228"/>
                </a:lnTo>
                <a:lnTo>
                  <a:pt x="157252" y="409627"/>
                </a:lnTo>
                <a:lnTo>
                  <a:pt x="167844" y="414389"/>
                </a:lnTo>
                <a:lnTo>
                  <a:pt x="178772" y="418506"/>
                </a:lnTo>
                <a:lnTo>
                  <a:pt x="190004" y="421970"/>
                </a:lnTo>
                <a:lnTo>
                  <a:pt x="206552" y="480301"/>
                </a:lnTo>
                <a:lnTo>
                  <a:pt x="273748" y="480301"/>
                </a:lnTo>
                <a:lnTo>
                  <a:pt x="290296" y="421970"/>
                </a:lnTo>
                <a:lnTo>
                  <a:pt x="301528" y="418506"/>
                </a:lnTo>
                <a:lnTo>
                  <a:pt x="312456" y="414389"/>
                </a:lnTo>
                <a:lnTo>
                  <a:pt x="323048" y="409627"/>
                </a:lnTo>
                <a:lnTo>
                  <a:pt x="333273" y="404228"/>
                </a:lnTo>
                <a:close/>
              </a:path>
              <a:path w="480695" h="480695">
                <a:moveTo>
                  <a:pt x="93980" y="46570"/>
                </a:moveTo>
                <a:lnTo>
                  <a:pt x="46558" y="93979"/>
                </a:lnTo>
                <a:lnTo>
                  <a:pt x="76073" y="147027"/>
                </a:lnTo>
                <a:lnTo>
                  <a:pt x="70673" y="157252"/>
                </a:lnTo>
                <a:lnTo>
                  <a:pt x="65911" y="167844"/>
                </a:lnTo>
                <a:lnTo>
                  <a:pt x="61794" y="178772"/>
                </a:lnTo>
                <a:lnTo>
                  <a:pt x="58331" y="190004"/>
                </a:lnTo>
                <a:lnTo>
                  <a:pt x="0" y="206552"/>
                </a:lnTo>
                <a:lnTo>
                  <a:pt x="0" y="273748"/>
                </a:lnTo>
                <a:lnTo>
                  <a:pt x="58331" y="290296"/>
                </a:lnTo>
                <a:lnTo>
                  <a:pt x="61794" y="301528"/>
                </a:lnTo>
                <a:lnTo>
                  <a:pt x="65912" y="312458"/>
                </a:lnTo>
                <a:lnTo>
                  <a:pt x="70676" y="323054"/>
                </a:lnTo>
                <a:lnTo>
                  <a:pt x="76065" y="333286"/>
                </a:lnTo>
                <a:lnTo>
                  <a:pt x="46558" y="386321"/>
                </a:lnTo>
                <a:lnTo>
                  <a:pt x="93980" y="433743"/>
                </a:lnTo>
                <a:lnTo>
                  <a:pt x="147027" y="404228"/>
                </a:lnTo>
                <a:lnTo>
                  <a:pt x="415828" y="404228"/>
                </a:lnTo>
                <a:lnTo>
                  <a:pt x="433730" y="386321"/>
                </a:lnTo>
                <a:lnTo>
                  <a:pt x="422250" y="365683"/>
                </a:lnTo>
                <a:lnTo>
                  <a:pt x="240144" y="365683"/>
                </a:lnTo>
                <a:lnTo>
                  <a:pt x="191368" y="355791"/>
                </a:lnTo>
                <a:lnTo>
                  <a:pt x="151458" y="328842"/>
                </a:lnTo>
                <a:lnTo>
                  <a:pt x="124510" y="288933"/>
                </a:lnTo>
                <a:lnTo>
                  <a:pt x="114617" y="240156"/>
                </a:lnTo>
                <a:lnTo>
                  <a:pt x="124510" y="191373"/>
                </a:lnTo>
                <a:lnTo>
                  <a:pt x="151458" y="151460"/>
                </a:lnTo>
                <a:lnTo>
                  <a:pt x="191368" y="124510"/>
                </a:lnTo>
                <a:lnTo>
                  <a:pt x="240144" y="114617"/>
                </a:lnTo>
                <a:lnTo>
                  <a:pt x="422253" y="114617"/>
                </a:lnTo>
                <a:lnTo>
                  <a:pt x="433730" y="93979"/>
                </a:lnTo>
                <a:lnTo>
                  <a:pt x="415823" y="76072"/>
                </a:lnTo>
                <a:lnTo>
                  <a:pt x="147027" y="76072"/>
                </a:lnTo>
                <a:lnTo>
                  <a:pt x="93980" y="46570"/>
                </a:lnTo>
                <a:close/>
              </a:path>
              <a:path w="480695" h="480695">
                <a:moveTo>
                  <a:pt x="415828" y="404228"/>
                </a:moveTo>
                <a:lnTo>
                  <a:pt x="333273" y="404228"/>
                </a:lnTo>
                <a:lnTo>
                  <a:pt x="386321" y="433743"/>
                </a:lnTo>
                <a:lnTo>
                  <a:pt x="415828" y="404228"/>
                </a:lnTo>
                <a:close/>
              </a:path>
              <a:path w="480695" h="480695">
                <a:moveTo>
                  <a:pt x="422253" y="114617"/>
                </a:moveTo>
                <a:lnTo>
                  <a:pt x="240144" y="114617"/>
                </a:lnTo>
                <a:lnTo>
                  <a:pt x="288927" y="124510"/>
                </a:lnTo>
                <a:lnTo>
                  <a:pt x="328841" y="151460"/>
                </a:lnTo>
                <a:lnTo>
                  <a:pt x="355790" y="191373"/>
                </a:lnTo>
                <a:lnTo>
                  <a:pt x="365683" y="240156"/>
                </a:lnTo>
                <a:lnTo>
                  <a:pt x="355790" y="288933"/>
                </a:lnTo>
                <a:lnTo>
                  <a:pt x="328841" y="328842"/>
                </a:lnTo>
                <a:lnTo>
                  <a:pt x="288927" y="355791"/>
                </a:lnTo>
                <a:lnTo>
                  <a:pt x="240144" y="365683"/>
                </a:lnTo>
                <a:lnTo>
                  <a:pt x="422250" y="365683"/>
                </a:lnTo>
                <a:lnTo>
                  <a:pt x="404234" y="333273"/>
                </a:lnTo>
                <a:lnTo>
                  <a:pt x="409624" y="323048"/>
                </a:lnTo>
                <a:lnTo>
                  <a:pt x="414385" y="312456"/>
                </a:lnTo>
                <a:lnTo>
                  <a:pt x="418505" y="301528"/>
                </a:lnTo>
                <a:lnTo>
                  <a:pt x="421970" y="290296"/>
                </a:lnTo>
                <a:lnTo>
                  <a:pt x="480301" y="273748"/>
                </a:lnTo>
                <a:lnTo>
                  <a:pt x="480301" y="206552"/>
                </a:lnTo>
                <a:lnTo>
                  <a:pt x="421970" y="190004"/>
                </a:lnTo>
                <a:lnTo>
                  <a:pt x="418505" y="178772"/>
                </a:lnTo>
                <a:lnTo>
                  <a:pt x="414385" y="167844"/>
                </a:lnTo>
                <a:lnTo>
                  <a:pt x="409622" y="157252"/>
                </a:lnTo>
                <a:lnTo>
                  <a:pt x="404228" y="147027"/>
                </a:lnTo>
                <a:lnTo>
                  <a:pt x="422253" y="114617"/>
                </a:lnTo>
                <a:close/>
              </a:path>
              <a:path w="480695" h="480695">
                <a:moveTo>
                  <a:pt x="273748" y="0"/>
                </a:moveTo>
                <a:lnTo>
                  <a:pt x="206552" y="0"/>
                </a:lnTo>
                <a:lnTo>
                  <a:pt x="190004" y="58331"/>
                </a:lnTo>
                <a:lnTo>
                  <a:pt x="178772" y="61796"/>
                </a:lnTo>
                <a:lnTo>
                  <a:pt x="167844" y="65916"/>
                </a:lnTo>
                <a:lnTo>
                  <a:pt x="157252" y="70679"/>
                </a:lnTo>
                <a:lnTo>
                  <a:pt x="147027" y="76072"/>
                </a:lnTo>
                <a:lnTo>
                  <a:pt x="333273" y="76072"/>
                </a:lnTo>
                <a:lnTo>
                  <a:pt x="323048" y="70679"/>
                </a:lnTo>
                <a:lnTo>
                  <a:pt x="312456" y="65916"/>
                </a:lnTo>
                <a:lnTo>
                  <a:pt x="301528" y="61796"/>
                </a:lnTo>
                <a:lnTo>
                  <a:pt x="290296" y="58331"/>
                </a:lnTo>
                <a:lnTo>
                  <a:pt x="273748" y="0"/>
                </a:lnTo>
                <a:close/>
              </a:path>
              <a:path w="480695" h="480695">
                <a:moveTo>
                  <a:pt x="386321" y="46570"/>
                </a:moveTo>
                <a:lnTo>
                  <a:pt x="333273" y="76072"/>
                </a:lnTo>
                <a:lnTo>
                  <a:pt x="415823" y="76072"/>
                </a:lnTo>
                <a:lnTo>
                  <a:pt x="386321" y="46570"/>
                </a:lnTo>
                <a:close/>
              </a:path>
            </a:pathLst>
          </a:custGeom>
          <a:solidFill>
            <a:srgbClr val="000101"/>
          </a:solidFill>
        </p:spPr>
        <p:txBody>
          <a:bodyPr wrap="square" lIns="0" tIns="0" rIns="0" bIns="0" rtlCol="0"/>
          <a:lstStyle/>
          <a:p>
            <a:endParaRPr/>
          </a:p>
        </p:txBody>
      </p:sp>
      <p:sp>
        <p:nvSpPr>
          <p:cNvPr id="15" name="object 15"/>
          <p:cNvSpPr txBox="1">
            <a:spLocks noGrp="1"/>
          </p:cNvSpPr>
          <p:nvPr>
            <p:ph type="ftr" sz="quarter" idx="5"/>
          </p:nvPr>
        </p:nvSpPr>
        <p:spPr>
          <a:prstGeom prst="rect">
            <a:avLst/>
          </a:prstGeom>
        </p:spPr>
        <p:txBody>
          <a:bodyPr vert="horz" wrap="square" lIns="0" tIns="635" rIns="0" bIns="0" rtlCol="0">
            <a:spAutoFit/>
          </a:body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16" name="object 2"/>
          <p:cNvSpPr/>
          <p:nvPr/>
        </p:nvSpPr>
        <p:spPr>
          <a:xfrm>
            <a:off x="286727" y="296468"/>
            <a:ext cx="1099908" cy="1099896"/>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639570" cy="6858000"/>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244093" y="253836"/>
            <a:ext cx="1185545" cy="1185545"/>
          </a:xfrm>
          <a:custGeom>
            <a:avLst/>
            <a:gdLst/>
            <a:ahLst/>
            <a:cxnLst/>
            <a:rect l="l" t="t" r="r" b="b"/>
            <a:pathLst>
              <a:path w="1185545" h="1185545">
                <a:moveTo>
                  <a:pt x="592582" y="0"/>
                </a:moveTo>
                <a:lnTo>
                  <a:pt x="543980" y="1964"/>
                </a:lnTo>
                <a:lnTo>
                  <a:pt x="496460" y="7755"/>
                </a:lnTo>
                <a:lnTo>
                  <a:pt x="450176" y="17221"/>
                </a:lnTo>
                <a:lnTo>
                  <a:pt x="405278" y="30209"/>
                </a:lnTo>
                <a:lnTo>
                  <a:pt x="361920" y="46567"/>
                </a:lnTo>
                <a:lnTo>
                  <a:pt x="320254" y="66141"/>
                </a:lnTo>
                <a:lnTo>
                  <a:pt x="280432" y="88781"/>
                </a:lnTo>
                <a:lnTo>
                  <a:pt x="242608" y="114332"/>
                </a:lnTo>
                <a:lnTo>
                  <a:pt x="206933" y="142643"/>
                </a:lnTo>
                <a:lnTo>
                  <a:pt x="173561" y="173561"/>
                </a:lnTo>
                <a:lnTo>
                  <a:pt x="142643" y="206933"/>
                </a:lnTo>
                <a:lnTo>
                  <a:pt x="114332" y="242608"/>
                </a:lnTo>
                <a:lnTo>
                  <a:pt x="88781" y="280432"/>
                </a:lnTo>
                <a:lnTo>
                  <a:pt x="66141" y="320254"/>
                </a:lnTo>
                <a:lnTo>
                  <a:pt x="46567" y="361920"/>
                </a:lnTo>
                <a:lnTo>
                  <a:pt x="30209" y="405278"/>
                </a:lnTo>
                <a:lnTo>
                  <a:pt x="17221" y="450176"/>
                </a:lnTo>
                <a:lnTo>
                  <a:pt x="7755" y="496460"/>
                </a:lnTo>
                <a:lnTo>
                  <a:pt x="1964" y="543980"/>
                </a:lnTo>
                <a:lnTo>
                  <a:pt x="0" y="592581"/>
                </a:lnTo>
                <a:lnTo>
                  <a:pt x="1964" y="641183"/>
                </a:lnTo>
                <a:lnTo>
                  <a:pt x="7755" y="688703"/>
                </a:lnTo>
                <a:lnTo>
                  <a:pt x="17221" y="734987"/>
                </a:lnTo>
                <a:lnTo>
                  <a:pt x="30209" y="779885"/>
                </a:lnTo>
                <a:lnTo>
                  <a:pt x="46567" y="823243"/>
                </a:lnTo>
                <a:lnTo>
                  <a:pt x="66141" y="864909"/>
                </a:lnTo>
                <a:lnTo>
                  <a:pt x="88781" y="904731"/>
                </a:lnTo>
                <a:lnTo>
                  <a:pt x="114332" y="942555"/>
                </a:lnTo>
                <a:lnTo>
                  <a:pt x="142643" y="978230"/>
                </a:lnTo>
                <a:lnTo>
                  <a:pt x="173561" y="1011602"/>
                </a:lnTo>
                <a:lnTo>
                  <a:pt x="206933" y="1042520"/>
                </a:lnTo>
                <a:lnTo>
                  <a:pt x="242608" y="1070831"/>
                </a:lnTo>
                <a:lnTo>
                  <a:pt x="280432" y="1096382"/>
                </a:lnTo>
                <a:lnTo>
                  <a:pt x="320254" y="1119022"/>
                </a:lnTo>
                <a:lnTo>
                  <a:pt x="361920" y="1138596"/>
                </a:lnTo>
                <a:lnTo>
                  <a:pt x="405278" y="1154954"/>
                </a:lnTo>
                <a:lnTo>
                  <a:pt x="450176" y="1167942"/>
                </a:lnTo>
                <a:lnTo>
                  <a:pt x="496460" y="1177408"/>
                </a:lnTo>
                <a:lnTo>
                  <a:pt x="543980" y="1183199"/>
                </a:lnTo>
                <a:lnTo>
                  <a:pt x="592582" y="1185163"/>
                </a:lnTo>
                <a:lnTo>
                  <a:pt x="641183" y="1183199"/>
                </a:lnTo>
                <a:lnTo>
                  <a:pt x="688703" y="1177408"/>
                </a:lnTo>
                <a:lnTo>
                  <a:pt x="734987" y="1167942"/>
                </a:lnTo>
                <a:lnTo>
                  <a:pt x="779885" y="1154954"/>
                </a:lnTo>
                <a:lnTo>
                  <a:pt x="823243" y="1138596"/>
                </a:lnTo>
                <a:lnTo>
                  <a:pt x="864909" y="1119022"/>
                </a:lnTo>
                <a:lnTo>
                  <a:pt x="904731" y="1096382"/>
                </a:lnTo>
                <a:lnTo>
                  <a:pt x="942555" y="1070831"/>
                </a:lnTo>
                <a:lnTo>
                  <a:pt x="978230" y="1042520"/>
                </a:lnTo>
                <a:lnTo>
                  <a:pt x="1011602" y="1011602"/>
                </a:lnTo>
                <a:lnTo>
                  <a:pt x="1042520" y="978230"/>
                </a:lnTo>
                <a:lnTo>
                  <a:pt x="1070831" y="942555"/>
                </a:lnTo>
                <a:lnTo>
                  <a:pt x="1096382" y="904731"/>
                </a:lnTo>
                <a:lnTo>
                  <a:pt x="1119022" y="864909"/>
                </a:lnTo>
                <a:lnTo>
                  <a:pt x="1138596" y="823243"/>
                </a:lnTo>
                <a:lnTo>
                  <a:pt x="1154954" y="779885"/>
                </a:lnTo>
                <a:lnTo>
                  <a:pt x="1167942" y="734987"/>
                </a:lnTo>
                <a:lnTo>
                  <a:pt x="1177408" y="688703"/>
                </a:lnTo>
                <a:lnTo>
                  <a:pt x="1183199" y="641183"/>
                </a:lnTo>
                <a:lnTo>
                  <a:pt x="1185164" y="592581"/>
                </a:lnTo>
                <a:lnTo>
                  <a:pt x="1183199" y="543980"/>
                </a:lnTo>
                <a:lnTo>
                  <a:pt x="1177408" y="496460"/>
                </a:lnTo>
                <a:lnTo>
                  <a:pt x="1167942" y="450176"/>
                </a:lnTo>
                <a:lnTo>
                  <a:pt x="1154954" y="405278"/>
                </a:lnTo>
                <a:lnTo>
                  <a:pt x="1138596" y="361920"/>
                </a:lnTo>
                <a:lnTo>
                  <a:pt x="1119022" y="320254"/>
                </a:lnTo>
                <a:lnTo>
                  <a:pt x="1096382" y="280432"/>
                </a:lnTo>
                <a:lnTo>
                  <a:pt x="1070831" y="242608"/>
                </a:lnTo>
                <a:lnTo>
                  <a:pt x="1042520" y="206933"/>
                </a:lnTo>
                <a:lnTo>
                  <a:pt x="1011602" y="173561"/>
                </a:lnTo>
                <a:lnTo>
                  <a:pt x="978230" y="142643"/>
                </a:lnTo>
                <a:lnTo>
                  <a:pt x="942555" y="114332"/>
                </a:lnTo>
                <a:lnTo>
                  <a:pt x="904731" y="88781"/>
                </a:lnTo>
                <a:lnTo>
                  <a:pt x="864909" y="66141"/>
                </a:lnTo>
                <a:lnTo>
                  <a:pt x="823243" y="46567"/>
                </a:lnTo>
                <a:lnTo>
                  <a:pt x="779885" y="30209"/>
                </a:lnTo>
                <a:lnTo>
                  <a:pt x="734987" y="17221"/>
                </a:lnTo>
                <a:lnTo>
                  <a:pt x="688703" y="7755"/>
                </a:lnTo>
                <a:lnTo>
                  <a:pt x="641183" y="1964"/>
                </a:lnTo>
                <a:lnTo>
                  <a:pt x="592582" y="0"/>
                </a:lnTo>
                <a:close/>
              </a:path>
            </a:pathLst>
          </a:custGeom>
          <a:solidFill>
            <a:srgbClr val="FFFFFF"/>
          </a:solidFill>
        </p:spPr>
        <p:txBody>
          <a:bodyPr wrap="square" lIns="0" tIns="0" rIns="0" bIns="0" rtlCol="0"/>
          <a:lstStyle/>
          <a:p>
            <a:endParaRPr/>
          </a:p>
        </p:txBody>
      </p:sp>
      <p:sp>
        <p:nvSpPr>
          <p:cNvPr id="5" name="object 5"/>
          <p:cNvSpPr/>
          <p:nvPr/>
        </p:nvSpPr>
        <p:spPr>
          <a:xfrm>
            <a:off x="1639570" y="6527800"/>
            <a:ext cx="7504430" cy="330200"/>
          </a:xfrm>
          <a:custGeom>
            <a:avLst/>
            <a:gdLst/>
            <a:ahLst/>
            <a:cxnLst/>
            <a:rect l="l" t="t" r="r" b="b"/>
            <a:pathLst>
              <a:path w="7504430" h="330200">
                <a:moveTo>
                  <a:pt x="0" y="330200"/>
                </a:moveTo>
                <a:lnTo>
                  <a:pt x="7504430" y="330200"/>
                </a:lnTo>
                <a:lnTo>
                  <a:pt x="7504430" y="0"/>
                </a:lnTo>
                <a:lnTo>
                  <a:pt x="0" y="0"/>
                </a:lnTo>
                <a:lnTo>
                  <a:pt x="0" y="330200"/>
                </a:lnTo>
                <a:close/>
              </a:path>
            </a:pathLst>
          </a:custGeom>
          <a:solidFill>
            <a:srgbClr val="8DDEF9"/>
          </a:solidFill>
        </p:spPr>
        <p:txBody>
          <a:bodyPr wrap="square" lIns="0" tIns="0" rIns="0" bIns="0" rtlCol="0"/>
          <a:lstStyle/>
          <a:p>
            <a:endParaRPr/>
          </a:p>
        </p:txBody>
      </p:sp>
      <p:sp>
        <p:nvSpPr>
          <p:cNvPr id="6" name="object 6"/>
          <p:cNvSpPr/>
          <p:nvPr/>
        </p:nvSpPr>
        <p:spPr>
          <a:xfrm>
            <a:off x="2083816" y="852766"/>
            <a:ext cx="6655434" cy="0"/>
          </a:xfrm>
          <a:custGeom>
            <a:avLst/>
            <a:gdLst/>
            <a:ahLst/>
            <a:cxnLst/>
            <a:rect l="l" t="t" r="r" b="b"/>
            <a:pathLst>
              <a:path w="6655434">
                <a:moveTo>
                  <a:pt x="0" y="0"/>
                </a:moveTo>
                <a:lnTo>
                  <a:pt x="6655054" y="0"/>
                </a:lnTo>
              </a:path>
            </a:pathLst>
          </a:custGeom>
          <a:ln w="12700">
            <a:solidFill>
              <a:srgbClr val="4CD9F8"/>
            </a:solidFill>
          </a:ln>
        </p:spPr>
        <p:txBody>
          <a:bodyPr wrap="square" lIns="0" tIns="0" rIns="0" bIns="0" rtlCol="0"/>
          <a:lstStyle/>
          <a:p>
            <a:endParaRPr/>
          </a:p>
        </p:txBody>
      </p:sp>
      <p:sp>
        <p:nvSpPr>
          <p:cNvPr id="7" name="object 7"/>
          <p:cNvSpPr txBox="1">
            <a:spLocks noGrp="1"/>
          </p:cNvSpPr>
          <p:nvPr>
            <p:ph type="title"/>
          </p:nvPr>
        </p:nvSpPr>
        <p:spPr>
          <a:xfrm>
            <a:off x="2071116" y="424654"/>
            <a:ext cx="3868420" cy="345440"/>
          </a:xfrm>
          <a:prstGeom prst="rect">
            <a:avLst/>
          </a:prstGeom>
        </p:spPr>
        <p:txBody>
          <a:bodyPr vert="horz" wrap="square" lIns="0" tIns="12700" rIns="0" bIns="0" rtlCol="0">
            <a:spAutoFit/>
          </a:bodyPr>
          <a:lstStyle/>
          <a:p>
            <a:pPr marL="12700">
              <a:lnSpc>
                <a:spcPct val="100000"/>
              </a:lnSpc>
              <a:spcBef>
                <a:spcPts val="100"/>
              </a:spcBef>
            </a:pPr>
            <a:r>
              <a:rPr sz="2100" spc="-20" dirty="0">
                <a:latin typeface="Georgia"/>
                <a:cs typeface="Georgia"/>
              </a:rPr>
              <a:t>Management </a:t>
            </a:r>
            <a:r>
              <a:rPr sz="2100" dirty="0">
                <a:latin typeface="Georgia"/>
                <a:cs typeface="Georgia"/>
              </a:rPr>
              <a:t>vs</a:t>
            </a:r>
            <a:r>
              <a:rPr sz="2100" spc="-25" dirty="0">
                <a:latin typeface="Georgia"/>
                <a:cs typeface="Georgia"/>
              </a:rPr>
              <a:t> </a:t>
            </a:r>
            <a:r>
              <a:rPr sz="2100" spc="-10" dirty="0">
                <a:latin typeface="Georgia"/>
                <a:cs typeface="Georgia"/>
              </a:rPr>
              <a:t>Governance</a:t>
            </a:r>
            <a:endParaRPr sz="2100">
              <a:latin typeface="Georgia"/>
              <a:cs typeface="Georgia"/>
            </a:endParaRPr>
          </a:p>
        </p:txBody>
      </p:sp>
      <p:sp>
        <p:nvSpPr>
          <p:cNvPr id="8" name="object 8"/>
          <p:cNvSpPr txBox="1"/>
          <p:nvPr/>
        </p:nvSpPr>
        <p:spPr>
          <a:xfrm>
            <a:off x="2071116" y="1813814"/>
            <a:ext cx="2798445" cy="299720"/>
          </a:xfrm>
          <a:prstGeom prst="rect">
            <a:avLst/>
          </a:prstGeom>
        </p:spPr>
        <p:txBody>
          <a:bodyPr vert="horz" wrap="square" lIns="0" tIns="12700" rIns="0" bIns="0" rtlCol="0">
            <a:spAutoFit/>
          </a:bodyPr>
          <a:lstStyle/>
          <a:p>
            <a:pPr marL="12700">
              <a:lnSpc>
                <a:spcPct val="100000"/>
              </a:lnSpc>
              <a:spcBef>
                <a:spcPts val="100"/>
              </a:spcBef>
            </a:pPr>
            <a:r>
              <a:rPr sz="1800" b="1" spc="-10" dirty="0">
                <a:latin typeface="Calibri"/>
                <a:cs typeface="Calibri"/>
              </a:rPr>
              <a:t>Exercise </a:t>
            </a:r>
            <a:r>
              <a:rPr sz="1800" spc="-15" dirty="0">
                <a:latin typeface="Calibri"/>
                <a:cs typeface="Calibri"/>
              </a:rPr>
              <a:t>Board, </a:t>
            </a:r>
            <a:r>
              <a:rPr sz="1800" spc="-30" dirty="0">
                <a:latin typeface="Calibri"/>
                <a:cs typeface="Calibri"/>
              </a:rPr>
              <a:t>Staff, </a:t>
            </a:r>
            <a:r>
              <a:rPr sz="1800" spc="-5" dirty="0">
                <a:latin typeface="Calibri"/>
                <a:cs typeface="Calibri"/>
              </a:rPr>
              <a:t>or</a:t>
            </a:r>
            <a:r>
              <a:rPr sz="1800" spc="25" dirty="0">
                <a:latin typeface="Calibri"/>
                <a:cs typeface="Calibri"/>
              </a:rPr>
              <a:t> </a:t>
            </a:r>
            <a:r>
              <a:rPr sz="1800" spc="-35" dirty="0">
                <a:latin typeface="Calibri"/>
                <a:cs typeface="Calibri"/>
              </a:rPr>
              <a:t>Both?</a:t>
            </a:r>
            <a:endParaRPr sz="1800">
              <a:latin typeface="Calibri"/>
              <a:cs typeface="Calibri"/>
            </a:endParaRPr>
          </a:p>
        </p:txBody>
      </p:sp>
      <p:sp>
        <p:nvSpPr>
          <p:cNvPr id="9" name="object 9"/>
          <p:cNvSpPr/>
          <p:nvPr/>
        </p:nvSpPr>
        <p:spPr>
          <a:xfrm>
            <a:off x="2083816" y="2441448"/>
            <a:ext cx="5345683" cy="3730752"/>
          </a:xfrm>
          <a:prstGeom prst="rect">
            <a:avLst/>
          </a:prstGeom>
          <a:blipFill>
            <a:blip r:embed="rId4" cstate="print"/>
            <a:stretch>
              <a:fillRect/>
            </a:stretch>
          </a:blipFill>
        </p:spPr>
        <p:txBody>
          <a:bodyPr wrap="square" lIns="0" tIns="0" rIns="0" bIns="0" rtlCol="0"/>
          <a:lstStyle/>
          <a:p>
            <a:endParaRPr/>
          </a:p>
        </p:txBody>
      </p:sp>
      <p:sp>
        <p:nvSpPr>
          <p:cNvPr id="10" name="object 10"/>
          <p:cNvSpPr txBox="1">
            <a:spLocks noGrp="1"/>
          </p:cNvSpPr>
          <p:nvPr>
            <p:ph type="ftr" sz="quarter" idx="5"/>
          </p:nvPr>
        </p:nvSpPr>
        <p:spPr>
          <a:prstGeom prst="rect">
            <a:avLst/>
          </a:prstGeom>
        </p:spPr>
        <p:txBody>
          <a:bodyPr vert="horz" wrap="square" lIns="0" tIns="635" rIns="0" bIns="0" rtlCol="0">
            <a:spAutoFit/>
          </a:body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11" name="object 2"/>
          <p:cNvSpPr/>
          <p:nvPr/>
        </p:nvSpPr>
        <p:spPr>
          <a:xfrm>
            <a:off x="286727" y="296468"/>
            <a:ext cx="1099908" cy="1099896"/>
          </a:xfrm>
          <a:prstGeom prst="rect">
            <a:avLst/>
          </a:prstGeom>
          <a:blipFill>
            <a:blip r:embed="rId5" cstate="print"/>
            <a:stretch>
              <a:fillRect/>
            </a:stretch>
          </a:blipFill>
        </p:spPr>
        <p:txBody>
          <a:bodyPr wrap="square" lIns="0" tIns="0" rIns="0" bIns="0" rtlCol="0"/>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639570" cy="6858000"/>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244093" y="253836"/>
            <a:ext cx="1185545" cy="1185545"/>
          </a:xfrm>
          <a:custGeom>
            <a:avLst/>
            <a:gdLst/>
            <a:ahLst/>
            <a:cxnLst/>
            <a:rect l="l" t="t" r="r" b="b"/>
            <a:pathLst>
              <a:path w="1185545" h="1185545">
                <a:moveTo>
                  <a:pt x="592582" y="0"/>
                </a:moveTo>
                <a:lnTo>
                  <a:pt x="543980" y="1964"/>
                </a:lnTo>
                <a:lnTo>
                  <a:pt x="496460" y="7755"/>
                </a:lnTo>
                <a:lnTo>
                  <a:pt x="450176" y="17221"/>
                </a:lnTo>
                <a:lnTo>
                  <a:pt x="405278" y="30209"/>
                </a:lnTo>
                <a:lnTo>
                  <a:pt x="361920" y="46567"/>
                </a:lnTo>
                <a:lnTo>
                  <a:pt x="320254" y="66141"/>
                </a:lnTo>
                <a:lnTo>
                  <a:pt x="280432" y="88781"/>
                </a:lnTo>
                <a:lnTo>
                  <a:pt x="242608" y="114332"/>
                </a:lnTo>
                <a:lnTo>
                  <a:pt x="206933" y="142643"/>
                </a:lnTo>
                <a:lnTo>
                  <a:pt x="173561" y="173561"/>
                </a:lnTo>
                <a:lnTo>
                  <a:pt x="142643" y="206933"/>
                </a:lnTo>
                <a:lnTo>
                  <a:pt x="114332" y="242608"/>
                </a:lnTo>
                <a:lnTo>
                  <a:pt x="88781" y="280432"/>
                </a:lnTo>
                <a:lnTo>
                  <a:pt x="66141" y="320254"/>
                </a:lnTo>
                <a:lnTo>
                  <a:pt x="46567" y="361920"/>
                </a:lnTo>
                <a:lnTo>
                  <a:pt x="30209" y="405278"/>
                </a:lnTo>
                <a:lnTo>
                  <a:pt x="17221" y="450176"/>
                </a:lnTo>
                <a:lnTo>
                  <a:pt x="7755" y="496460"/>
                </a:lnTo>
                <a:lnTo>
                  <a:pt x="1964" y="543980"/>
                </a:lnTo>
                <a:lnTo>
                  <a:pt x="0" y="592581"/>
                </a:lnTo>
                <a:lnTo>
                  <a:pt x="1964" y="641183"/>
                </a:lnTo>
                <a:lnTo>
                  <a:pt x="7755" y="688703"/>
                </a:lnTo>
                <a:lnTo>
                  <a:pt x="17221" y="734987"/>
                </a:lnTo>
                <a:lnTo>
                  <a:pt x="30209" y="779885"/>
                </a:lnTo>
                <a:lnTo>
                  <a:pt x="46567" y="823243"/>
                </a:lnTo>
                <a:lnTo>
                  <a:pt x="66141" y="864909"/>
                </a:lnTo>
                <a:lnTo>
                  <a:pt x="88781" y="904731"/>
                </a:lnTo>
                <a:lnTo>
                  <a:pt x="114332" y="942555"/>
                </a:lnTo>
                <a:lnTo>
                  <a:pt x="142643" y="978230"/>
                </a:lnTo>
                <a:lnTo>
                  <a:pt x="173561" y="1011602"/>
                </a:lnTo>
                <a:lnTo>
                  <a:pt x="206933" y="1042520"/>
                </a:lnTo>
                <a:lnTo>
                  <a:pt x="242608" y="1070831"/>
                </a:lnTo>
                <a:lnTo>
                  <a:pt x="280432" y="1096382"/>
                </a:lnTo>
                <a:lnTo>
                  <a:pt x="320254" y="1119022"/>
                </a:lnTo>
                <a:lnTo>
                  <a:pt x="361920" y="1138596"/>
                </a:lnTo>
                <a:lnTo>
                  <a:pt x="405278" y="1154954"/>
                </a:lnTo>
                <a:lnTo>
                  <a:pt x="450176" y="1167942"/>
                </a:lnTo>
                <a:lnTo>
                  <a:pt x="496460" y="1177408"/>
                </a:lnTo>
                <a:lnTo>
                  <a:pt x="543980" y="1183199"/>
                </a:lnTo>
                <a:lnTo>
                  <a:pt x="592582" y="1185163"/>
                </a:lnTo>
                <a:lnTo>
                  <a:pt x="641183" y="1183199"/>
                </a:lnTo>
                <a:lnTo>
                  <a:pt x="688703" y="1177408"/>
                </a:lnTo>
                <a:lnTo>
                  <a:pt x="734987" y="1167942"/>
                </a:lnTo>
                <a:lnTo>
                  <a:pt x="779885" y="1154954"/>
                </a:lnTo>
                <a:lnTo>
                  <a:pt x="823243" y="1138596"/>
                </a:lnTo>
                <a:lnTo>
                  <a:pt x="864909" y="1119022"/>
                </a:lnTo>
                <a:lnTo>
                  <a:pt x="904731" y="1096382"/>
                </a:lnTo>
                <a:lnTo>
                  <a:pt x="942555" y="1070831"/>
                </a:lnTo>
                <a:lnTo>
                  <a:pt x="978230" y="1042520"/>
                </a:lnTo>
                <a:lnTo>
                  <a:pt x="1011602" y="1011602"/>
                </a:lnTo>
                <a:lnTo>
                  <a:pt x="1042520" y="978230"/>
                </a:lnTo>
                <a:lnTo>
                  <a:pt x="1070831" y="942555"/>
                </a:lnTo>
                <a:lnTo>
                  <a:pt x="1096382" y="904731"/>
                </a:lnTo>
                <a:lnTo>
                  <a:pt x="1119022" y="864909"/>
                </a:lnTo>
                <a:lnTo>
                  <a:pt x="1138596" y="823243"/>
                </a:lnTo>
                <a:lnTo>
                  <a:pt x="1154954" y="779885"/>
                </a:lnTo>
                <a:lnTo>
                  <a:pt x="1167942" y="734987"/>
                </a:lnTo>
                <a:lnTo>
                  <a:pt x="1177408" y="688703"/>
                </a:lnTo>
                <a:lnTo>
                  <a:pt x="1183199" y="641183"/>
                </a:lnTo>
                <a:lnTo>
                  <a:pt x="1185164" y="592581"/>
                </a:lnTo>
                <a:lnTo>
                  <a:pt x="1183199" y="543980"/>
                </a:lnTo>
                <a:lnTo>
                  <a:pt x="1177408" y="496460"/>
                </a:lnTo>
                <a:lnTo>
                  <a:pt x="1167942" y="450176"/>
                </a:lnTo>
                <a:lnTo>
                  <a:pt x="1154954" y="405278"/>
                </a:lnTo>
                <a:lnTo>
                  <a:pt x="1138596" y="361920"/>
                </a:lnTo>
                <a:lnTo>
                  <a:pt x="1119022" y="320254"/>
                </a:lnTo>
                <a:lnTo>
                  <a:pt x="1096382" y="280432"/>
                </a:lnTo>
                <a:lnTo>
                  <a:pt x="1070831" y="242608"/>
                </a:lnTo>
                <a:lnTo>
                  <a:pt x="1042520" y="206933"/>
                </a:lnTo>
                <a:lnTo>
                  <a:pt x="1011602" y="173561"/>
                </a:lnTo>
                <a:lnTo>
                  <a:pt x="978230" y="142643"/>
                </a:lnTo>
                <a:lnTo>
                  <a:pt x="942555" y="114332"/>
                </a:lnTo>
                <a:lnTo>
                  <a:pt x="904731" y="88781"/>
                </a:lnTo>
                <a:lnTo>
                  <a:pt x="864909" y="66141"/>
                </a:lnTo>
                <a:lnTo>
                  <a:pt x="823243" y="46567"/>
                </a:lnTo>
                <a:lnTo>
                  <a:pt x="779885" y="30209"/>
                </a:lnTo>
                <a:lnTo>
                  <a:pt x="734987" y="17221"/>
                </a:lnTo>
                <a:lnTo>
                  <a:pt x="688703" y="7755"/>
                </a:lnTo>
                <a:lnTo>
                  <a:pt x="641183" y="1964"/>
                </a:lnTo>
                <a:lnTo>
                  <a:pt x="592582" y="0"/>
                </a:lnTo>
                <a:close/>
              </a:path>
            </a:pathLst>
          </a:custGeom>
          <a:solidFill>
            <a:srgbClr val="FFFFFF"/>
          </a:solidFill>
        </p:spPr>
        <p:txBody>
          <a:bodyPr wrap="square" lIns="0" tIns="0" rIns="0" bIns="0" rtlCol="0"/>
          <a:lstStyle/>
          <a:p>
            <a:endParaRPr/>
          </a:p>
        </p:txBody>
      </p:sp>
      <p:sp>
        <p:nvSpPr>
          <p:cNvPr id="5" name="object 5"/>
          <p:cNvSpPr/>
          <p:nvPr/>
        </p:nvSpPr>
        <p:spPr>
          <a:xfrm>
            <a:off x="1639570" y="6527800"/>
            <a:ext cx="7504430" cy="330200"/>
          </a:xfrm>
          <a:custGeom>
            <a:avLst/>
            <a:gdLst/>
            <a:ahLst/>
            <a:cxnLst/>
            <a:rect l="l" t="t" r="r" b="b"/>
            <a:pathLst>
              <a:path w="7504430" h="330200">
                <a:moveTo>
                  <a:pt x="0" y="330200"/>
                </a:moveTo>
                <a:lnTo>
                  <a:pt x="7504430" y="330200"/>
                </a:lnTo>
                <a:lnTo>
                  <a:pt x="7504430" y="0"/>
                </a:lnTo>
                <a:lnTo>
                  <a:pt x="0" y="0"/>
                </a:lnTo>
                <a:lnTo>
                  <a:pt x="0" y="330200"/>
                </a:lnTo>
                <a:close/>
              </a:path>
            </a:pathLst>
          </a:custGeom>
          <a:solidFill>
            <a:srgbClr val="8DDEF9"/>
          </a:solidFill>
        </p:spPr>
        <p:txBody>
          <a:bodyPr wrap="square" lIns="0" tIns="0" rIns="0" bIns="0" rtlCol="0"/>
          <a:lstStyle/>
          <a:p>
            <a:endParaRPr/>
          </a:p>
        </p:txBody>
      </p:sp>
      <p:sp>
        <p:nvSpPr>
          <p:cNvPr id="6" name="object 6"/>
          <p:cNvSpPr/>
          <p:nvPr/>
        </p:nvSpPr>
        <p:spPr>
          <a:xfrm>
            <a:off x="2083816" y="852766"/>
            <a:ext cx="6655434" cy="0"/>
          </a:xfrm>
          <a:custGeom>
            <a:avLst/>
            <a:gdLst/>
            <a:ahLst/>
            <a:cxnLst/>
            <a:rect l="l" t="t" r="r" b="b"/>
            <a:pathLst>
              <a:path w="6655434">
                <a:moveTo>
                  <a:pt x="0" y="0"/>
                </a:moveTo>
                <a:lnTo>
                  <a:pt x="6655054" y="0"/>
                </a:lnTo>
              </a:path>
            </a:pathLst>
          </a:custGeom>
          <a:ln w="12700">
            <a:solidFill>
              <a:srgbClr val="4CD9F8"/>
            </a:solidFill>
          </a:ln>
        </p:spPr>
        <p:txBody>
          <a:bodyPr wrap="square" lIns="0" tIns="0" rIns="0" bIns="0" rtlCol="0"/>
          <a:lstStyle/>
          <a:p>
            <a:endParaRPr/>
          </a:p>
        </p:txBody>
      </p:sp>
      <p:sp>
        <p:nvSpPr>
          <p:cNvPr id="7" name="object 7"/>
          <p:cNvSpPr txBox="1">
            <a:spLocks noGrp="1"/>
          </p:cNvSpPr>
          <p:nvPr>
            <p:ph type="title"/>
          </p:nvPr>
        </p:nvSpPr>
        <p:spPr>
          <a:xfrm>
            <a:off x="2071116" y="424654"/>
            <a:ext cx="3868420" cy="345440"/>
          </a:xfrm>
          <a:prstGeom prst="rect">
            <a:avLst/>
          </a:prstGeom>
        </p:spPr>
        <p:txBody>
          <a:bodyPr vert="horz" wrap="square" lIns="0" tIns="12700" rIns="0" bIns="0" rtlCol="0">
            <a:spAutoFit/>
          </a:bodyPr>
          <a:lstStyle/>
          <a:p>
            <a:pPr marL="12700">
              <a:lnSpc>
                <a:spcPct val="100000"/>
              </a:lnSpc>
              <a:spcBef>
                <a:spcPts val="100"/>
              </a:spcBef>
            </a:pPr>
            <a:r>
              <a:rPr sz="2100" spc="-20" dirty="0">
                <a:latin typeface="Georgia"/>
                <a:cs typeface="Georgia"/>
              </a:rPr>
              <a:t>Management </a:t>
            </a:r>
            <a:r>
              <a:rPr sz="2100" dirty="0">
                <a:latin typeface="Georgia"/>
                <a:cs typeface="Georgia"/>
              </a:rPr>
              <a:t>vs</a:t>
            </a:r>
            <a:r>
              <a:rPr sz="2100" spc="-25" dirty="0">
                <a:latin typeface="Georgia"/>
                <a:cs typeface="Georgia"/>
              </a:rPr>
              <a:t> </a:t>
            </a:r>
            <a:r>
              <a:rPr sz="2100" spc="-10" dirty="0">
                <a:latin typeface="Georgia"/>
                <a:cs typeface="Georgia"/>
              </a:rPr>
              <a:t>Governance</a:t>
            </a:r>
            <a:endParaRPr sz="2100">
              <a:latin typeface="Georgia"/>
              <a:cs typeface="Georgia"/>
            </a:endParaRPr>
          </a:p>
        </p:txBody>
      </p:sp>
      <p:sp>
        <p:nvSpPr>
          <p:cNvPr id="9" name="object 9"/>
          <p:cNvSpPr txBox="1">
            <a:spLocks noGrp="1"/>
          </p:cNvSpPr>
          <p:nvPr>
            <p:ph type="ftr" sz="quarter" idx="5"/>
          </p:nvPr>
        </p:nvSpPr>
        <p:spPr>
          <a:prstGeom prst="rect">
            <a:avLst/>
          </a:prstGeom>
        </p:spPr>
        <p:txBody>
          <a:bodyPr vert="horz" wrap="square" lIns="0" tIns="635" rIns="0" bIns="0" rtlCol="0">
            <a:spAutoFit/>
          </a:body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8" name="object 8"/>
          <p:cNvSpPr txBox="1">
            <a:spLocks noGrp="1"/>
          </p:cNvSpPr>
          <p:nvPr>
            <p:ph type="body" idx="1"/>
          </p:nvPr>
        </p:nvSpPr>
        <p:spPr>
          <a:prstGeom prst="rect">
            <a:avLst/>
          </a:prstGeom>
        </p:spPr>
        <p:txBody>
          <a:bodyPr vert="horz" wrap="square" lIns="0" tIns="12700" rIns="0" bIns="0" rtlCol="0">
            <a:spAutoFit/>
          </a:bodyPr>
          <a:lstStyle/>
          <a:p>
            <a:pPr marL="1174115" marR="471805">
              <a:lnSpc>
                <a:spcPct val="100000"/>
              </a:lnSpc>
              <a:spcBef>
                <a:spcPts val="100"/>
              </a:spcBef>
            </a:pPr>
            <a:r>
              <a:rPr spc="-20" dirty="0"/>
              <a:t>Maintaining </a:t>
            </a:r>
            <a:r>
              <a:rPr spc="-15" dirty="0"/>
              <a:t>boundaries </a:t>
            </a:r>
            <a:r>
              <a:rPr spc="-10" dirty="0"/>
              <a:t>can </a:t>
            </a:r>
            <a:r>
              <a:rPr spc="-5" dirty="0"/>
              <a:t>be </a:t>
            </a:r>
            <a:r>
              <a:rPr spc="-15" dirty="0"/>
              <a:t>challenging, especially </a:t>
            </a:r>
            <a:r>
              <a:rPr spc="-10" dirty="0"/>
              <a:t>in </a:t>
            </a:r>
            <a:r>
              <a:rPr spc="-25" dirty="0"/>
              <a:t>small  </a:t>
            </a:r>
            <a:r>
              <a:rPr spc="-15" dirty="0"/>
              <a:t>organizations.</a:t>
            </a:r>
          </a:p>
          <a:p>
            <a:pPr marL="1174115" marR="246379">
              <a:lnSpc>
                <a:spcPct val="100000"/>
              </a:lnSpc>
              <a:spcBef>
                <a:spcPts val="745"/>
              </a:spcBef>
            </a:pPr>
            <a:r>
              <a:rPr sz="2200" b="1" spc="-15" dirty="0">
                <a:latin typeface="Calibri"/>
                <a:cs typeface="Calibri"/>
              </a:rPr>
              <a:t>How should </a:t>
            </a:r>
            <a:r>
              <a:rPr sz="2200" b="1" spc="-10" dirty="0">
                <a:latin typeface="Calibri"/>
                <a:cs typeface="Calibri"/>
              </a:rPr>
              <a:t>the </a:t>
            </a:r>
            <a:r>
              <a:rPr sz="2200" b="1" spc="-15" dirty="0">
                <a:latin typeface="Calibri"/>
                <a:cs typeface="Calibri"/>
              </a:rPr>
              <a:t>Executive </a:t>
            </a:r>
            <a:r>
              <a:rPr sz="2200" b="1" spc="-10" dirty="0">
                <a:latin typeface="Calibri"/>
                <a:cs typeface="Calibri"/>
              </a:rPr>
              <a:t>Director and Board </a:t>
            </a:r>
            <a:r>
              <a:rPr sz="2200" b="1" spc="-15" dirty="0">
                <a:latin typeface="Calibri"/>
                <a:cs typeface="Calibri"/>
              </a:rPr>
              <a:t>Chair  handle </a:t>
            </a:r>
            <a:r>
              <a:rPr sz="2200" b="1" spc="-10" dirty="0">
                <a:latin typeface="Calibri"/>
                <a:cs typeface="Calibri"/>
              </a:rPr>
              <a:t>the</a:t>
            </a:r>
            <a:r>
              <a:rPr sz="2200" b="1" spc="-45" dirty="0">
                <a:latin typeface="Calibri"/>
                <a:cs typeface="Calibri"/>
              </a:rPr>
              <a:t> </a:t>
            </a:r>
            <a:r>
              <a:rPr sz="2200" b="1" spc="-25" dirty="0">
                <a:latin typeface="Calibri"/>
                <a:cs typeface="Calibri"/>
              </a:rPr>
              <a:t>following?</a:t>
            </a:r>
            <a:endParaRPr sz="2200">
              <a:latin typeface="Calibri"/>
              <a:cs typeface="Calibri"/>
            </a:endParaRPr>
          </a:p>
          <a:p>
            <a:pPr marL="1402715" marR="302260" indent="-228600">
              <a:lnSpc>
                <a:spcPct val="100000"/>
              </a:lnSpc>
              <a:spcBef>
                <a:spcPts val="1035"/>
              </a:spcBef>
              <a:buChar char="•"/>
              <a:tabLst>
                <a:tab pos="1402715" algn="l"/>
              </a:tabLst>
            </a:pPr>
            <a:r>
              <a:rPr dirty="0"/>
              <a:t>A </a:t>
            </a:r>
            <a:r>
              <a:rPr spc="-10" dirty="0"/>
              <a:t>Board </a:t>
            </a:r>
            <a:r>
              <a:rPr spc="-15" dirty="0"/>
              <a:t>member approaches staff </a:t>
            </a:r>
            <a:r>
              <a:rPr spc="-10" dirty="0"/>
              <a:t>for </a:t>
            </a:r>
            <a:r>
              <a:rPr spc="-15" dirty="0"/>
              <a:t>information </a:t>
            </a:r>
            <a:r>
              <a:rPr spc="-5" dirty="0"/>
              <a:t>or </a:t>
            </a:r>
            <a:r>
              <a:rPr spc="-10" dirty="0"/>
              <a:t>asks for  </a:t>
            </a:r>
            <a:r>
              <a:rPr spc="-15" dirty="0"/>
              <a:t>research </a:t>
            </a:r>
            <a:r>
              <a:rPr spc="-20" dirty="0"/>
              <a:t>into </a:t>
            </a:r>
            <a:r>
              <a:rPr spc="-10" dirty="0"/>
              <a:t>an </a:t>
            </a:r>
            <a:r>
              <a:rPr spc="-15" dirty="0"/>
              <a:t>issue she </a:t>
            </a:r>
            <a:r>
              <a:rPr spc="-10" dirty="0"/>
              <a:t>is </a:t>
            </a:r>
            <a:r>
              <a:rPr spc="-20" dirty="0"/>
              <a:t>passionate</a:t>
            </a:r>
            <a:r>
              <a:rPr spc="50" dirty="0"/>
              <a:t> </a:t>
            </a:r>
            <a:r>
              <a:rPr spc="-10" dirty="0"/>
              <a:t>about</a:t>
            </a:r>
          </a:p>
          <a:p>
            <a:pPr marL="1402715" marR="5080" indent="-228600">
              <a:lnSpc>
                <a:spcPct val="100000"/>
              </a:lnSpc>
              <a:spcBef>
                <a:spcPts val="1115"/>
              </a:spcBef>
              <a:buChar char="•"/>
              <a:tabLst>
                <a:tab pos="1402715" algn="l"/>
              </a:tabLst>
            </a:pPr>
            <a:r>
              <a:rPr dirty="0"/>
              <a:t>A </a:t>
            </a:r>
            <a:r>
              <a:rPr spc="-10" dirty="0"/>
              <a:t>Board </a:t>
            </a:r>
            <a:r>
              <a:rPr spc="-15" dirty="0"/>
              <a:t>member </a:t>
            </a:r>
            <a:r>
              <a:rPr spc="-10" dirty="0"/>
              <a:t>asks </a:t>
            </a:r>
            <a:r>
              <a:rPr dirty="0"/>
              <a:t>a </a:t>
            </a:r>
            <a:r>
              <a:rPr spc="-15" dirty="0"/>
              <a:t>staff </a:t>
            </a:r>
            <a:r>
              <a:rPr spc="-10" dirty="0"/>
              <a:t>person </a:t>
            </a:r>
            <a:r>
              <a:rPr spc="-5" dirty="0"/>
              <a:t>if </a:t>
            </a:r>
            <a:r>
              <a:rPr spc="-15" dirty="0"/>
              <a:t>she </a:t>
            </a:r>
            <a:r>
              <a:rPr spc="-10" dirty="0"/>
              <a:t>can </a:t>
            </a:r>
            <a:r>
              <a:rPr spc="-15" dirty="0"/>
              <a:t>help </a:t>
            </a:r>
            <a:r>
              <a:rPr dirty="0"/>
              <a:t>a </a:t>
            </a:r>
            <a:r>
              <a:rPr spc="-15" dirty="0"/>
              <a:t>friend </a:t>
            </a:r>
            <a:r>
              <a:rPr spc="-10" dirty="0"/>
              <a:t>who  is </a:t>
            </a:r>
            <a:r>
              <a:rPr spc="-20" dirty="0"/>
              <a:t>having </a:t>
            </a:r>
            <a:r>
              <a:rPr spc="-10" dirty="0"/>
              <a:t>an </a:t>
            </a:r>
            <a:r>
              <a:rPr spc="-15" dirty="0"/>
              <a:t>issue with the </a:t>
            </a:r>
            <a:r>
              <a:rPr spc="-10" dirty="0"/>
              <a:t>school</a:t>
            </a:r>
            <a:r>
              <a:rPr spc="50" dirty="0"/>
              <a:t> </a:t>
            </a:r>
            <a:r>
              <a:rPr spc="-10" dirty="0"/>
              <a:t>district</a:t>
            </a:r>
          </a:p>
          <a:p>
            <a:pPr marL="1402715" marR="100965" indent="-228600">
              <a:lnSpc>
                <a:spcPct val="100000"/>
              </a:lnSpc>
              <a:spcBef>
                <a:spcPts val="1115"/>
              </a:spcBef>
              <a:buChar char="•"/>
              <a:tabLst>
                <a:tab pos="1402715" algn="l"/>
              </a:tabLst>
            </a:pPr>
            <a:r>
              <a:rPr dirty="0"/>
              <a:t>A </a:t>
            </a:r>
            <a:r>
              <a:rPr spc="-15" dirty="0"/>
              <a:t>staff member </a:t>
            </a:r>
            <a:r>
              <a:rPr spc="-20" dirty="0"/>
              <a:t>complains </a:t>
            </a:r>
            <a:r>
              <a:rPr spc="-15" dirty="0"/>
              <a:t>to </a:t>
            </a:r>
            <a:r>
              <a:rPr dirty="0"/>
              <a:t>a </a:t>
            </a:r>
            <a:r>
              <a:rPr spc="-10" dirty="0"/>
              <a:t>Board </a:t>
            </a:r>
            <a:r>
              <a:rPr spc="-15" dirty="0"/>
              <a:t>member </a:t>
            </a:r>
            <a:r>
              <a:rPr spc="-10" dirty="0"/>
              <a:t>about </a:t>
            </a:r>
            <a:r>
              <a:rPr dirty="0"/>
              <a:t>a </a:t>
            </a:r>
            <a:r>
              <a:rPr spc="-15" dirty="0"/>
              <a:t>decision  made by the Executive</a:t>
            </a:r>
            <a:r>
              <a:rPr spc="10" dirty="0"/>
              <a:t> </a:t>
            </a:r>
            <a:r>
              <a:rPr spc="-10" dirty="0"/>
              <a:t>Director</a:t>
            </a:r>
          </a:p>
          <a:p>
            <a:pPr marL="1402715" indent="-228600">
              <a:lnSpc>
                <a:spcPct val="100000"/>
              </a:lnSpc>
              <a:spcBef>
                <a:spcPts val="1115"/>
              </a:spcBef>
              <a:buChar char="•"/>
              <a:tabLst>
                <a:tab pos="1402715" algn="l"/>
              </a:tabLst>
            </a:pPr>
            <a:r>
              <a:rPr dirty="0"/>
              <a:t>A </a:t>
            </a:r>
            <a:r>
              <a:rPr spc="-15" dirty="0"/>
              <a:t>staff member </a:t>
            </a:r>
            <a:r>
              <a:rPr spc="-10" dirty="0"/>
              <a:t>asks </a:t>
            </a:r>
            <a:r>
              <a:rPr dirty="0"/>
              <a:t>a </a:t>
            </a:r>
            <a:r>
              <a:rPr spc="-10" dirty="0"/>
              <a:t>Board </a:t>
            </a:r>
            <a:r>
              <a:rPr spc="-15" dirty="0"/>
              <a:t>member </a:t>
            </a:r>
            <a:r>
              <a:rPr spc="-10" dirty="0"/>
              <a:t>for </a:t>
            </a:r>
            <a:r>
              <a:rPr dirty="0"/>
              <a:t>a </a:t>
            </a:r>
            <a:r>
              <a:rPr spc="-15" dirty="0"/>
              <a:t>personal</a:t>
            </a:r>
            <a:r>
              <a:rPr spc="25" dirty="0"/>
              <a:t> </a:t>
            </a:r>
            <a:r>
              <a:rPr spc="-15" dirty="0"/>
              <a:t>favor</a:t>
            </a:r>
          </a:p>
        </p:txBody>
      </p:sp>
      <p:sp>
        <p:nvSpPr>
          <p:cNvPr id="10" name="object 2"/>
          <p:cNvSpPr/>
          <p:nvPr/>
        </p:nvSpPr>
        <p:spPr>
          <a:xfrm>
            <a:off x="286727" y="296468"/>
            <a:ext cx="1099908" cy="1099896"/>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639570" cy="6858000"/>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244093" y="253836"/>
            <a:ext cx="1185545" cy="1185545"/>
          </a:xfrm>
          <a:custGeom>
            <a:avLst/>
            <a:gdLst/>
            <a:ahLst/>
            <a:cxnLst/>
            <a:rect l="l" t="t" r="r" b="b"/>
            <a:pathLst>
              <a:path w="1185545" h="1185545">
                <a:moveTo>
                  <a:pt x="592582" y="0"/>
                </a:moveTo>
                <a:lnTo>
                  <a:pt x="543980" y="1964"/>
                </a:lnTo>
                <a:lnTo>
                  <a:pt x="496460" y="7755"/>
                </a:lnTo>
                <a:lnTo>
                  <a:pt x="450176" y="17221"/>
                </a:lnTo>
                <a:lnTo>
                  <a:pt x="405278" y="30209"/>
                </a:lnTo>
                <a:lnTo>
                  <a:pt x="361920" y="46567"/>
                </a:lnTo>
                <a:lnTo>
                  <a:pt x="320254" y="66141"/>
                </a:lnTo>
                <a:lnTo>
                  <a:pt x="280432" y="88781"/>
                </a:lnTo>
                <a:lnTo>
                  <a:pt x="242608" y="114332"/>
                </a:lnTo>
                <a:lnTo>
                  <a:pt x="206933" y="142643"/>
                </a:lnTo>
                <a:lnTo>
                  <a:pt x="173561" y="173561"/>
                </a:lnTo>
                <a:lnTo>
                  <a:pt x="142643" y="206933"/>
                </a:lnTo>
                <a:lnTo>
                  <a:pt x="114332" y="242608"/>
                </a:lnTo>
                <a:lnTo>
                  <a:pt x="88781" y="280432"/>
                </a:lnTo>
                <a:lnTo>
                  <a:pt x="66141" y="320254"/>
                </a:lnTo>
                <a:lnTo>
                  <a:pt x="46567" y="361920"/>
                </a:lnTo>
                <a:lnTo>
                  <a:pt x="30209" y="405278"/>
                </a:lnTo>
                <a:lnTo>
                  <a:pt x="17221" y="450176"/>
                </a:lnTo>
                <a:lnTo>
                  <a:pt x="7755" y="496460"/>
                </a:lnTo>
                <a:lnTo>
                  <a:pt x="1964" y="543980"/>
                </a:lnTo>
                <a:lnTo>
                  <a:pt x="0" y="592581"/>
                </a:lnTo>
                <a:lnTo>
                  <a:pt x="1964" y="641183"/>
                </a:lnTo>
                <a:lnTo>
                  <a:pt x="7755" y="688703"/>
                </a:lnTo>
                <a:lnTo>
                  <a:pt x="17221" y="734987"/>
                </a:lnTo>
                <a:lnTo>
                  <a:pt x="30209" y="779885"/>
                </a:lnTo>
                <a:lnTo>
                  <a:pt x="46567" y="823243"/>
                </a:lnTo>
                <a:lnTo>
                  <a:pt x="66141" y="864909"/>
                </a:lnTo>
                <a:lnTo>
                  <a:pt x="88781" y="904731"/>
                </a:lnTo>
                <a:lnTo>
                  <a:pt x="114332" y="942555"/>
                </a:lnTo>
                <a:lnTo>
                  <a:pt x="142643" y="978230"/>
                </a:lnTo>
                <a:lnTo>
                  <a:pt x="173561" y="1011602"/>
                </a:lnTo>
                <a:lnTo>
                  <a:pt x="206933" y="1042520"/>
                </a:lnTo>
                <a:lnTo>
                  <a:pt x="242608" y="1070831"/>
                </a:lnTo>
                <a:lnTo>
                  <a:pt x="280432" y="1096382"/>
                </a:lnTo>
                <a:lnTo>
                  <a:pt x="320254" y="1119022"/>
                </a:lnTo>
                <a:lnTo>
                  <a:pt x="361920" y="1138596"/>
                </a:lnTo>
                <a:lnTo>
                  <a:pt x="405278" y="1154954"/>
                </a:lnTo>
                <a:lnTo>
                  <a:pt x="450176" y="1167942"/>
                </a:lnTo>
                <a:lnTo>
                  <a:pt x="496460" y="1177408"/>
                </a:lnTo>
                <a:lnTo>
                  <a:pt x="543980" y="1183199"/>
                </a:lnTo>
                <a:lnTo>
                  <a:pt x="592582" y="1185163"/>
                </a:lnTo>
                <a:lnTo>
                  <a:pt x="641183" y="1183199"/>
                </a:lnTo>
                <a:lnTo>
                  <a:pt x="688703" y="1177408"/>
                </a:lnTo>
                <a:lnTo>
                  <a:pt x="734987" y="1167942"/>
                </a:lnTo>
                <a:lnTo>
                  <a:pt x="779885" y="1154954"/>
                </a:lnTo>
                <a:lnTo>
                  <a:pt x="823243" y="1138596"/>
                </a:lnTo>
                <a:lnTo>
                  <a:pt x="864909" y="1119022"/>
                </a:lnTo>
                <a:lnTo>
                  <a:pt x="904731" y="1096382"/>
                </a:lnTo>
                <a:lnTo>
                  <a:pt x="942555" y="1070831"/>
                </a:lnTo>
                <a:lnTo>
                  <a:pt x="978230" y="1042520"/>
                </a:lnTo>
                <a:lnTo>
                  <a:pt x="1011602" y="1011602"/>
                </a:lnTo>
                <a:lnTo>
                  <a:pt x="1042520" y="978230"/>
                </a:lnTo>
                <a:lnTo>
                  <a:pt x="1070831" y="942555"/>
                </a:lnTo>
                <a:lnTo>
                  <a:pt x="1096382" y="904731"/>
                </a:lnTo>
                <a:lnTo>
                  <a:pt x="1119022" y="864909"/>
                </a:lnTo>
                <a:lnTo>
                  <a:pt x="1138596" y="823243"/>
                </a:lnTo>
                <a:lnTo>
                  <a:pt x="1154954" y="779885"/>
                </a:lnTo>
                <a:lnTo>
                  <a:pt x="1167942" y="734987"/>
                </a:lnTo>
                <a:lnTo>
                  <a:pt x="1177408" y="688703"/>
                </a:lnTo>
                <a:lnTo>
                  <a:pt x="1183199" y="641183"/>
                </a:lnTo>
                <a:lnTo>
                  <a:pt x="1185164" y="592581"/>
                </a:lnTo>
                <a:lnTo>
                  <a:pt x="1183199" y="543980"/>
                </a:lnTo>
                <a:lnTo>
                  <a:pt x="1177408" y="496460"/>
                </a:lnTo>
                <a:lnTo>
                  <a:pt x="1167942" y="450176"/>
                </a:lnTo>
                <a:lnTo>
                  <a:pt x="1154954" y="405278"/>
                </a:lnTo>
                <a:lnTo>
                  <a:pt x="1138596" y="361920"/>
                </a:lnTo>
                <a:lnTo>
                  <a:pt x="1119022" y="320254"/>
                </a:lnTo>
                <a:lnTo>
                  <a:pt x="1096382" y="280432"/>
                </a:lnTo>
                <a:lnTo>
                  <a:pt x="1070831" y="242608"/>
                </a:lnTo>
                <a:lnTo>
                  <a:pt x="1042520" y="206933"/>
                </a:lnTo>
                <a:lnTo>
                  <a:pt x="1011602" y="173561"/>
                </a:lnTo>
                <a:lnTo>
                  <a:pt x="978230" y="142643"/>
                </a:lnTo>
                <a:lnTo>
                  <a:pt x="942555" y="114332"/>
                </a:lnTo>
                <a:lnTo>
                  <a:pt x="904731" y="88781"/>
                </a:lnTo>
                <a:lnTo>
                  <a:pt x="864909" y="66141"/>
                </a:lnTo>
                <a:lnTo>
                  <a:pt x="823243" y="46567"/>
                </a:lnTo>
                <a:lnTo>
                  <a:pt x="779885" y="30209"/>
                </a:lnTo>
                <a:lnTo>
                  <a:pt x="734987" y="17221"/>
                </a:lnTo>
                <a:lnTo>
                  <a:pt x="688703" y="7755"/>
                </a:lnTo>
                <a:lnTo>
                  <a:pt x="641183" y="1964"/>
                </a:lnTo>
                <a:lnTo>
                  <a:pt x="592582" y="0"/>
                </a:lnTo>
                <a:close/>
              </a:path>
            </a:pathLst>
          </a:custGeom>
          <a:solidFill>
            <a:srgbClr val="FFFFFF"/>
          </a:solidFill>
        </p:spPr>
        <p:txBody>
          <a:bodyPr wrap="square" lIns="0" tIns="0" rIns="0" bIns="0" rtlCol="0"/>
          <a:lstStyle/>
          <a:p>
            <a:endParaRPr/>
          </a:p>
        </p:txBody>
      </p:sp>
      <p:sp>
        <p:nvSpPr>
          <p:cNvPr id="5" name="object 5"/>
          <p:cNvSpPr/>
          <p:nvPr/>
        </p:nvSpPr>
        <p:spPr>
          <a:xfrm>
            <a:off x="1639570" y="6527800"/>
            <a:ext cx="7504430" cy="330200"/>
          </a:xfrm>
          <a:custGeom>
            <a:avLst/>
            <a:gdLst/>
            <a:ahLst/>
            <a:cxnLst/>
            <a:rect l="l" t="t" r="r" b="b"/>
            <a:pathLst>
              <a:path w="7504430" h="330200">
                <a:moveTo>
                  <a:pt x="0" y="330200"/>
                </a:moveTo>
                <a:lnTo>
                  <a:pt x="7504430" y="330200"/>
                </a:lnTo>
                <a:lnTo>
                  <a:pt x="7504430" y="0"/>
                </a:lnTo>
                <a:lnTo>
                  <a:pt x="0" y="0"/>
                </a:lnTo>
                <a:lnTo>
                  <a:pt x="0" y="330200"/>
                </a:lnTo>
                <a:close/>
              </a:path>
            </a:pathLst>
          </a:custGeom>
          <a:solidFill>
            <a:srgbClr val="8DDEF9"/>
          </a:solidFill>
        </p:spPr>
        <p:txBody>
          <a:bodyPr wrap="square" lIns="0" tIns="0" rIns="0" bIns="0" rtlCol="0"/>
          <a:lstStyle/>
          <a:p>
            <a:endParaRPr/>
          </a:p>
        </p:txBody>
      </p:sp>
      <p:sp>
        <p:nvSpPr>
          <p:cNvPr id="21" name="object 21"/>
          <p:cNvSpPr txBox="1">
            <a:spLocks noGrp="1"/>
          </p:cNvSpPr>
          <p:nvPr>
            <p:ph type="ftr" sz="quarter" idx="5"/>
          </p:nvPr>
        </p:nvSpPr>
        <p:spPr>
          <a:prstGeom prst="rect">
            <a:avLst/>
          </a:prstGeom>
        </p:spPr>
        <p:txBody>
          <a:bodyPr vert="horz" wrap="square" lIns="0" tIns="635" rIns="0" bIns="0" rtlCol="0">
            <a:spAutoFit/>
          </a:body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23" name="object 4"/>
          <p:cNvSpPr txBox="1"/>
          <p:nvPr/>
        </p:nvSpPr>
        <p:spPr>
          <a:xfrm>
            <a:off x="2071116" y="754692"/>
            <a:ext cx="5520690" cy="3540996"/>
          </a:xfrm>
          <a:prstGeom prst="rect">
            <a:avLst/>
          </a:prstGeom>
        </p:spPr>
        <p:txBody>
          <a:bodyPr vert="horz" wrap="none" lIns="0" tIns="44450" rIns="0" bIns="0" rtlCol="0">
            <a:noAutofit/>
          </a:bodyPr>
          <a:lstStyle/>
          <a:p>
            <a:pPr marL="12700">
              <a:lnSpc>
                <a:spcPct val="100000"/>
              </a:lnSpc>
              <a:spcBef>
                <a:spcPts val="350"/>
              </a:spcBef>
            </a:pPr>
            <a:r>
              <a:rPr sz="1600" b="1" spc="-10" dirty="0">
                <a:solidFill>
                  <a:srgbClr val="231F20"/>
                </a:solidFill>
                <a:latin typeface="Calibri"/>
                <a:cs typeface="Calibri"/>
              </a:rPr>
              <a:t>Development</a:t>
            </a:r>
            <a:r>
              <a:rPr sz="1600" b="1" spc="-75" dirty="0">
                <a:solidFill>
                  <a:srgbClr val="231F20"/>
                </a:solidFill>
                <a:latin typeface="Calibri"/>
                <a:cs typeface="Calibri"/>
              </a:rPr>
              <a:t> </a:t>
            </a:r>
            <a:r>
              <a:rPr sz="1600" b="1" spc="-35" dirty="0">
                <a:solidFill>
                  <a:srgbClr val="231F20"/>
                </a:solidFill>
                <a:latin typeface="Calibri"/>
                <a:cs typeface="Calibri"/>
              </a:rPr>
              <a:t>Team:</a:t>
            </a:r>
            <a:endParaRPr sz="1600" dirty="0">
              <a:latin typeface="Calibri"/>
              <a:cs typeface="Calibri"/>
            </a:endParaRPr>
          </a:p>
          <a:p>
            <a:pPr marL="12700" marR="2300605">
              <a:lnSpc>
                <a:spcPts val="1939"/>
              </a:lnSpc>
              <a:spcBef>
                <a:spcPts val="65"/>
              </a:spcBef>
            </a:pPr>
            <a:r>
              <a:rPr sz="1400" spc="-15" dirty="0">
                <a:solidFill>
                  <a:srgbClr val="231F20"/>
                </a:solidFill>
                <a:latin typeface="Calibri"/>
                <a:cs typeface="Calibri"/>
              </a:rPr>
              <a:t>David Blanchard, Region </a:t>
            </a:r>
            <a:r>
              <a:rPr sz="1400" dirty="0">
                <a:solidFill>
                  <a:srgbClr val="231F20"/>
                </a:solidFill>
                <a:latin typeface="Calibri"/>
                <a:cs typeface="Calibri"/>
              </a:rPr>
              <a:t>3 </a:t>
            </a:r>
            <a:r>
              <a:rPr sz="1400" spc="-30" dirty="0" smtClean="0">
                <a:solidFill>
                  <a:srgbClr val="231F20"/>
                </a:solidFill>
                <a:latin typeface="Calibri"/>
                <a:cs typeface="Calibri"/>
              </a:rPr>
              <a:t>PTAC</a:t>
            </a:r>
            <a:r>
              <a:rPr lang="en-US" sz="1400" spc="-30" dirty="0" smtClean="0">
                <a:solidFill>
                  <a:srgbClr val="231F20"/>
                </a:solidFill>
                <a:latin typeface="Calibri"/>
                <a:cs typeface="Calibri"/>
              </a:rPr>
              <a:t>,</a:t>
            </a:r>
            <a:r>
              <a:rPr sz="1400" spc="-30" dirty="0" smtClean="0">
                <a:solidFill>
                  <a:srgbClr val="231F20"/>
                </a:solidFill>
                <a:latin typeface="Calibri"/>
                <a:cs typeface="Calibri"/>
              </a:rPr>
              <a:t> </a:t>
            </a:r>
            <a:r>
              <a:rPr sz="1400" spc="-10" dirty="0">
                <a:solidFill>
                  <a:srgbClr val="231F20"/>
                </a:solidFill>
                <a:latin typeface="Calibri"/>
                <a:cs typeface="Calibri"/>
              </a:rPr>
              <a:t>at </a:t>
            </a:r>
            <a:r>
              <a:rPr sz="1400" spc="-20" dirty="0">
                <a:solidFill>
                  <a:srgbClr val="231F20"/>
                </a:solidFill>
                <a:latin typeface="Calibri"/>
                <a:cs typeface="Calibri"/>
              </a:rPr>
              <a:t>P2P </a:t>
            </a:r>
            <a:r>
              <a:rPr sz="1400" spc="-10" dirty="0">
                <a:solidFill>
                  <a:srgbClr val="231F20"/>
                </a:solidFill>
                <a:latin typeface="Calibri"/>
                <a:cs typeface="Calibri"/>
              </a:rPr>
              <a:t>of </a:t>
            </a:r>
            <a:r>
              <a:rPr sz="1400" spc="-5" dirty="0">
                <a:solidFill>
                  <a:srgbClr val="231F20"/>
                </a:solidFill>
                <a:latin typeface="Calibri"/>
                <a:cs typeface="Calibri"/>
              </a:rPr>
              <a:t>GA  </a:t>
            </a:r>
            <a:endParaRPr lang="en-US" sz="1400" spc="-5" dirty="0" smtClean="0">
              <a:solidFill>
                <a:srgbClr val="231F20"/>
              </a:solidFill>
              <a:latin typeface="Calibri"/>
              <a:cs typeface="Calibri"/>
            </a:endParaRPr>
          </a:p>
          <a:p>
            <a:pPr marL="12700" marR="2300605">
              <a:lnSpc>
                <a:spcPts val="1939"/>
              </a:lnSpc>
              <a:spcBef>
                <a:spcPts val="65"/>
              </a:spcBef>
            </a:pPr>
            <a:r>
              <a:rPr sz="1400" spc="-15" dirty="0" smtClean="0">
                <a:solidFill>
                  <a:srgbClr val="231F20"/>
                </a:solidFill>
                <a:latin typeface="Calibri"/>
                <a:cs typeface="Calibri"/>
              </a:rPr>
              <a:t>Glenda </a:t>
            </a:r>
            <a:r>
              <a:rPr sz="1400" spc="-10" dirty="0">
                <a:solidFill>
                  <a:srgbClr val="231F20"/>
                </a:solidFill>
                <a:latin typeface="Calibri"/>
                <a:cs typeface="Calibri"/>
              </a:rPr>
              <a:t>Hicks, </a:t>
            </a:r>
            <a:r>
              <a:rPr sz="1400" spc="-15" dirty="0">
                <a:solidFill>
                  <a:srgbClr val="231F20"/>
                </a:solidFill>
                <a:latin typeface="Calibri"/>
                <a:cs typeface="Calibri"/>
              </a:rPr>
              <a:t>Glenda </a:t>
            </a:r>
            <a:r>
              <a:rPr sz="1400" spc="-50" dirty="0">
                <a:solidFill>
                  <a:srgbClr val="231F20"/>
                </a:solidFill>
                <a:latin typeface="Calibri"/>
                <a:cs typeface="Calibri"/>
              </a:rPr>
              <a:t>Y. </a:t>
            </a:r>
            <a:r>
              <a:rPr sz="1400" spc="-10" dirty="0">
                <a:solidFill>
                  <a:srgbClr val="231F20"/>
                </a:solidFill>
                <a:latin typeface="Calibri"/>
                <a:cs typeface="Calibri"/>
              </a:rPr>
              <a:t>Hicks,</a:t>
            </a:r>
            <a:r>
              <a:rPr sz="1400" spc="100" dirty="0">
                <a:solidFill>
                  <a:srgbClr val="231F20"/>
                </a:solidFill>
                <a:latin typeface="Calibri"/>
                <a:cs typeface="Calibri"/>
              </a:rPr>
              <a:t> </a:t>
            </a:r>
            <a:r>
              <a:rPr sz="1400" spc="-30" dirty="0">
                <a:solidFill>
                  <a:srgbClr val="231F20"/>
                </a:solidFill>
                <a:latin typeface="Calibri"/>
                <a:cs typeface="Calibri"/>
              </a:rPr>
              <a:t>CPA</a:t>
            </a:r>
            <a:endParaRPr sz="1400" dirty="0">
              <a:latin typeface="Calibri"/>
              <a:cs typeface="Calibri"/>
            </a:endParaRPr>
          </a:p>
          <a:p>
            <a:pPr marL="12700" marR="2461260">
              <a:lnSpc>
                <a:spcPts val="1939"/>
              </a:lnSpc>
            </a:pPr>
            <a:r>
              <a:rPr sz="1400" spc="-10" dirty="0">
                <a:solidFill>
                  <a:srgbClr val="231F20"/>
                </a:solidFill>
                <a:latin typeface="Calibri"/>
                <a:cs typeface="Calibri"/>
              </a:rPr>
              <a:t>Rachel </a:t>
            </a:r>
            <a:r>
              <a:rPr sz="1400" spc="-15" dirty="0">
                <a:solidFill>
                  <a:srgbClr val="231F20"/>
                </a:solidFill>
                <a:latin typeface="Calibri"/>
                <a:cs typeface="Calibri"/>
              </a:rPr>
              <a:t>Howard, </a:t>
            </a:r>
            <a:r>
              <a:rPr sz="1400" spc="-10" dirty="0">
                <a:solidFill>
                  <a:srgbClr val="231F20"/>
                </a:solidFill>
                <a:latin typeface="Calibri"/>
                <a:cs typeface="Calibri"/>
              </a:rPr>
              <a:t>Rachel </a:t>
            </a:r>
            <a:r>
              <a:rPr sz="1400" spc="-15" dirty="0">
                <a:solidFill>
                  <a:srgbClr val="231F20"/>
                </a:solidFill>
                <a:latin typeface="Calibri"/>
                <a:cs typeface="Calibri"/>
              </a:rPr>
              <a:t>Howard </a:t>
            </a:r>
            <a:r>
              <a:rPr sz="1400" spc="-10" dirty="0">
                <a:solidFill>
                  <a:srgbClr val="231F20"/>
                </a:solidFill>
                <a:latin typeface="Calibri"/>
                <a:cs typeface="Calibri"/>
              </a:rPr>
              <a:t>Consulting  </a:t>
            </a:r>
            <a:endParaRPr lang="en-US" sz="1400" spc="-10" dirty="0" smtClean="0">
              <a:solidFill>
                <a:srgbClr val="231F20"/>
              </a:solidFill>
              <a:latin typeface="Calibri"/>
              <a:cs typeface="Calibri"/>
            </a:endParaRPr>
          </a:p>
          <a:p>
            <a:pPr marL="12700" marR="2461260">
              <a:lnSpc>
                <a:spcPts val="1939"/>
              </a:lnSpc>
            </a:pPr>
            <a:r>
              <a:rPr sz="1400" spc="-15" dirty="0" smtClean="0">
                <a:solidFill>
                  <a:srgbClr val="231F20"/>
                </a:solidFill>
                <a:latin typeface="Calibri"/>
                <a:cs typeface="Calibri"/>
              </a:rPr>
              <a:t>Jan </a:t>
            </a:r>
            <a:r>
              <a:rPr sz="1400" spc="-10" dirty="0">
                <a:solidFill>
                  <a:srgbClr val="231F20"/>
                </a:solidFill>
                <a:latin typeface="Calibri"/>
                <a:cs typeface="Calibri"/>
              </a:rPr>
              <a:t>Serak, </a:t>
            </a:r>
            <a:r>
              <a:rPr sz="1400" spc="-15" dirty="0">
                <a:solidFill>
                  <a:srgbClr val="231F20"/>
                </a:solidFill>
                <a:latin typeface="Calibri"/>
                <a:cs typeface="Calibri"/>
              </a:rPr>
              <a:t>Region </a:t>
            </a:r>
            <a:r>
              <a:rPr sz="1400" dirty="0">
                <a:solidFill>
                  <a:srgbClr val="231F20"/>
                </a:solidFill>
                <a:latin typeface="Calibri"/>
                <a:cs typeface="Calibri"/>
              </a:rPr>
              <a:t>4 </a:t>
            </a:r>
            <a:r>
              <a:rPr sz="1400" spc="-30" dirty="0" smtClean="0">
                <a:solidFill>
                  <a:srgbClr val="231F20"/>
                </a:solidFill>
                <a:latin typeface="Calibri"/>
                <a:cs typeface="Calibri"/>
              </a:rPr>
              <a:t>PTAC</a:t>
            </a:r>
            <a:r>
              <a:rPr lang="en-US" sz="1400" spc="-30" dirty="0" smtClean="0">
                <a:solidFill>
                  <a:srgbClr val="231F20"/>
                </a:solidFill>
                <a:latin typeface="Calibri"/>
                <a:cs typeface="Calibri"/>
              </a:rPr>
              <a:t>,</a:t>
            </a:r>
            <a:r>
              <a:rPr sz="1400" spc="-30" dirty="0" smtClean="0">
                <a:solidFill>
                  <a:srgbClr val="231F20"/>
                </a:solidFill>
                <a:latin typeface="Calibri"/>
                <a:cs typeface="Calibri"/>
              </a:rPr>
              <a:t> </a:t>
            </a:r>
            <a:r>
              <a:rPr sz="1400" spc="-10" dirty="0">
                <a:solidFill>
                  <a:srgbClr val="231F20"/>
                </a:solidFill>
                <a:latin typeface="Calibri"/>
                <a:cs typeface="Calibri"/>
              </a:rPr>
              <a:t>at WI</a:t>
            </a:r>
            <a:r>
              <a:rPr sz="1400" spc="75" dirty="0">
                <a:solidFill>
                  <a:srgbClr val="231F20"/>
                </a:solidFill>
                <a:latin typeface="Calibri"/>
                <a:cs typeface="Calibri"/>
              </a:rPr>
              <a:t> </a:t>
            </a:r>
            <a:r>
              <a:rPr sz="1400" spc="-15" dirty="0">
                <a:solidFill>
                  <a:srgbClr val="231F20"/>
                </a:solidFill>
                <a:latin typeface="Calibri"/>
                <a:cs typeface="Calibri"/>
              </a:rPr>
              <a:t>FACETS</a:t>
            </a:r>
            <a:endParaRPr sz="1400" dirty="0">
              <a:latin typeface="Calibri"/>
              <a:cs typeface="Calibri"/>
            </a:endParaRPr>
          </a:p>
          <a:p>
            <a:pPr marL="12700">
              <a:lnSpc>
                <a:spcPct val="100000"/>
              </a:lnSpc>
              <a:spcBef>
                <a:spcPts val="380"/>
              </a:spcBef>
            </a:pPr>
            <a:r>
              <a:rPr sz="1600" b="1" spc="-5" dirty="0">
                <a:solidFill>
                  <a:srgbClr val="231F20"/>
                </a:solidFill>
                <a:latin typeface="Calibri"/>
                <a:cs typeface="Calibri"/>
              </a:rPr>
              <a:t>Other</a:t>
            </a:r>
            <a:r>
              <a:rPr sz="1600" b="1" spc="-35" dirty="0">
                <a:solidFill>
                  <a:srgbClr val="231F20"/>
                </a:solidFill>
                <a:latin typeface="Calibri"/>
                <a:cs typeface="Calibri"/>
              </a:rPr>
              <a:t> </a:t>
            </a:r>
            <a:r>
              <a:rPr sz="1600" b="1" spc="-10" dirty="0">
                <a:solidFill>
                  <a:srgbClr val="231F20"/>
                </a:solidFill>
                <a:latin typeface="Calibri"/>
                <a:cs typeface="Calibri"/>
              </a:rPr>
              <a:t>Contributors:</a:t>
            </a:r>
            <a:endParaRPr sz="1600" dirty="0">
              <a:latin typeface="Calibri"/>
              <a:cs typeface="Calibri"/>
            </a:endParaRPr>
          </a:p>
          <a:p>
            <a:pPr marL="12700">
              <a:lnSpc>
                <a:spcPct val="100000"/>
              </a:lnSpc>
              <a:spcBef>
                <a:spcPts val="190"/>
              </a:spcBef>
            </a:pPr>
            <a:r>
              <a:rPr sz="1400" spc="-10" dirty="0">
                <a:solidFill>
                  <a:srgbClr val="231F20"/>
                </a:solidFill>
                <a:latin typeface="Calibri"/>
                <a:cs typeface="Calibri"/>
              </a:rPr>
              <a:t>Debra Jennings, CPIR, at</a:t>
            </a:r>
            <a:r>
              <a:rPr sz="1400" spc="-35" dirty="0">
                <a:solidFill>
                  <a:srgbClr val="231F20"/>
                </a:solidFill>
                <a:latin typeface="Calibri"/>
                <a:cs typeface="Calibri"/>
              </a:rPr>
              <a:t> </a:t>
            </a:r>
            <a:r>
              <a:rPr sz="1400" spc="-25" dirty="0">
                <a:solidFill>
                  <a:srgbClr val="231F20"/>
                </a:solidFill>
                <a:latin typeface="Calibri"/>
                <a:cs typeface="Calibri"/>
              </a:rPr>
              <a:t>SPAN</a:t>
            </a:r>
            <a:endParaRPr sz="1400" dirty="0">
              <a:latin typeface="Calibri"/>
              <a:cs typeface="Calibri"/>
            </a:endParaRPr>
          </a:p>
          <a:p>
            <a:pPr marL="12700">
              <a:lnSpc>
                <a:spcPct val="100000"/>
              </a:lnSpc>
              <a:spcBef>
                <a:spcPts val="229"/>
              </a:spcBef>
            </a:pPr>
            <a:r>
              <a:rPr sz="1400" spc="-15" dirty="0">
                <a:solidFill>
                  <a:srgbClr val="231F20"/>
                </a:solidFill>
                <a:latin typeface="Calibri"/>
                <a:cs typeface="Calibri"/>
              </a:rPr>
              <a:t>Diana </a:t>
            </a:r>
            <a:r>
              <a:rPr sz="1400" spc="-10" dirty="0">
                <a:solidFill>
                  <a:srgbClr val="231F20"/>
                </a:solidFill>
                <a:latin typeface="Calibri"/>
                <a:cs typeface="Calibri"/>
              </a:rPr>
              <a:t>Autin </a:t>
            </a:r>
            <a:r>
              <a:rPr sz="1400" dirty="0">
                <a:solidFill>
                  <a:srgbClr val="231F20"/>
                </a:solidFill>
                <a:latin typeface="Calibri"/>
                <a:cs typeface="Calibri"/>
              </a:rPr>
              <a:t>&amp; </a:t>
            </a:r>
            <a:r>
              <a:rPr sz="1400" spc="-10" dirty="0">
                <a:solidFill>
                  <a:srgbClr val="231F20"/>
                </a:solidFill>
                <a:latin typeface="Calibri"/>
                <a:cs typeface="Calibri"/>
              </a:rPr>
              <a:t>Carolyn </a:t>
            </a:r>
            <a:r>
              <a:rPr sz="1400" spc="-30" dirty="0">
                <a:solidFill>
                  <a:srgbClr val="231F20"/>
                </a:solidFill>
                <a:latin typeface="Calibri"/>
                <a:cs typeface="Calibri"/>
              </a:rPr>
              <a:t>Hayer, </a:t>
            </a:r>
            <a:r>
              <a:rPr sz="1400" spc="-25" dirty="0">
                <a:solidFill>
                  <a:srgbClr val="231F20"/>
                </a:solidFill>
                <a:latin typeface="Calibri"/>
                <a:cs typeface="Calibri"/>
              </a:rPr>
              <a:t>NE-PACT/Region </a:t>
            </a:r>
            <a:r>
              <a:rPr sz="1400" dirty="0">
                <a:solidFill>
                  <a:srgbClr val="231F20"/>
                </a:solidFill>
                <a:latin typeface="Calibri"/>
                <a:cs typeface="Calibri"/>
              </a:rPr>
              <a:t>1 </a:t>
            </a:r>
            <a:r>
              <a:rPr sz="1400" spc="-25" dirty="0">
                <a:solidFill>
                  <a:srgbClr val="231F20"/>
                </a:solidFill>
                <a:latin typeface="Calibri"/>
                <a:cs typeface="Calibri"/>
              </a:rPr>
              <a:t>PTAC, </a:t>
            </a:r>
            <a:r>
              <a:rPr sz="1400" spc="-10" dirty="0">
                <a:solidFill>
                  <a:srgbClr val="231F20"/>
                </a:solidFill>
                <a:latin typeface="Calibri"/>
                <a:cs typeface="Calibri"/>
              </a:rPr>
              <a:t>at</a:t>
            </a:r>
            <a:r>
              <a:rPr sz="1400" spc="155" dirty="0">
                <a:solidFill>
                  <a:srgbClr val="231F20"/>
                </a:solidFill>
                <a:latin typeface="Calibri"/>
                <a:cs typeface="Calibri"/>
              </a:rPr>
              <a:t> </a:t>
            </a:r>
            <a:r>
              <a:rPr sz="1400" spc="-25" dirty="0">
                <a:solidFill>
                  <a:srgbClr val="231F20"/>
                </a:solidFill>
                <a:latin typeface="Calibri"/>
                <a:cs typeface="Calibri"/>
              </a:rPr>
              <a:t>SPAN</a:t>
            </a:r>
            <a:endParaRPr sz="1400" dirty="0">
              <a:latin typeface="Calibri"/>
              <a:cs typeface="Calibri"/>
            </a:endParaRPr>
          </a:p>
          <a:p>
            <a:pPr marL="12700" marR="5080">
              <a:lnSpc>
                <a:spcPct val="113900"/>
              </a:lnSpc>
            </a:pPr>
            <a:r>
              <a:rPr sz="1400" spc="-10" dirty="0">
                <a:solidFill>
                  <a:srgbClr val="231F20"/>
                </a:solidFill>
                <a:latin typeface="Calibri"/>
                <a:cs typeface="Calibri"/>
              </a:rPr>
              <a:t>Connie </a:t>
            </a:r>
            <a:r>
              <a:rPr sz="1400" spc="-15" dirty="0">
                <a:solidFill>
                  <a:srgbClr val="231F20"/>
                </a:solidFill>
                <a:latin typeface="Calibri"/>
                <a:cs typeface="Calibri"/>
              </a:rPr>
              <a:t>Hawkins, Rene </a:t>
            </a:r>
            <a:r>
              <a:rPr sz="1400" spc="-20" dirty="0">
                <a:solidFill>
                  <a:srgbClr val="231F20"/>
                </a:solidFill>
                <a:latin typeface="Calibri"/>
                <a:cs typeface="Calibri"/>
              </a:rPr>
              <a:t>Averitt-Sanzone, </a:t>
            </a:r>
            <a:r>
              <a:rPr sz="1400" spc="-5" dirty="0">
                <a:solidFill>
                  <a:srgbClr val="231F20"/>
                </a:solidFill>
                <a:latin typeface="Calibri"/>
                <a:cs typeface="Calibri"/>
              </a:rPr>
              <a:t>Laura </a:t>
            </a:r>
            <a:r>
              <a:rPr sz="1400" spc="-35" dirty="0">
                <a:solidFill>
                  <a:srgbClr val="231F20"/>
                </a:solidFill>
                <a:latin typeface="Calibri"/>
                <a:cs typeface="Calibri"/>
              </a:rPr>
              <a:t>Weber, </a:t>
            </a:r>
            <a:r>
              <a:rPr sz="1400" spc="-10" dirty="0">
                <a:solidFill>
                  <a:srgbClr val="231F20"/>
                </a:solidFill>
                <a:latin typeface="Calibri"/>
                <a:cs typeface="Calibri"/>
              </a:rPr>
              <a:t>Region </a:t>
            </a:r>
            <a:r>
              <a:rPr sz="1400" dirty="0">
                <a:solidFill>
                  <a:srgbClr val="231F20"/>
                </a:solidFill>
                <a:latin typeface="Calibri"/>
                <a:cs typeface="Calibri"/>
              </a:rPr>
              <a:t>2 </a:t>
            </a:r>
            <a:r>
              <a:rPr sz="1400" spc="-25" dirty="0">
                <a:solidFill>
                  <a:srgbClr val="231F20"/>
                </a:solidFill>
                <a:latin typeface="Calibri"/>
                <a:cs typeface="Calibri"/>
              </a:rPr>
              <a:t>PTAC, </a:t>
            </a:r>
            <a:r>
              <a:rPr sz="1400" spc="-10" dirty="0">
                <a:solidFill>
                  <a:srgbClr val="231F20"/>
                </a:solidFill>
                <a:latin typeface="Calibri"/>
                <a:cs typeface="Calibri"/>
              </a:rPr>
              <a:t>at ECAC  </a:t>
            </a:r>
            <a:endParaRPr lang="en-US" sz="1400" spc="-10" dirty="0" smtClean="0">
              <a:solidFill>
                <a:srgbClr val="231F20"/>
              </a:solidFill>
              <a:latin typeface="Calibri"/>
              <a:cs typeface="Calibri"/>
            </a:endParaRPr>
          </a:p>
          <a:p>
            <a:pPr marL="12700" marR="5080">
              <a:lnSpc>
                <a:spcPct val="113900"/>
              </a:lnSpc>
            </a:pPr>
            <a:r>
              <a:rPr sz="1400" spc="-10" dirty="0" smtClean="0">
                <a:solidFill>
                  <a:srgbClr val="231F20"/>
                </a:solidFill>
                <a:latin typeface="Calibri"/>
                <a:cs typeface="Calibri"/>
              </a:rPr>
              <a:t>Debi </a:t>
            </a:r>
            <a:r>
              <a:rPr sz="1400" spc="-40" dirty="0">
                <a:solidFill>
                  <a:srgbClr val="231F20"/>
                </a:solidFill>
                <a:latin typeface="Calibri"/>
                <a:cs typeface="Calibri"/>
              </a:rPr>
              <a:t>Tucker, </a:t>
            </a:r>
            <a:r>
              <a:rPr sz="1400" spc="-15" dirty="0">
                <a:solidFill>
                  <a:srgbClr val="231F20"/>
                </a:solidFill>
                <a:latin typeface="Calibri"/>
                <a:cs typeface="Calibri"/>
              </a:rPr>
              <a:t>Stephanie </a:t>
            </a:r>
            <a:r>
              <a:rPr sz="1400" spc="-10" dirty="0">
                <a:solidFill>
                  <a:srgbClr val="231F20"/>
                </a:solidFill>
                <a:latin typeface="Calibri"/>
                <a:cs typeface="Calibri"/>
              </a:rPr>
              <a:t>Moss, Region </a:t>
            </a:r>
            <a:r>
              <a:rPr sz="1400" dirty="0">
                <a:solidFill>
                  <a:srgbClr val="231F20"/>
                </a:solidFill>
                <a:latin typeface="Calibri"/>
                <a:cs typeface="Calibri"/>
              </a:rPr>
              <a:t>3 </a:t>
            </a:r>
            <a:r>
              <a:rPr sz="1400" spc="-25" dirty="0">
                <a:solidFill>
                  <a:srgbClr val="231F20"/>
                </a:solidFill>
                <a:latin typeface="Calibri"/>
                <a:cs typeface="Calibri"/>
              </a:rPr>
              <a:t>PTAC, </a:t>
            </a:r>
            <a:r>
              <a:rPr sz="1400" spc="-10" dirty="0">
                <a:solidFill>
                  <a:srgbClr val="231F20"/>
                </a:solidFill>
                <a:latin typeface="Calibri"/>
                <a:cs typeface="Calibri"/>
              </a:rPr>
              <a:t>at </a:t>
            </a:r>
            <a:r>
              <a:rPr sz="1400" spc="-20" dirty="0">
                <a:solidFill>
                  <a:srgbClr val="231F20"/>
                </a:solidFill>
                <a:latin typeface="Calibri"/>
                <a:cs typeface="Calibri"/>
              </a:rPr>
              <a:t>P2P </a:t>
            </a:r>
            <a:r>
              <a:rPr sz="1400" spc="-10" dirty="0">
                <a:solidFill>
                  <a:srgbClr val="231F20"/>
                </a:solidFill>
                <a:latin typeface="Calibri"/>
                <a:cs typeface="Calibri"/>
              </a:rPr>
              <a:t>of</a:t>
            </a:r>
            <a:r>
              <a:rPr sz="1400" spc="114" dirty="0">
                <a:solidFill>
                  <a:srgbClr val="231F20"/>
                </a:solidFill>
                <a:latin typeface="Calibri"/>
                <a:cs typeface="Calibri"/>
              </a:rPr>
              <a:t> </a:t>
            </a:r>
            <a:r>
              <a:rPr sz="1400" spc="-5" dirty="0">
                <a:solidFill>
                  <a:srgbClr val="231F20"/>
                </a:solidFill>
                <a:latin typeface="Calibri"/>
                <a:cs typeface="Calibri"/>
              </a:rPr>
              <a:t>GA</a:t>
            </a:r>
            <a:endParaRPr sz="1400" dirty="0">
              <a:latin typeface="Calibri"/>
              <a:cs typeface="Calibri"/>
            </a:endParaRPr>
          </a:p>
          <a:p>
            <a:pPr marL="12700" marR="1905635">
              <a:lnSpc>
                <a:spcPct val="113900"/>
              </a:lnSpc>
            </a:pPr>
            <a:r>
              <a:rPr sz="1400" spc="-5" dirty="0">
                <a:solidFill>
                  <a:srgbClr val="231F20"/>
                </a:solidFill>
                <a:latin typeface="Calibri"/>
                <a:cs typeface="Calibri"/>
              </a:rPr>
              <a:t>Courtney </a:t>
            </a:r>
            <a:r>
              <a:rPr sz="1400" spc="-30" dirty="0">
                <a:solidFill>
                  <a:srgbClr val="231F20"/>
                </a:solidFill>
                <a:latin typeface="Calibri"/>
                <a:cs typeface="Calibri"/>
              </a:rPr>
              <a:t>Salzer, </a:t>
            </a:r>
            <a:r>
              <a:rPr sz="1400" spc="-15" dirty="0">
                <a:solidFill>
                  <a:srgbClr val="231F20"/>
                </a:solidFill>
                <a:latin typeface="Calibri"/>
                <a:cs typeface="Calibri"/>
              </a:rPr>
              <a:t>Region </a:t>
            </a:r>
            <a:r>
              <a:rPr sz="1400" dirty="0">
                <a:solidFill>
                  <a:srgbClr val="231F20"/>
                </a:solidFill>
                <a:latin typeface="Calibri"/>
                <a:cs typeface="Calibri"/>
              </a:rPr>
              <a:t>4 </a:t>
            </a:r>
            <a:r>
              <a:rPr sz="1400" spc="-25" dirty="0">
                <a:solidFill>
                  <a:srgbClr val="231F20"/>
                </a:solidFill>
                <a:latin typeface="Calibri"/>
                <a:cs typeface="Calibri"/>
              </a:rPr>
              <a:t>PTAC, </a:t>
            </a:r>
            <a:r>
              <a:rPr sz="1400" spc="-10" dirty="0">
                <a:solidFill>
                  <a:srgbClr val="231F20"/>
                </a:solidFill>
                <a:latin typeface="Calibri"/>
                <a:cs typeface="Calibri"/>
              </a:rPr>
              <a:t>at WI </a:t>
            </a:r>
            <a:r>
              <a:rPr sz="1400" spc="-15" dirty="0">
                <a:solidFill>
                  <a:srgbClr val="231F20"/>
                </a:solidFill>
                <a:latin typeface="Calibri"/>
                <a:cs typeface="Calibri"/>
              </a:rPr>
              <a:t>FACETS  </a:t>
            </a:r>
            <a:endParaRPr lang="en-US" sz="1400" spc="-15" dirty="0" smtClean="0">
              <a:solidFill>
                <a:srgbClr val="231F20"/>
              </a:solidFill>
              <a:latin typeface="Calibri"/>
              <a:cs typeface="Calibri"/>
            </a:endParaRPr>
          </a:p>
          <a:p>
            <a:pPr marL="12700" marR="1905635">
              <a:lnSpc>
                <a:spcPct val="113900"/>
              </a:lnSpc>
            </a:pPr>
            <a:r>
              <a:rPr sz="1400" spc="-5" dirty="0" smtClean="0">
                <a:solidFill>
                  <a:srgbClr val="231F20"/>
                </a:solidFill>
                <a:latin typeface="Calibri"/>
                <a:cs typeface="Calibri"/>
              </a:rPr>
              <a:t>Barb </a:t>
            </a:r>
            <a:r>
              <a:rPr sz="1400" spc="-15" dirty="0">
                <a:solidFill>
                  <a:srgbClr val="231F20"/>
                </a:solidFill>
                <a:latin typeface="Calibri"/>
                <a:cs typeface="Calibri"/>
              </a:rPr>
              <a:t>Buswell, Emily Rome, </a:t>
            </a:r>
            <a:r>
              <a:rPr lang="en-US" sz="1400" spc="-15" dirty="0" smtClean="0">
                <a:solidFill>
                  <a:srgbClr val="231F20"/>
                </a:solidFill>
                <a:latin typeface="Calibri"/>
                <a:cs typeface="Calibri"/>
              </a:rPr>
              <a:t>Jacey Tramutt, </a:t>
            </a:r>
            <a:r>
              <a:rPr sz="1400" spc="-15" dirty="0" smtClean="0">
                <a:solidFill>
                  <a:srgbClr val="231F20"/>
                </a:solidFill>
                <a:latin typeface="Calibri"/>
                <a:cs typeface="Calibri"/>
              </a:rPr>
              <a:t>Region </a:t>
            </a:r>
            <a:r>
              <a:rPr sz="1400" dirty="0" smtClean="0">
                <a:solidFill>
                  <a:srgbClr val="231F20"/>
                </a:solidFill>
                <a:latin typeface="Calibri"/>
                <a:cs typeface="Calibri"/>
              </a:rPr>
              <a:t>5</a:t>
            </a:r>
            <a:r>
              <a:rPr lang="en-US" sz="1400" dirty="0" smtClean="0">
                <a:solidFill>
                  <a:srgbClr val="231F20"/>
                </a:solidFill>
                <a:latin typeface="Calibri"/>
                <a:cs typeface="Calibri"/>
              </a:rPr>
              <a:t> </a:t>
            </a:r>
            <a:r>
              <a:rPr sz="1400" spc="-25" dirty="0" smtClean="0">
                <a:solidFill>
                  <a:srgbClr val="231F20"/>
                </a:solidFill>
                <a:latin typeface="Calibri"/>
                <a:cs typeface="Calibri"/>
              </a:rPr>
              <a:t>PTAC</a:t>
            </a:r>
            <a:r>
              <a:rPr sz="1400" spc="-25" dirty="0">
                <a:solidFill>
                  <a:srgbClr val="231F20"/>
                </a:solidFill>
                <a:latin typeface="Calibri"/>
                <a:cs typeface="Calibri"/>
              </a:rPr>
              <a:t>, </a:t>
            </a:r>
            <a:r>
              <a:rPr sz="1400" spc="-10" dirty="0">
                <a:solidFill>
                  <a:srgbClr val="231F20"/>
                </a:solidFill>
                <a:latin typeface="Calibri"/>
                <a:cs typeface="Calibri"/>
              </a:rPr>
              <a:t>at </a:t>
            </a:r>
            <a:r>
              <a:rPr sz="1400" spc="-5" dirty="0">
                <a:solidFill>
                  <a:srgbClr val="231F20"/>
                </a:solidFill>
                <a:latin typeface="Calibri"/>
                <a:cs typeface="Calibri"/>
              </a:rPr>
              <a:t>PEAK  </a:t>
            </a:r>
            <a:endParaRPr lang="en-US" sz="1400" spc="-5" dirty="0" smtClean="0">
              <a:solidFill>
                <a:srgbClr val="231F20"/>
              </a:solidFill>
              <a:latin typeface="Calibri"/>
              <a:cs typeface="Calibri"/>
            </a:endParaRPr>
          </a:p>
          <a:p>
            <a:pPr marL="12700" marR="1905635">
              <a:lnSpc>
                <a:spcPct val="113900"/>
              </a:lnSpc>
            </a:pPr>
            <a:r>
              <a:rPr sz="1400" spc="-5" dirty="0" smtClean="0">
                <a:solidFill>
                  <a:srgbClr val="231F20"/>
                </a:solidFill>
                <a:latin typeface="Calibri"/>
                <a:cs typeface="Calibri"/>
              </a:rPr>
              <a:t>Nora </a:t>
            </a:r>
            <a:r>
              <a:rPr sz="1400" spc="-10" dirty="0">
                <a:solidFill>
                  <a:srgbClr val="231F20"/>
                </a:solidFill>
                <a:latin typeface="Calibri"/>
                <a:cs typeface="Calibri"/>
              </a:rPr>
              <a:t>Thompson, </a:t>
            </a:r>
            <a:r>
              <a:rPr sz="1400" spc="-15" dirty="0">
                <a:solidFill>
                  <a:srgbClr val="231F20"/>
                </a:solidFill>
                <a:latin typeface="Calibri"/>
                <a:cs typeface="Calibri"/>
              </a:rPr>
              <a:t>Region </a:t>
            </a:r>
            <a:r>
              <a:rPr sz="1400" dirty="0">
                <a:solidFill>
                  <a:srgbClr val="231F20"/>
                </a:solidFill>
                <a:latin typeface="Calibri"/>
                <a:cs typeface="Calibri"/>
              </a:rPr>
              <a:t>6 </a:t>
            </a:r>
            <a:r>
              <a:rPr sz="1400" spc="-25" dirty="0">
                <a:solidFill>
                  <a:srgbClr val="231F20"/>
                </a:solidFill>
                <a:latin typeface="Calibri"/>
                <a:cs typeface="Calibri"/>
              </a:rPr>
              <a:t>PTAC, </a:t>
            </a:r>
            <a:r>
              <a:rPr sz="1400" spc="-10" dirty="0">
                <a:solidFill>
                  <a:srgbClr val="231F20"/>
                </a:solidFill>
                <a:latin typeface="Calibri"/>
                <a:cs typeface="Calibri"/>
              </a:rPr>
              <a:t>at</a:t>
            </a:r>
            <a:r>
              <a:rPr sz="1400" spc="0" dirty="0">
                <a:solidFill>
                  <a:srgbClr val="231F20"/>
                </a:solidFill>
                <a:latin typeface="Calibri"/>
                <a:cs typeface="Calibri"/>
              </a:rPr>
              <a:t> </a:t>
            </a:r>
            <a:r>
              <a:rPr sz="1400" spc="-10" dirty="0">
                <a:solidFill>
                  <a:srgbClr val="231F20"/>
                </a:solidFill>
                <a:latin typeface="Calibri"/>
                <a:cs typeface="Calibri"/>
              </a:rPr>
              <a:t>Matrix</a:t>
            </a:r>
            <a:endParaRPr sz="1400" dirty="0">
              <a:latin typeface="Calibri"/>
              <a:cs typeface="Calibri"/>
            </a:endParaRPr>
          </a:p>
        </p:txBody>
      </p:sp>
      <p:sp>
        <p:nvSpPr>
          <p:cNvPr id="24" name="object 2"/>
          <p:cNvSpPr txBox="1"/>
          <p:nvPr/>
        </p:nvSpPr>
        <p:spPr>
          <a:xfrm>
            <a:off x="3366516" y="5010150"/>
            <a:ext cx="5625084" cy="1331134"/>
          </a:xfrm>
          <a:prstGeom prst="rect">
            <a:avLst/>
          </a:prstGeom>
        </p:spPr>
        <p:txBody>
          <a:bodyPr vert="horz" wrap="square" lIns="0" tIns="12700" rIns="0" bIns="0" rtlCol="0">
            <a:spAutoFit/>
          </a:bodyPr>
          <a:lstStyle/>
          <a:p>
            <a:pPr marL="12700">
              <a:lnSpc>
                <a:spcPct val="100000"/>
              </a:lnSpc>
              <a:spcBef>
                <a:spcPts val="100"/>
              </a:spcBef>
            </a:pPr>
            <a:r>
              <a:rPr lang="en-US" sz="1400" b="1" spc="-5" dirty="0">
                <a:solidFill>
                  <a:srgbClr val="231F20"/>
                </a:solidFill>
                <a:cs typeface="Calibri"/>
              </a:rPr>
              <a:t>The contents of this product were developed under a grant to WI FACETS from the U.S. Dept. of Education, #H328R130010. The contents do not necessarily represent  the policy of the U.S. Dept. of Education and you should not assume endorsement by  the federal government.</a:t>
            </a:r>
          </a:p>
          <a:p>
            <a:pPr marL="12700">
              <a:lnSpc>
                <a:spcPct val="100000"/>
              </a:lnSpc>
              <a:spcBef>
                <a:spcPts val="100"/>
              </a:spcBef>
            </a:pPr>
            <a:r>
              <a:rPr lang="en-US" sz="1400" b="1" spc="-5" dirty="0">
                <a:solidFill>
                  <a:srgbClr val="231F20"/>
                </a:solidFill>
                <a:cs typeface="Calibri"/>
              </a:rPr>
              <a:t>Project Officer: David </a:t>
            </a:r>
            <a:r>
              <a:rPr lang="en-US" sz="1400" b="1" spc="-5" dirty="0" err="1">
                <a:solidFill>
                  <a:srgbClr val="231F20"/>
                </a:solidFill>
                <a:cs typeface="Calibri"/>
              </a:rPr>
              <a:t>Emenheiser</a:t>
            </a:r>
            <a:r>
              <a:rPr lang="en-US" sz="1400" b="1" spc="-5" dirty="0">
                <a:solidFill>
                  <a:srgbClr val="231F20"/>
                </a:solidFill>
                <a:cs typeface="Calibri"/>
              </a:rPr>
              <a:t>. </a:t>
            </a:r>
          </a:p>
          <a:p>
            <a:pPr marL="12700">
              <a:lnSpc>
                <a:spcPct val="100000"/>
              </a:lnSpc>
              <a:spcBef>
                <a:spcPts val="100"/>
              </a:spcBef>
            </a:pPr>
            <a:r>
              <a:rPr lang="en-US" sz="1400" b="1" spc="-5" dirty="0">
                <a:solidFill>
                  <a:srgbClr val="231F20"/>
                </a:solidFill>
                <a:cs typeface="Calibri"/>
              </a:rPr>
              <a:t>© </a:t>
            </a:r>
            <a:r>
              <a:rPr lang="en-US" sz="1400" b="1" spc="-5" dirty="0" smtClean="0">
                <a:solidFill>
                  <a:srgbClr val="231F20"/>
                </a:solidFill>
                <a:cs typeface="Calibri"/>
              </a:rPr>
              <a:t>RPTACs. For </a:t>
            </a:r>
            <a:r>
              <a:rPr lang="en-US" sz="1400" b="1" spc="-5" dirty="0">
                <a:solidFill>
                  <a:srgbClr val="231F20"/>
                </a:solidFill>
                <a:cs typeface="Calibri"/>
              </a:rPr>
              <a:t>permission to use, please contact WI </a:t>
            </a:r>
            <a:r>
              <a:rPr lang="en-US" sz="1400" b="1" spc="-5" dirty="0" smtClean="0">
                <a:solidFill>
                  <a:srgbClr val="231F20"/>
                </a:solidFill>
                <a:cs typeface="Calibri"/>
              </a:rPr>
              <a:t>FACETS.</a:t>
            </a:r>
            <a:endParaRPr lang="en-US" sz="1400" b="1" spc="-5" dirty="0">
              <a:solidFill>
                <a:srgbClr val="231F20"/>
              </a:solidFill>
              <a:cs typeface="Calibri"/>
            </a:endParaRPr>
          </a:p>
        </p:txBody>
      </p:sp>
      <p:sp>
        <p:nvSpPr>
          <p:cNvPr id="25" name="object 3"/>
          <p:cNvSpPr/>
          <p:nvPr/>
        </p:nvSpPr>
        <p:spPr>
          <a:xfrm>
            <a:off x="1828800" y="5181600"/>
            <a:ext cx="1465669" cy="1114519"/>
          </a:xfrm>
          <a:prstGeom prst="rect">
            <a:avLst/>
          </a:prstGeom>
          <a:blipFill>
            <a:blip r:embed="rId4" cstate="print"/>
            <a:stretch>
              <a:fillRect/>
            </a:stretch>
          </a:blipFill>
        </p:spPr>
        <p:txBody>
          <a:bodyPr wrap="square" lIns="0" tIns="0" rIns="0" bIns="0" rtlCol="0"/>
          <a:lstStyle/>
          <a:p>
            <a:endParaRPr/>
          </a:p>
        </p:txBody>
      </p:sp>
      <p:sp>
        <p:nvSpPr>
          <p:cNvPr id="26" name="object 2"/>
          <p:cNvSpPr/>
          <p:nvPr/>
        </p:nvSpPr>
        <p:spPr>
          <a:xfrm>
            <a:off x="286727" y="296468"/>
            <a:ext cx="1099908" cy="1099896"/>
          </a:xfrm>
          <a:prstGeom prst="rect">
            <a:avLst/>
          </a:prstGeom>
          <a:blipFill>
            <a:blip r:embed="rId5" cstate="print"/>
            <a:stretch>
              <a:fillRect/>
            </a:stretch>
          </a:blipFill>
        </p:spPr>
        <p:txBody>
          <a:bodyPr wrap="square" lIns="0" tIns="0" rIns="0" bIns="0" rtlCol="0"/>
          <a:lstStyle/>
          <a:p>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28</TotalTime>
  <Words>1570</Words>
  <Application>Microsoft Office PowerPoint</Application>
  <PresentationFormat>On-screen Show (4:3)</PresentationFormat>
  <Paragraphs>126</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Cambria</vt:lpstr>
      <vt:lpstr>Georgia</vt:lpstr>
      <vt:lpstr>Times New Roman</vt:lpstr>
      <vt:lpstr>Office Theme</vt:lpstr>
      <vt:lpstr>Management versus  Governance Dialogue Guide</vt:lpstr>
      <vt:lpstr>Management vs Governance</vt:lpstr>
      <vt:lpstr>Management vs Governance</vt:lpstr>
      <vt:lpstr>Management vs Governance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versus  Governance Dialogue Guide</dc:title>
  <dc:creator>Jan Serak</dc:creator>
  <cp:lastModifiedBy>Jan Serak</cp:lastModifiedBy>
  <cp:revision>10</cp:revision>
  <cp:lastPrinted>2018-01-03T19:21:37Z</cp:lastPrinted>
  <dcterms:created xsi:type="dcterms:W3CDTF">2017-08-20T22:15:45Z</dcterms:created>
  <dcterms:modified xsi:type="dcterms:W3CDTF">2018-01-03T19:33:07Z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2017-08-20T00:00:00Z</vt:filetime>
  </property>
  <property fmtid="{D5CDD505-2E9C-101B-9397-08002B2CF9AE}" pid="3" name="Creator">
    <vt:lpwstr>Adobe InDesign CC 2017 (Macintosh)</vt:lpwstr>
  </property>
  <property fmtid="{D5CDD505-2E9C-101B-9397-08002B2CF9AE}" pid="4" name="LastSaved">
    <vt:filetime>2017-08-21T00:00:00Z</vt:filetime>
  </property>
</Properties>
</file>