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54740" autoAdjust="0"/>
  </p:normalViewPr>
  <p:slideViewPr>
    <p:cSldViewPr>
      <p:cViewPr varScale="1">
        <p:scale>
          <a:sx n="45" d="100"/>
          <a:sy n="45" d="100"/>
        </p:scale>
        <p:origin x="1954" y="24"/>
      </p:cViewPr>
      <p:guideLst>
        <p:guide orient="horz" pos="2880"/>
        <p:guide pos="2160"/>
      </p:guideLst>
    </p:cSldViewPr>
  </p:slideViewPr>
  <p:notesTextViewPr>
    <p:cViewPr>
      <p:scale>
        <a:sx n="100" d="100"/>
        <a:sy n="100" d="100"/>
      </p:scale>
      <p:origin x="0" y="-101"/>
    </p:cViewPr>
  </p:notesTextViewPr>
  <p:notesViewPr>
    <p:cSldViewPr>
      <p:cViewPr varScale="1">
        <p:scale>
          <a:sx n="61" d="100"/>
          <a:sy n="61" d="100"/>
        </p:scale>
        <p:origin x="2520"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9114" y="0"/>
            <a:ext cx="3066733" cy="468154"/>
          </a:xfrm>
          <a:prstGeom prst="rect">
            <a:avLst/>
          </a:prstGeom>
        </p:spPr>
        <p:txBody>
          <a:bodyPr vert="horz" lIns="93936" tIns="46968" rIns="93936" bIns="46968" rtlCol="0"/>
          <a:lstStyle>
            <a:lvl1pPr algn="r">
              <a:defRPr sz="1200"/>
            </a:lvl1pPr>
          </a:lstStyle>
          <a:p>
            <a:fld id="{78C15C9D-920D-9847-83D9-47CB0B1FFF94}" type="datetimeFigureOut">
              <a:rPr lang="en-US" smtClean="0"/>
              <a:t>12/5/2017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2754"/>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9114" y="8892754"/>
            <a:ext cx="3066733" cy="468154"/>
          </a:xfrm>
          <a:prstGeom prst="rect">
            <a:avLst/>
          </a:prstGeom>
        </p:spPr>
        <p:txBody>
          <a:bodyPr vert="horz" lIns="93936" tIns="46968" rIns="93936" bIns="46968" rtlCol="0" anchor="b"/>
          <a:lstStyle>
            <a:lvl1pPr algn="r">
              <a:defRPr sz="1200"/>
            </a:lvl1pPr>
          </a:lstStyle>
          <a:p>
            <a:fld id="{0FA25199-2689-0A49-B8CC-268C0AE8DCBC}" type="slidenum">
              <a:rPr lang="en-US" smtClean="0"/>
              <a:t>‹#›</a:t>
            </a:fld>
            <a:endParaRPr lang="en-US"/>
          </a:p>
        </p:txBody>
      </p:sp>
    </p:spTree>
    <p:extLst>
      <p:ext uri="{BB962C8B-B14F-4D97-AF65-F5344CB8AC3E}">
        <p14:creationId xmlns:p14="http://schemas.microsoft.com/office/powerpoint/2010/main" val="37486619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youtu.be/-V7i2hj0NRo"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t>Slide #1:  Welcome and Introduction</a:t>
            </a:r>
          </a:p>
          <a:p>
            <a:endParaRPr lang="en-US" sz="900" b="1" dirty="0"/>
          </a:p>
          <a:p>
            <a:r>
              <a:rPr lang="en-US" sz="900" b="1" dirty="0"/>
              <a:t>Procedural Directions:</a:t>
            </a:r>
          </a:p>
          <a:p>
            <a:pPr marL="180939" indent="-180939">
              <a:buFont typeface="Arial" panose="020B0604020202020204" pitchFamily="34" charset="0"/>
              <a:buChar char="•"/>
            </a:pPr>
            <a:r>
              <a:rPr lang="en-US" sz="900" dirty="0"/>
              <a:t>What you will need for this module:  </a:t>
            </a:r>
          </a:p>
          <a:p>
            <a:pPr marL="663443" lvl="1" indent="-180939">
              <a:buFont typeface="Arial" panose="020B0604020202020204" pitchFamily="34" charset="0"/>
              <a:buChar char="•"/>
            </a:pPr>
            <a:r>
              <a:rPr lang="en-US" sz="900" dirty="0"/>
              <a:t>Laptop computer (equipped with PowerPoint software)</a:t>
            </a:r>
          </a:p>
          <a:p>
            <a:pPr marL="663443" lvl="1" indent="-180939">
              <a:buFont typeface="Arial" panose="020B0604020202020204" pitchFamily="34" charset="0"/>
              <a:buChar char="•"/>
            </a:pPr>
            <a:r>
              <a:rPr lang="en-US" sz="900" dirty="0"/>
              <a:t>Speakers that are able to project the video sound adequately</a:t>
            </a:r>
          </a:p>
          <a:p>
            <a:pPr marL="663443" lvl="1" indent="-180939">
              <a:buFont typeface="Arial" panose="020B0604020202020204" pitchFamily="34" charset="0"/>
              <a:buChar char="•"/>
            </a:pPr>
            <a:r>
              <a:rPr lang="en-US" sz="900" dirty="0"/>
              <a:t>Projector </a:t>
            </a:r>
          </a:p>
          <a:p>
            <a:pPr marL="663443" lvl="1" indent="-180939">
              <a:buFont typeface="Arial" panose="020B0604020202020204" pitchFamily="34" charset="0"/>
              <a:buChar char="•"/>
            </a:pPr>
            <a:r>
              <a:rPr lang="en-US" sz="900" dirty="0"/>
              <a:t>Memory stick with the PowerPoint presentation &amp; video (in case you can’t get on the internet)</a:t>
            </a:r>
          </a:p>
          <a:p>
            <a:pPr marL="663443" lvl="1" indent="-180939">
              <a:buFont typeface="Arial" panose="020B0604020202020204" pitchFamily="34" charset="0"/>
              <a:buChar char="•"/>
            </a:pPr>
            <a:r>
              <a:rPr lang="en-US" sz="900" dirty="0"/>
              <a:t>White board or flip chart/easel, markers, paper, pens</a:t>
            </a:r>
          </a:p>
          <a:p>
            <a:pPr marL="663443" lvl="1" indent="-180939">
              <a:buFont typeface="Arial" panose="020B0604020202020204" pitchFamily="34" charset="0"/>
              <a:buChar char="•"/>
            </a:pPr>
            <a:r>
              <a:rPr lang="en-US" sz="900" dirty="0"/>
              <a:t>Printed version of the </a:t>
            </a:r>
            <a:r>
              <a:rPr lang="en-US" sz="900" i="1" dirty="0"/>
              <a:t>Conflicts of Interest Dialogue Guide </a:t>
            </a:r>
            <a:r>
              <a:rPr lang="en-US" sz="900" dirty="0"/>
              <a:t>speaker notes for your own use</a:t>
            </a:r>
          </a:p>
          <a:p>
            <a:pPr marL="663443" lvl="1" indent="-180939">
              <a:buFont typeface="Arial" panose="020B0604020202020204" pitchFamily="34" charset="0"/>
              <a:buChar char="•"/>
            </a:pPr>
            <a:r>
              <a:rPr lang="en-US" sz="900" dirty="0"/>
              <a:t>Copies of select handouts for participants (</a:t>
            </a:r>
            <a:r>
              <a:rPr lang="en-US" sz="900" i="1" dirty="0"/>
              <a:t>Conflicts of Interest Dialogue Gui</a:t>
            </a:r>
            <a:r>
              <a:rPr lang="en-US" sz="900" dirty="0"/>
              <a:t>de 2/page; FAQ; Resource List, Evaluation forms)</a:t>
            </a:r>
          </a:p>
          <a:p>
            <a:pPr marL="663443" lvl="1" indent="-180939">
              <a:buFont typeface="Arial" panose="020B0604020202020204" pitchFamily="34" charset="0"/>
              <a:buChar char="•"/>
            </a:pPr>
            <a:r>
              <a:rPr lang="en-US" sz="900" dirty="0"/>
              <a:t>A copy of the organization’s </a:t>
            </a:r>
            <a:r>
              <a:rPr lang="en-US" sz="900" i="1" dirty="0"/>
              <a:t>Conflict of Interest Policy</a:t>
            </a:r>
            <a:r>
              <a:rPr lang="en-US" sz="900" dirty="0"/>
              <a:t>, if there is one, for each participant</a:t>
            </a:r>
          </a:p>
          <a:p>
            <a:pPr marL="180939" indent="-180939">
              <a:buFont typeface="Arial" panose="020B0604020202020204" pitchFamily="34" charset="0"/>
              <a:buChar char="•"/>
            </a:pPr>
            <a:r>
              <a:rPr lang="en-US" sz="900" dirty="0"/>
              <a:t>Plan 40-45 minutes on your Board agenda (video 15 min, Dialogue Guide 10-15 min), FAQ &amp; Resource List (5 min), Evaluation (5 min)</a:t>
            </a:r>
          </a:p>
          <a:p>
            <a:pPr marL="193761" indent="-180939">
              <a:buFont typeface="Arial" panose="020B0604020202020204" pitchFamily="34" charset="0"/>
              <a:buChar char="•"/>
            </a:pPr>
            <a:r>
              <a:rPr lang="en-US" sz="900" dirty="0"/>
              <a:t>Show Slide #1. </a:t>
            </a:r>
          </a:p>
          <a:p>
            <a:pPr marL="663443" lvl="1" indent="-180939">
              <a:buFont typeface="Arial" panose="020B0604020202020204" pitchFamily="34" charset="0"/>
              <a:buChar char="•"/>
            </a:pPr>
            <a:endParaRPr lang="en-US" sz="900" dirty="0"/>
          </a:p>
          <a:p>
            <a:r>
              <a:rPr lang="en-US" sz="900" b="1" dirty="0"/>
              <a:t>Presenter Notes:</a:t>
            </a:r>
          </a:p>
          <a:p>
            <a:pPr marL="180939" indent="-180939">
              <a:buFont typeface="Arial" panose="020B0604020202020204" pitchFamily="34" charset="0"/>
              <a:buChar char="•"/>
            </a:pPr>
            <a:r>
              <a:rPr lang="en-US" sz="900" dirty="0"/>
              <a:t>Hello and welcome to this professional development module on the Conflicts of Interest.</a:t>
            </a:r>
          </a:p>
          <a:p>
            <a:pPr marL="180939" indent="-180939">
              <a:buFont typeface="Arial" panose="020B0604020202020204" pitchFamily="34" charset="0"/>
              <a:buChar char="•"/>
            </a:pPr>
            <a:r>
              <a:rPr lang="en-US" sz="900" dirty="0"/>
              <a:t>The purpose of this module is to define conflicts of interest (COI), outline what should be included in a Conflict of Interest policy, understand situations that might create potential conflict of interests, and explore how a Conflict of Interest policy can be applied to typical situations.</a:t>
            </a:r>
          </a:p>
          <a:p>
            <a:pPr marL="180939" indent="-180939">
              <a:buFont typeface="Arial" panose="020B0604020202020204" pitchFamily="34" charset="0"/>
              <a:buChar char="•"/>
            </a:pPr>
            <a:r>
              <a:rPr lang="en-US" sz="900" dirty="0"/>
              <a:t>We will first watch a 15 minute video that outlines conflicts of interest, including several examples of how a Conflict of Interest policy can be implemented by the Board. </a:t>
            </a:r>
          </a:p>
          <a:p>
            <a:pPr marL="180939" indent="-180939">
              <a:buFont typeface="Arial" panose="020B0604020202020204" pitchFamily="34" charset="0"/>
              <a:buChar char="•"/>
            </a:pPr>
            <a:r>
              <a:rPr lang="en-US" sz="900" dirty="0"/>
              <a:t>Show the video: </a:t>
            </a:r>
            <a:r>
              <a:rPr lang="en-US" sz="900" dirty="0">
                <a:highlight>
                  <a:srgbClr val="FFFF00"/>
                </a:highlight>
              </a:rPr>
              <a:t> </a:t>
            </a:r>
            <a:r>
              <a:rPr lang="en-US" u="sng" dirty="0" smtClean="0">
                <a:hlinkClick r:id="rId3"/>
              </a:rPr>
              <a:t>https://youtu.be/-V7i2hj0NRo</a:t>
            </a:r>
            <a:endParaRPr lang="en-US" u="sng" dirty="0" smtClean="0"/>
          </a:p>
          <a:p>
            <a:pPr marL="180939" indent="-180939">
              <a:buFont typeface="Arial" panose="020B0604020202020204" pitchFamily="34" charset="0"/>
              <a:buChar char="•"/>
            </a:pPr>
            <a:r>
              <a:rPr lang="en-US" sz="900" dirty="0"/>
              <a:t>Now, let’s take a short time to discuss how the information from the video can be applied to our own organization.</a:t>
            </a:r>
            <a:endParaRPr lang="en-US" dirty="0"/>
          </a:p>
        </p:txBody>
      </p:sp>
      <p:sp>
        <p:nvSpPr>
          <p:cNvPr id="4" name="Slide Number Placeholder 3"/>
          <p:cNvSpPr>
            <a:spLocks noGrp="1"/>
          </p:cNvSpPr>
          <p:nvPr>
            <p:ph type="sldNum" sz="quarter" idx="10"/>
          </p:nvPr>
        </p:nvSpPr>
        <p:spPr/>
        <p:txBody>
          <a:bodyPr/>
          <a:lstStyle/>
          <a:p>
            <a:fld id="{0FA25199-2689-0A49-B8CC-268C0AE8DCBC}" type="slidenum">
              <a:rPr lang="en-US" smtClean="0"/>
              <a:t>1</a:t>
            </a:fld>
            <a:endParaRPr lang="en-US"/>
          </a:p>
        </p:txBody>
      </p:sp>
    </p:spTree>
    <p:extLst>
      <p:ext uri="{BB962C8B-B14F-4D97-AF65-F5344CB8AC3E}">
        <p14:creationId xmlns:p14="http://schemas.microsoft.com/office/powerpoint/2010/main" val="161620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1063" y="233363"/>
            <a:ext cx="4997450" cy="3748087"/>
          </a:xfrm>
        </p:spPr>
      </p:sp>
      <p:sp>
        <p:nvSpPr>
          <p:cNvPr id="3" name="Notes Placeholder 2"/>
          <p:cNvSpPr>
            <a:spLocks noGrp="1"/>
          </p:cNvSpPr>
          <p:nvPr>
            <p:ph type="body" idx="1"/>
          </p:nvPr>
        </p:nvSpPr>
        <p:spPr>
          <a:xfrm>
            <a:off x="707708" y="4135358"/>
            <a:ext cx="5661660" cy="4603512"/>
          </a:xfrm>
        </p:spPr>
        <p:txBody>
          <a:bodyPr/>
          <a:lstStyle/>
          <a:p>
            <a:r>
              <a:rPr lang="en-US" sz="1000" b="1" dirty="0"/>
              <a:t>Slide 2:  Conflict of Interest Policy Basics </a:t>
            </a:r>
          </a:p>
          <a:p>
            <a:endParaRPr lang="en-US" sz="1000" b="1" dirty="0"/>
          </a:p>
          <a:p>
            <a:r>
              <a:rPr lang="en-US" sz="900" b="1" dirty="0"/>
              <a:t>Procedural Directions</a:t>
            </a:r>
            <a:r>
              <a:rPr lang="en-US" sz="900" dirty="0"/>
              <a:t>:</a:t>
            </a:r>
          </a:p>
          <a:p>
            <a:pPr marL="176131" indent="-176131">
              <a:buFont typeface="Arial" panose="020B0604020202020204" pitchFamily="34" charset="0"/>
              <a:buChar char="•"/>
            </a:pPr>
            <a:r>
              <a:rPr lang="en-US" sz="900" dirty="0"/>
              <a:t>There are additional resources and templates in the Tool Kit #3 Resource List to use if needed. </a:t>
            </a:r>
          </a:p>
          <a:p>
            <a:pPr marL="176131" indent="-176131">
              <a:buFont typeface="Arial" panose="020B0604020202020204" pitchFamily="34" charset="0"/>
              <a:buChar char="•"/>
            </a:pPr>
            <a:r>
              <a:rPr lang="en-US" sz="900" dirty="0"/>
              <a:t>Show slide # 2</a:t>
            </a:r>
          </a:p>
          <a:p>
            <a:pPr marL="176131" indent="-176131">
              <a:buFont typeface="Arial" panose="020B0604020202020204" pitchFamily="34" charset="0"/>
              <a:buChar char="•"/>
            </a:pPr>
            <a:r>
              <a:rPr lang="en-US" sz="900" dirty="0"/>
              <a:t>Ask participants to refer to the organization’s </a:t>
            </a:r>
            <a:r>
              <a:rPr lang="en-US" sz="900" i="1" dirty="0"/>
              <a:t>Conflict of Interest Policy. </a:t>
            </a:r>
          </a:p>
          <a:p>
            <a:r>
              <a:rPr lang="en-US" sz="900" dirty="0"/>
              <a:t>       and discuss whether it reflects best practices and legal requirements.</a:t>
            </a:r>
          </a:p>
          <a:p>
            <a:pPr marL="176131" indent="-176131">
              <a:buFont typeface="Arial" panose="020B0604020202020204" pitchFamily="34" charset="0"/>
              <a:buChar char="•"/>
            </a:pPr>
            <a:r>
              <a:rPr lang="en-US" sz="900" dirty="0"/>
              <a:t>Read the presenter notes up until Practice Pointers. Review Practice Pointers.</a:t>
            </a:r>
          </a:p>
          <a:p>
            <a:endParaRPr lang="en-US" b="1" dirty="0" smtClean="0"/>
          </a:p>
          <a:p>
            <a:r>
              <a:rPr lang="en-US" sz="900" b="1" dirty="0"/>
              <a:t>Presenter Notes: </a:t>
            </a:r>
          </a:p>
          <a:p>
            <a:pPr marL="176131" indent="-176131">
              <a:buFont typeface="Arial" panose="020B0604020202020204" pitchFamily="34" charset="0"/>
              <a:buChar char="•"/>
            </a:pPr>
            <a:r>
              <a:rPr lang="en-US" sz="900" dirty="0"/>
              <a:t>What is a conflict of interest?  A conflict of interest is a transaction or arrangement that potentially benefits an officer, Board member, employee or their relatives on a personal level. </a:t>
            </a:r>
          </a:p>
          <a:p>
            <a:pPr marL="176131" indent="-176131">
              <a:buFont typeface="Arial" panose="020B0604020202020204" pitchFamily="34" charset="0"/>
              <a:buChar char="•"/>
            </a:pPr>
            <a:r>
              <a:rPr lang="en-US" sz="900" dirty="0"/>
              <a:t>Parent Centers are strongly advised to have a </a:t>
            </a:r>
            <a:r>
              <a:rPr lang="en-US" sz="900" i="1" dirty="0"/>
              <a:t>Conflict of Interest Policy</a:t>
            </a:r>
            <a:r>
              <a:rPr lang="en-US" sz="900" dirty="0"/>
              <a:t>. The federal Form 990 asks not only about whether the nonprofit has a written </a:t>
            </a:r>
            <a:r>
              <a:rPr lang="en-US" sz="900" i="1" dirty="0"/>
              <a:t>Conflict of Interest Policy</a:t>
            </a:r>
            <a:r>
              <a:rPr lang="en-US" sz="900" dirty="0"/>
              <a:t>, but also about the process that the nonprofit uses to manage conflicts, as well as how the nonprofit determines whether Board members have a conflict of interest. </a:t>
            </a:r>
          </a:p>
          <a:p>
            <a:pPr marL="176131" indent="-176131">
              <a:buFont typeface="Arial" panose="020B0604020202020204" pitchFamily="34" charset="0"/>
              <a:buChar char="•"/>
            </a:pPr>
            <a:r>
              <a:rPr lang="en-US" sz="900" dirty="0"/>
              <a:t>Let’s take a minute to review our own </a:t>
            </a:r>
            <a:r>
              <a:rPr lang="en-US" sz="900" i="1" dirty="0"/>
              <a:t>Conflict of Interest Policy </a:t>
            </a:r>
            <a:r>
              <a:rPr lang="en-US" sz="900" dirty="0"/>
              <a:t>and discuss whether it complies with these practices. </a:t>
            </a:r>
          </a:p>
          <a:p>
            <a:pPr marL="645812" lvl="1" indent="-176131">
              <a:buFont typeface="Arial" panose="020B0604020202020204" pitchFamily="34" charset="0"/>
              <a:buChar char="•"/>
            </a:pPr>
            <a:r>
              <a:rPr lang="en-US" sz="900" dirty="0"/>
              <a:t>Does our </a:t>
            </a:r>
            <a:r>
              <a:rPr lang="en-US" sz="900" i="1" dirty="0"/>
              <a:t>Conflict of Interest Policy </a:t>
            </a:r>
            <a:r>
              <a:rPr lang="en-US" sz="900" dirty="0"/>
              <a:t>require those with a conflict (or who think they may have a conflict) to disclose the conflict/potential conflict, and prohibit interested Board members from voting on any matter in which there is a conflict? </a:t>
            </a:r>
          </a:p>
          <a:p>
            <a:pPr marL="645812" lvl="1" indent="-176131">
              <a:buFont typeface="Arial" panose="020B0604020202020204" pitchFamily="34" charset="0"/>
              <a:buChar char="•"/>
            </a:pPr>
            <a:r>
              <a:rPr lang="en-US" sz="900" dirty="0"/>
              <a:t>Does it clarify (and give examples) what a conflict of interest is, what Board members and employees must do to disclose possible conflicts of interest, and what Board members and employees should do to avoid acting inappropriately if and when a conflict of interest does arise? </a:t>
            </a:r>
          </a:p>
          <a:p>
            <a:pPr marL="645812" lvl="1" indent="-176131">
              <a:buFont typeface="Arial" panose="020B0604020202020204" pitchFamily="34" charset="0"/>
              <a:buChar char="•"/>
            </a:pPr>
            <a:r>
              <a:rPr lang="en-US" sz="900" dirty="0"/>
              <a:t>Does the  Policy include that it should be reviewed and signed at least annually by Board members, or whenever new conflicts may arise? . </a:t>
            </a:r>
          </a:p>
          <a:p>
            <a:pPr marL="645812" lvl="1" indent="-176131">
              <a:buFont typeface="Arial" panose="020B0604020202020204" pitchFamily="34" charset="0"/>
              <a:buChar char="•"/>
            </a:pPr>
            <a:r>
              <a:rPr lang="en-US" sz="900" dirty="0"/>
              <a:t>Does it include whatever may be required related to conflicts of interest by your state? Some state laws include provisions describing what must be included in a nonprofit's </a:t>
            </a:r>
            <a:r>
              <a:rPr lang="en-US" sz="900" i="1" dirty="0"/>
              <a:t>Conflict of Interest Policy</a:t>
            </a:r>
            <a:r>
              <a:rPr lang="en-US" sz="900" dirty="0"/>
              <a:t> or how conflicts are to be managed. For example, New York law requires nonprofits to have a Conflict of Interest Policy and requires that directors, officers and key employees are to act in the "best interest of the nonprofit." </a:t>
            </a:r>
          </a:p>
          <a:p>
            <a:pPr marL="645812" lvl="1" indent="-176131">
              <a:buFont typeface="Arial" panose="020B0604020202020204" pitchFamily="34" charset="0"/>
              <a:buChar char="•"/>
            </a:pPr>
            <a:endParaRPr lang="en-US" sz="900" dirty="0"/>
          </a:p>
          <a:p>
            <a:pPr marL="645812" lvl="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sz="900" dirty="0"/>
              <a:t>Here are </a:t>
            </a:r>
            <a:r>
              <a:rPr lang="en-US" sz="900" i="1" dirty="0"/>
              <a:t>3 Practice Pointers </a:t>
            </a:r>
            <a:r>
              <a:rPr lang="en-US" sz="900" dirty="0"/>
              <a:t>from </a:t>
            </a:r>
            <a:r>
              <a:rPr lang="en-US" sz="900" dirty="0" err="1"/>
              <a:t>BoardSource</a:t>
            </a:r>
            <a:r>
              <a:rPr lang="en-US" sz="900" dirty="0"/>
              <a:t>: </a:t>
            </a:r>
          </a:p>
          <a:p>
            <a:pPr marL="645812" lvl="1" indent="-176131">
              <a:buFont typeface="Arial" panose="020B0604020202020204" pitchFamily="34" charset="0"/>
              <a:buChar char="•"/>
            </a:pPr>
            <a:r>
              <a:rPr lang="en-US" sz="900" dirty="0"/>
              <a:t>Minutes of Board meetings should reflect when a Board member discloses that s/he has a conflict of interests and how the conflict was managed, such as that there was a discussion on the matter without the Board member in the room, and that a vote was taken, but that the “interested” Board member abstained. (Board members with a conflict are “interested”;  Board members without a conflict are “disinterested”.) </a:t>
            </a:r>
          </a:p>
          <a:p>
            <a:pPr marL="645812" lvl="1" indent="-176131">
              <a:buFont typeface="Arial" panose="020B0604020202020204" pitchFamily="34" charset="0"/>
              <a:buChar char="•"/>
            </a:pPr>
            <a:r>
              <a:rPr lang="en-US" sz="900" dirty="0"/>
              <a:t> Circulate a questionnaire each year to find out whether any Board member (or staff member) has a conflict of interest. Ask Board and staff members to disclose existing conflicts and remind them to disclose any that may crop up in the future.</a:t>
            </a:r>
          </a:p>
          <a:p>
            <a:pPr marL="645812" lvl="1" indent="-176131">
              <a:buFont typeface="Arial" panose="020B0604020202020204" pitchFamily="34" charset="0"/>
              <a:buChar char="•"/>
            </a:pPr>
            <a:r>
              <a:rPr lang="en-US" sz="900" dirty="0"/>
              <a:t>Make it regular practice to take time at a Board meeting at least once a year to discuss the types of hypothetical situations that could result in a conflict of interest, and then discuss how the Board would manage that potential conflict, role-playing, so that when a real conflict arises the Board will be ready to handle it with more ease. </a:t>
            </a:r>
          </a:p>
          <a:p>
            <a:pPr marL="176131" indent="-176131">
              <a:buFont typeface="Arial" panose="020B0604020202020204" pitchFamily="34" charset="0"/>
              <a:buChar char="•"/>
            </a:pPr>
            <a:r>
              <a:rPr lang="en-US" sz="900" dirty="0"/>
              <a:t>The following slides contain two hypothetical situations to consider. </a:t>
            </a:r>
            <a:endParaRPr lang="en-US" sz="900" dirty="0"/>
          </a:p>
        </p:txBody>
      </p:sp>
      <p:sp>
        <p:nvSpPr>
          <p:cNvPr id="4" name="Slide Number Placeholder 3"/>
          <p:cNvSpPr>
            <a:spLocks noGrp="1"/>
          </p:cNvSpPr>
          <p:nvPr>
            <p:ph type="sldNum" sz="quarter" idx="10"/>
          </p:nvPr>
        </p:nvSpPr>
        <p:spPr/>
        <p:txBody>
          <a:bodyPr/>
          <a:lstStyle/>
          <a:p>
            <a:fld id="{0FA25199-2689-0A49-B8CC-268C0AE8DCBC}" type="slidenum">
              <a:rPr lang="en-US" smtClean="0"/>
              <a:t>2</a:t>
            </a:fld>
            <a:endParaRPr lang="en-US"/>
          </a:p>
        </p:txBody>
      </p:sp>
    </p:spTree>
    <p:extLst>
      <p:ext uri="{BB962C8B-B14F-4D97-AF65-F5344CB8AC3E}">
        <p14:creationId xmlns:p14="http://schemas.microsoft.com/office/powerpoint/2010/main" val="2293871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t>Slide 3:  Conflict of Interest Example #1</a:t>
            </a:r>
          </a:p>
          <a:p>
            <a:endParaRPr lang="en-US" sz="900" b="1" dirty="0"/>
          </a:p>
          <a:p>
            <a:r>
              <a:rPr lang="en-US" sz="900" b="1" dirty="0"/>
              <a:t>Procedural Directions:</a:t>
            </a:r>
          </a:p>
          <a:p>
            <a:pPr marL="176131" indent="-176131">
              <a:buFont typeface="Arial" panose="020B0604020202020204" pitchFamily="34" charset="0"/>
              <a:buChar char="•"/>
            </a:pPr>
            <a:r>
              <a:rPr lang="en-US" sz="900" dirty="0"/>
              <a:t>Make sure that each participant has a copy of the organization’s </a:t>
            </a:r>
            <a:r>
              <a:rPr lang="en-US" sz="900" i="1" dirty="0"/>
              <a:t>Conflict of Interest Policy </a:t>
            </a:r>
            <a:r>
              <a:rPr lang="en-US" sz="900" dirty="0"/>
              <a:t>if there is one. (If there isn’t, the exercise is still useful to help understand how a policy would be applicable).</a:t>
            </a:r>
          </a:p>
          <a:p>
            <a:pPr marL="176131" indent="-176131">
              <a:buFont typeface="Arial" panose="020B0604020202020204" pitchFamily="34" charset="0"/>
              <a:buChar char="•"/>
            </a:pPr>
            <a:r>
              <a:rPr lang="en-US" sz="900" dirty="0"/>
              <a:t>Show slide # 3.</a:t>
            </a:r>
          </a:p>
          <a:p>
            <a:pPr marL="176131" indent="-176131">
              <a:buFont typeface="Arial" panose="020B0604020202020204" pitchFamily="34" charset="0"/>
              <a:buChar char="•"/>
            </a:pPr>
            <a:r>
              <a:rPr lang="en-US" sz="900" dirty="0"/>
              <a:t>Read the presenter notes.</a:t>
            </a:r>
          </a:p>
          <a:p>
            <a:endParaRPr lang="en-US" sz="900" b="1" dirty="0"/>
          </a:p>
          <a:p>
            <a:r>
              <a:rPr lang="en-US" sz="900" b="1" dirty="0"/>
              <a:t>Presenter Notes: </a:t>
            </a:r>
          </a:p>
          <a:p>
            <a:pPr marL="176131" indent="-176131">
              <a:buFont typeface="Arial" panose="020B0604020202020204" pitchFamily="34" charset="0"/>
              <a:buChar char="•"/>
            </a:pPr>
            <a:r>
              <a:rPr lang="en-US" sz="900" dirty="0"/>
              <a:t>Here is an example of a  situation similar to one your Board may face:</a:t>
            </a:r>
            <a:r>
              <a:rPr lang="en-US" sz="900" b="1" dirty="0"/>
              <a:t> </a:t>
            </a:r>
          </a:p>
          <a:p>
            <a:pPr marL="645812" lvl="1" indent="-176131">
              <a:buFont typeface="Arial" panose="020B0604020202020204" pitchFamily="34" charset="0"/>
              <a:buChar char="•"/>
            </a:pPr>
            <a:r>
              <a:rPr lang="en-US" sz="900" dirty="0"/>
              <a:t>A Board member works as an insurance agent outside of duties on the Board. The organization places their commercial insurance policies with the insurance agency where the Board member works full time. The insurance agency pays the insurance agent a commission for all new business that the agent brings into the agency. The agency paid a commission to the agent for the Board bringing their insurance policies to the agency. In this situation, the insurance agent has directly profited from his relationship on the Board.</a:t>
            </a:r>
          </a:p>
          <a:p>
            <a:pPr marL="176131" indent="-176131">
              <a:buFont typeface="Arial" panose="020B0604020202020204" pitchFamily="34" charset="0"/>
              <a:buChar char="•"/>
            </a:pPr>
            <a:r>
              <a:rPr lang="en-US" sz="900" dirty="0"/>
              <a:t>Let’s discuss how our Board should manage the situation.  </a:t>
            </a:r>
          </a:p>
          <a:p>
            <a:pPr marL="645812" lvl="1" indent="-176131">
              <a:buFont typeface="Arial" panose="020B0604020202020204" pitchFamily="34" charset="0"/>
              <a:buChar char="•"/>
            </a:pPr>
            <a:r>
              <a:rPr lang="en-US" sz="900" dirty="0"/>
              <a:t>What does our </a:t>
            </a:r>
            <a:r>
              <a:rPr lang="en-US" sz="900" i="1" dirty="0"/>
              <a:t>Conflict of Interest</a:t>
            </a:r>
            <a:r>
              <a:rPr lang="en-US" sz="900" dirty="0"/>
              <a:t> Policy tell us related to this issue? </a:t>
            </a:r>
          </a:p>
          <a:p>
            <a:pPr marL="645812" lvl="1" indent="-176131">
              <a:buFont typeface="Arial" panose="020B0604020202020204" pitchFamily="34" charset="0"/>
              <a:buChar char="•"/>
            </a:pPr>
            <a:r>
              <a:rPr lang="en-US" sz="900" dirty="0"/>
              <a:t>What actions should be taken? </a:t>
            </a:r>
          </a:p>
          <a:p>
            <a:pPr marL="176131" indent="-176131">
              <a:buFont typeface="Arial" panose="020B0604020202020204" pitchFamily="34" charset="0"/>
              <a:buChar char="•"/>
            </a:pPr>
            <a:r>
              <a:rPr lang="en-US" sz="900" dirty="0"/>
              <a:t>Potential strategies for discussion:</a:t>
            </a:r>
          </a:p>
          <a:p>
            <a:pPr marL="645812" lvl="1" indent="-176131">
              <a:buFont typeface="Arial" panose="020B0604020202020204" pitchFamily="34" charset="0"/>
              <a:buChar char="•"/>
            </a:pPr>
            <a:r>
              <a:rPr lang="en-US" sz="900" dirty="0"/>
              <a:t>The insurance agent could refuse to accept a commission or any other financial compensation for any insurance policies that the organization places with the Board member’s employer. </a:t>
            </a:r>
          </a:p>
          <a:p>
            <a:pPr marL="645812" lvl="1" indent="-176131">
              <a:buFont typeface="Arial" panose="020B0604020202020204" pitchFamily="34" charset="0"/>
              <a:buChar char="•"/>
            </a:pPr>
            <a:r>
              <a:rPr lang="en-US" sz="900" dirty="0"/>
              <a:t>The Board member would also disclose the conflict publicly to the Board and abstain from voting on any matters related to the Board’s interactions and decisions with the insurance agency or policies. </a:t>
            </a:r>
          </a:p>
          <a:p>
            <a:pPr marL="645812" lvl="1" indent="-176131">
              <a:buFont typeface="Arial" panose="020B0604020202020204" pitchFamily="34" charset="0"/>
              <a:buChar char="•"/>
            </a:pPr>
            <a:r>
              <a:rPr lang="en-US" sz="900" dirty="0"/>
              <a:t>If the Board member abstains from a vote regarding this matter, it should be recorded as an abstention in the minutes.</a:t>
            </a:r>
            <a:endParaRPr lang="en-US" dirty="0"/>
          </a:p>
        </p:txBody>
      </p:sp>
      <p:sp>
        <p:nvSpPr>
          <p:cNvPr id="4" name="Slide Number Placeholder 3"/>
          <p:cNvSpPr>
            <a:spLocks noGrp="1"/>
          </p:cNvSpPr>
          <p:nvPr>
            <p:ph type="sldNum" sz="quarter" idx="10"/>
          </p:nvPr>
        </p:nvSpPr>
        <p:spPr/>
        <p:txBody>
          <a:bodyPr/>
          <a:lstStyle/>
          <a:p>
            <a:fld id="{0FA25199-2689-0A49-B8CC-268C0AE8DCBC}" type="slidenum">
              <a:rPr lang="en-US" smtClean="0"/>
              <a:t>3</a:t>
            </a:fld>
            <a:endParaRPr lang="en-US"/>
          </a:p>
        </p:txBody>
      </p:sp>
    </p:spTree>
    <p:extLst>
      <p:ext uri="{BB962C8B-B14F-4D97-AF65-F5344CB8AC3E}">
        <p14:creationId xmlns:p14="http://schemas.microsoft.com/office/powerpoint/2010/main" val="631275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t>Slide 4:  Conflict of Interest Hypothetical Situation B</a:t>
            </a:r>
          </a:p>
          <a:p>
            <a:endParaRPr lang="en-US" sz="900" b="1" dirty="0"/>
          </a:p>
          <a:p>
            <a:r>
              <a:rPr lang="en-US" sz="900" b="1" dirty="0"/>
              <a:t>Procedural Directions:</a:t>
            </a:r>
          </a:p>
          <a:p>
            <a:pPr marL="176131" indent="-176131">
              <a:buFont typeface="Arial" panose="020B0604020202020204" pitchFamily="34" charset="0"/>
              <a:buChar char="•"/>
            </a:pPr>
            <a:r>
              <a:rPr lang="en-US" sz="900" dirty="0"/>
              <a:t>Make sure that each participant has a copy of the organization’s </a:t>
            </a:r>
            <a:r>
              <a:rPr lang="en-US" sz="900" i="1" dirty="0"/>
              <a:t>Conflict of Interest Policy </a:t>
            </a:r>
            <a:r>
              <a:rPr lang="en-US" sz="900" dirty="0"/>
              <a:t>if there is one. (If there isn’t, the exercise is still useful to help understand how a policy would be applicable).</a:t>
            </a:r>
          </a:p>
          <a:p>
            <a:pPr marL="176131" indent="-176131">
              <a:buFont typeface="Arial" panose="020B0604020202020204" pitchFamily="34" charset="0"/>
              <a:buChar char="•"/>
            </a:pPr>
            <a:r>
              <a:rPr lang="en-US" sz="900" dirty="0"/>
              <a:t>Show slide # 4.</a:t>
            </a:r>
          </a:p>
          <a:p>
            <a:pPr marL="176131" indent="-176131">
              <a:buFont typeface="Arial" panose="020B0604020202020204" pitchFamily="34" charset="0"/>
              <a:buChar char="•"/>
            </a:pPr>
            <a:r>
              <a:rPr lang="en-US" sz="900" dirty="0"/>
              <a:t>Read the presenter notes.</a:t>
            </a:r>
          </a:p>
          <a:p>
            <a:endParaRPr lang="en-US" sz="900" b="1" dirty="0"/>
          </a:p>
          <a:p>
            <a:r>
              <a:rPr lang="en-US" sz="900" b="1" dirty="0"/>
              <a:t>Presenter Notes: </a:t>
            </a:r>
          </a:p>
          <a:p>
            <a:pPr marL="176131" indent="-176131" defTabSz="939363">
              <a:buFont typeface="Arial" panose="020B0604020202020204" pitchFamily="34" charset="0"/>
              <a:buChar char="•"/>
              <a:defRPr/>
            </a:pPr>
            <a:r>
              <a:rPr lang="en-US" sz="900" dirty="0"/>
              <a:t>Here is an example of a  situation similar to one your Board may face:</a:t>
            </a:r>
            <a:r>
              <a:rPr lang="en-US" sz="900" b="1" dirty="0"/>
              <a:t> </a:t>
            </a:r>
          </a:p>
          <a:p>
            <a:pPr marL="645812" lvl="1" indent="-176131" defTabSz="939363">
              <a:buFont typeface="Arial" panose="020B0604020202020204" pitchFamily="34" charset="0"/>
              <a:buChar char="•"/>
              <a:defRPr/>
            </a:pPr>
            <a:r>
              <a:rPr lang="en-US" sz="900" dirty="0"/>
              <a:t>A Board member serves on a Board of Directors for a Parent Training &amp; Information Center and is the Executive Director of  a local organization serving young people with autism. The Board member learns that the Parent Center is applying for a large state grant for which the autism organization is eligible. The Board member’s application would be in direct competition with the Parent Center, since only one grant will be awarded. The grant would be a great opportunity for the autism organization.</a:t>
            </a:r>
          </a:p>
          <a:p>
            <a:pPr marL="176131" indent="-176131">
              <a:buFont typeface="Arial" panose="020B0604020202020204" pitchFamily="34" charset="0"/>
              <a:buChar char="•"/>
            </a:pPr>
            <a:r>
              <a:rPr lang="en-US" sz="900" dirty="0"/>
              <a:t>Let’s discuss how our Board should manage the situation.  </a:t>
            </a:r>
          </a:p>
          <a:p>
            <a:pPr marL="645812" lvl="1" indent="-176131">
              <a:buFont typeface="Arial" panose="020B0604020202020204" pitchFamily="34" charset="0"/>
              <a:buChar char="•"/>
            </a:pPr>
            <a:r>
              <a:rPr lang="en-US" sz="900" dirty="0"/>
              <a:t>What does our </a:t>
            </a:r>
            <a:r>
              <a:rPr lang="en-US" sz="900" i="1" dirty="0"/>
              <a:t>Conflict of Interest</a:t>
            </a:r>
            <a:r>
              <a:rPr lang="en-US" sz="900" dirty="0"/>
              <a:t> Policy tell us related to this issue? </a:t>
            </a:r>
          </a:p>
          <a:p>
            <a:pPr marL="645812" lvl="1" indent="-176131">
              <a:buFont typeface="Arial" panose="020B0604020202020204" pitchFamily="34" charset="0"/>
              <a:buChar char="•"/>
            </a:pPr>
            <a:r>
              <a:rPr lang="en-US" sz="900" dirty="0"/>
              <a:t>What actions should be taken? </a:t>
            </a:r>
          </a:p>
          <a:p>
            <a:pPr marL="176131" indent="-176131">
              <a:buFont typeface="Arial" panose="020B0604020202020204" pitchFamily="34" charset="0"/>
              <a:buChar char="•"/>
            </a:pPr>
            <a:r>
              <a:rPr lang="en-US" sz="900" dirty="0"/>
              <a:t>Potential strategies for discussion:</a:t>
            </a:r>
          </a:p>
          <a:p>
            <a:pPr marL="645812" lvl="1" indent="-176131">
              <a:buFont typeface="Arial" panose="020B0604020202020204" pitchFamily="34" charset="0"/>
              <a:buChar char="•"/>
            </a:pPr>
            <a:r>
              <a:rPr lang="en-US" sz="900" dirty="0"/>
              <a:t>In this situation, the Parent Center and the autism agency are in direct competition.</a:t>
            </a:r>
          </a:p>
          <a:p>
            <a:pPr marL="645812" lvl="1" indent="-176131">
              <a:buFont typeface="Arial" panose="020B0604020202020204" pitchFamily="34" charset="0"/>
              <a:buChar char="•"/>
            </a:pPr>
            <a:r>
              <a:rPr lang="en-US" sz="900" dirty="0"/>
              <a:t>If the autism agency Executive Director decides not to compete for the grant, there is not conflict.</a:t>
            </a:r>
          </a:p>
          <a:p>
            <a:pPr marL="645812" lvl="1" indent="-176131">
              <a:buFont typeface="Arial" panose="020B0604020202020204" pitchFamily="34" charset="0"/>
              <a:buChar char="•"/>
            </a:pPr>
            <a:r>
              <a:rPr lang="en-US" sz="900" dirty="0"/>
              <a:t>If the Board member decides to compete for the grant, she should excuse herself from conversations relating to this grant application, including the sharing of information that would lead to competitive advantage of any kind.</a:t>
            </a:r>
          </a:p>
          <a:p>
            <a:pPr marL="645812" lvl="1" indent="-176131">
              <a:buFont typeface="Arial" panose="020B0604020202020204" pitchFamily="34" charset="0"/>
              <a:buChar char="•"/>
            </a:pPr>
            <a:r>
              <a:rPr lang="en-US" sz="900" dirty="0"/>
              <a:t>The Board member should refrain from voting on anything relating to this grant.</a:t>
            </a:r>
          </a:p>
          <a:p>
            <a:pPr marL="645812" lvl="1" indent="-176131">
              <a:buFont typeface="Arial" panose="020B0604020202020204" pitchFamily="34" charset="0"/>
              <a:buChar char="•"/>
            </a:pPr>
            <a:r>
              <a:rPr lang="en-US" sz="900" dirty="0"/>
              <a:t>This should be reflected in the minutes.</a:t>
            </a:r>
            <a:endParaRPr lang="en-US" dirty="0"/>
          </a:p>
        </p:txBody>
      </p:sp>
      <p:sp>
        <p:nvSpPr>
          <p:cNvPr id="4" name="Slide Number Placeholder 3"/>
          <p:cNvSpPr>
            <a:spLocks noGrp="1"/>
          </p:cNvSpPr>
          <p:nvPr>
            <p:ph type="sldNum" sz="quarter" idx="10"/>
          </p:nvPr>
        </p:nvSpPr>
        <p:spPr/>
        <p:txBody>
          <a:bodyPr/>
          <a:lstStyle/>
          <a:p>
            <a:fld id="{0FA25199-2689-0A49-B8CC-268C0AE8DCBC}" type="slidenum">
              <a:rPr lang="en-US" smtClean="0"/>
              <a:t>4</a:t>
            </a:fld>
            <a:endParaRPr lang="en-US"/>
          </a:p>
        </p:txBody>
      </p:sp>
    </p:spTree>
    <p:extLst>
      <p:ext uri="{BB962C8B-B14F-4D97-AF65-F5344CB8AC3E}">
        <p14:creationId xmlns:p14="http://schemas.microsoft.com/office/powerpoint/2010/main" val="424196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#5: Wrap Up &amp; Module Credits</a:t>
            </a:r>
          </a:p>
          <a:p>
            <a:endParaRPr lang="en-US" dirty="0"/>
          </a:p>
          <a:p>
            <a:r>
              <a:rPr lang="en-US" b="1" dirty="0"/>
              <a:t>Procedural Directions:</a:t>
            </a:r>
          </a:p>
          <a:p>
            <a:pPr marL="180939" indent="-180939">
              <a:buFont typeface="Arial" panose="020B0604020202020204" pitchFamily="34" charset="0"/>
              <a:buChar char="•"/>
            </a:pPr>
            <a:r>
              <a:rPr lang="en-US" dirty="0"/>
              <a:t>Handout the FAQ, Resource List, and Evaluation for this part.</a:t>
            </a:r>
          </a:p>
          <a:p>
            <a:pPr marL="180939" indent="-180939">
              <a:buFont typeface="Arial" panose="020B0604020202020204" pitchFamily="34" charset="0"/>
              <a:buChar char="•"/>
            </a:pPr>
            <a:r>
              <a:rPr lang="en-US" dirty="0"/>
              <a:t>If time permits, you can review the FAQ.  You can also select 1-2 resources from the Resource List that speak to you and provide copies of them for additional discussion.   </a:t>
            </a:r>
          </a:p>
          <a:p>
            <a:pPr marL="180939" indent="-180939">
              <a:buFont typeface="Arial" panose="020B0604020202020204" pitchFamily="34" charset="0"/>
              <a:buChar char="•"/>
            </a:pPr>
            <a:r>
              <a:rPr lang="en-US" dirty="0"/>
              <a:t>Show slide #8.</a:t>
            </a:r>
          </a:p>
          <a:p>
            <a:pPr marL="180939" indent="-180939">
              <a:buFont typeface="Arial" panose="020B0604020202020204" pitchFamily="34" charset="0"/>
              <a:buChar char="•"/>
            </a:pPr>
            <a:r>
              <a:rPr lang="en-US" dirty="0"/>
              <a:t>Read Presenter Notes</a:t>
            </a:r>
          </a:p>
          <a:p>
            <a:endParaRPr lang="en-US" dirty="0"/>
          </a:p>
          <a:p>
            <a:r>
              <a:rPr lang="en-US" b="1" dirty="0"/>
              <a:t>Presenter Notes:</a:t>
            </a:r>
          </a:p>
          <a:p>
            <a:pPr marL="180939" indent="-180939">
              <a:buFont typeface="Arial" panose="020B0604020202020204" pitchFamily="34" charset="0"/>
              <a:buChar char="•"/>
            </a:pPr>
            <a:r>
              <a:rPr lang="en-US" dirty="0"/>
              <a:t>You have in the materials for this module an FAQ sheet and a Resource list. These are intended as a “take home” for you of key points and important supplementary materials to review at your leisure. </a:t>
            </a:r>
          </a:p>
          <a:p>
            <a:pPr marL="180939" indent="-180939">
              <a:buFont typeface="Arial" panose="020B0604020202020204" pitchFamily="34" charset="0"/>
              <a:buChar char="•"/>
            </a:pPr>
            <a:r>
              <a:rPr lang="en-US" dirty="0"/>
              <a:t>The materials for these modules were developed by a Development Team and by the 6 Regional Parent TA Centers and the national Center for Parent Information and Referral. There are 6 Tool Kits with 18 videos available for Boards.</a:t>
            </a:r>
          </a:p>
          <a:p>
            <a:pPr marL="180939" indent="-180939">
              <a:buFont typeface="Arial" panose="020B0604020202020204" pitchFamily="34" charset="0"/>
              <a:buChar char="•"/>
            </a:pPr>
            <a:r>
              <a:rPr lang="en-US" dirty="0"/>
              <a:t>Please complete the evaluation form (</a:t>
            </a:r>
            <a:r>
              <a:rPr lang="en-US" b="1" dirty="0"/>
              <a:t>https://www.surveymonkey.com/r/ToolKit3BdLegalResp</a:t>
            </a:r>
            <a:r>
              <a:rPr lang="en-US" dirty="0"/>
              <a:t>). The developers are very interested in your evaluation of the Conflict of Interest resources.  </a:t>
            </a:r>
            <a:endParaRPr lang="en-US" dirty="0"/>
          </a:p>
        </p:txBody>
      </p:sp>
      <p:sp>
        <p:nvSpPr>
          <p:cNvPr id="4" name="Slide Number Placeholder 3"/>
          <p:cNvSpPr>
            <a:spLocks noGrp="1"/>
          </p:cNvSpPr>
          <p:nvPr>
            <p:ph type="sldNum" sz="quarter" idx="10"/>
          </p:nvPr>
        </p:nvSpPr>
        <p:spPr/>
        <p:txBody>
          <a:bodyPr/>
          <a:lstStyle/>
          <a:p>
            <a:fld id="{0FA25199-2689-0A49-B8CC-268C0AE8DCBC}" type="slidenum">
              <a:rPr lang="en-US" smtClean="0"/>
              <a:t>5</a:t>
            </a:fld>
            <a:endParaRPr lang="en-US"/>
          </a:p>
        </p:txBody>
      </p:sp>
    </p:spTree>
    <p:extLst>
      <p:ext uri="{BB962C8B-B14F-4D97-AF65-F5344CB8AC3E}">
        <p14:creationId xmlns:p14="http://schemas.microsoft.com/office/powerpoint/2010/main" val="307125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D1EDFB"/>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31F20"/>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D1EDFB"/>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31F20"/>
                </a:solidFill>
                <a:latin typeface="Cambria"/>
                <a:cs typeface="Cambr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D1EDFB"/>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31F20"/>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D1EDFB"/>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18" name="bk object 18"/>
          <p:cNvSpPr/>
          <p:nvPr/>
        </p:nvSpPr>
        <p:spPr>
          <a:xfrm>
            <a:off x="2740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19" name="bk object 19"/>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2000" b="1" i="0">
                <a:solidFill>
                  <a:srgbClr val="D1EDFB"/>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1041804" y="2743128"/>
            <a:ext cx="7060390" cy="1037589"/>
          </a:xfrm>
          <a:prstGeom prst="rect">
            <a:avLst/>
          </a:prstGeom>
        </p:spPr>
        <p:txBody>
          <a:bodyPr wrap="square" lIns="0" tIns="0" rIns="0" bIns="0">
            <a:spAutoFit/>
          </a:bodyPr>
          <a:lstStyle>
            <a:lvl1pPr>
              <a:defRPr sz="4000" b="1" i="0">
                <a:solidFill>
                  <a:srgbClr val="231F20"/>
                </a:solidFill>
                <a:latin typeface="Cambria"/>
                <a:cs typeface="Cambria"/>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D1EDFB"/>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1EDFB"/>
                </a:solidFill>
                <a:latin typeface="Calibri"/>
                <a:cs typeface="Calibri"/>
              </a:rPr>
              <a:t>STRENGTHENING </a:t>
            </a:r>
            <a:r>
              <a:rPr sz="2000" b="1" spc="-25" dirty="0">
                <a:solidFill>
                  <a:srgbClr val="D1EDFB"/>
                </a:solidFill>
                <a:latin typeface="Calibri"/>
                <a:cs typeface="Calibri"/>
              </a:rPr>
              <a:t>PARENT </a:t>
            </a:r>
            <a:r>
              <a:rPr sz="2000" b="1" spc="-5" dirty="0">
                <a:solidFill>
                  <a:srgbClr val="D1EDFB"/>
                </a:solidFill>
                <a:latin typeface="Calibri"/>
                <a:cs typeface="Calibri"/>
              </a:rPr>
              <a:t>CENTER</a:t>
            </a:r>
            <a:r>
              <a:rPr sz="2000" b="1" spc="40" dirty="0">
                <a:solidFill>
                  <a:srgbClr val="D1EDFB"/>
                </a:solidFill>
                <a:latin typeface="Calibri"/>
                <a:cs typeface="Calibri"/>
              </a:rPr>
              <a:t> </a:t>
            </a:r>
            <a:r>
              <a:rPr sz="2000" b="1" spc="-10" dirty="0">
                <a:solidFill>
                  <a:srgbClr val="D1ED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7" name="object 7"/>
          <p:cNvSpPr/>
          <p:nvPr/>
        </p:nvSpPr>
        <p:spPr>
          <a:xfrm>
            <a:off x="619302" y="1933016"/>
            <a:ext cx="2661754" cy="2661767"/>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231F20"/>
                </a:solidFill>
                <a:latin typeface="Calibri"/>
                <a:cs typeface="Calibri"/>
              </a:rPr>
              <a:t>Board </a:t>
            </a:r>
            <a:r>
              <a:rPr sz="1800" spc="-30" dirty="0">
                <a:solidFill>
                  <a:srgbClr val="231F20"/>
                </a:solidFill>
                <a:latin typeface="Calibri"/>
                <a:cs typeface="Calibri"/>
              </a:rPr>
              <a:t>Training </a:t>
            </a:r>
            <a:r>
              <a:rPr sz="1800" spc="-15" dirty="0">
                <a:solidFill>
                  <a:srgbClr val="231F20"/>
                </a:solidFill>
                <a:latin typeface="Calibri"/>
                <a:cs typeface="Calibri"/>
              </a:rPr>
              <a:t>Series </a:t>
            </a:r>
            <a:r>
              <a:rPr sz="1800" spc="-10" dirty="0">
                <a:solidFill>
                  <a:srgbClr val="231F20"/>
                </a:solidFill>
                <a:latin typeface="Calibri"/>
                <a:cs typeface="Calibri"/>
              </a:rPr>
              <a:t>for </a:t>
            </a:r>
            <a:r>
              <a:rPr sz="1800" spc="-20" dirty="0">
                <a:solidFill>
                  <a:srgbClr val="231F20"/>
                </a:solidFill>
                <a:latin typeface="Calibri"/>
                <a:cs typeface="Calibri"/>
              </a:rPr>
              <a:t>Parent</a:t>
            </a:r>
            <a:r>
              <a:rPr sz="1800" spc="25" dirty="0">
                <a:solidFill>
                  <a:srgbClr val="231F20"/>
                </a:solidFill>
                <a:latin typeface="Calibri"/>
                <a:cs typeface="Calibri"/>
              </a:rPr>
              <a:t> </a:t>
            </a:r>
            <a:r>
              <a:rPr sz="1800" spc="-15" dirty="0">
                <a:solidFill>
                  <a:srgbClr val="231F20"/>
                </a:solidFill>
                <a:latin typeface="Calibri"/>
                <a:cs typeface="Calibri"/>
              </a:rPr>
              <a:t>Centers</a:t>
            </a:r>
            <a:endParaRPr sz="1800">
              <a:latin typeface="Calibri"/>
              <a:cs typeface="Calibri"/>
            </a:endParaRPr>
          </a:p>
        </p:txBody>
      </p:sp>
      <p:sp>
        <p:nvSpPr>
          <p:cNvPr id="9" name="object 9"/>
          <p:cNvSpPr txBox="1">
            <a:spLocks noGrp="1"/>
          </p:cNvSpPr>
          <p:nvPr>
            <p:ph type="title"/>
          </p:nvPr>
        </p:nvSpPr>
        <p:spPr>
          <a:prstGeom prst="rect">
            <a:avLst/>
          </a:prstGeom>
        </p:spPr>
        <p:txBody>
          <a:bodyPr vert="horz" wrap="square" lIns="0" tIns="15240" rIns="0" bIns="0" rtlCol="0">
            <a:spAutoFit/>
          </a:bodyPr>
          <a:lstStyle/>
          <a:p>
            <a:pPr marL="2470150">
              <a:lnSpc>
                <a:spcPts val="4690"/>
              </a:lnSpc>
              <a:spcBef>
                <a:spcPts val="120"/>
              </a:spcBef>
            </a:pPr>
            <a:r>
              <a:rPr spc="15" dirty="0"/>
              <a:t>Conflicts </a:t>
            </a:r>
            <a:r>
              <a:rPr spc="-35" dirty="0"/>
              <a:t>of</a:t>
            </a:r>
            <a:r>
              <a:rPr spc="-30" dirty="0"/>
              <a:t> </a:t>
            </a:r>
            <a:r>
              <a:rPr spc="-20" dirty="0"/>
              <a:t>Interest</a:t>
            </a:r>
          </a:p>
          <a:p>
            <a:pPr marL="2470150">
              <a:lnSpc>
                <a:spcPts val="3250"/>
              </a:lnSpc>
            </a:pPr>
            <a:r>
              <a:rPr sz="2800" dirty="0"/>
              <a:t>Dialogue</a:t>
            </a:r>
            <a:r>
              <a:rPr sz="2800" spc="-40" dirty="0"/>
              <a:t> </a:t>
            </a:r>
            <a:r>
              <a:rPr sz="2800" spc="-25" dirty="0"/>
              <a:t>Guide</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740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4422775" cy="345440"/>
          </a:xfrm>
          <a:prstGeom prst="rect">
            <a:avLst/>
          </a:prstGeom>
        </p:spPr>
        <p:txBody>
          <a:bodyPr vert="horz" wrap="square" lIns="0" tIns="12700" rIns="0" bIns="0" rtlCol="0">
            <a:spAutoFit/>
          </a:bodyPr>
          <a:lstStyle/>
          <a:p>
            <a:pPr marL="12700">
              <a:lnSpc>
                <a:spcPct val="100000"/>
              </a:lnSpc>
              <a:spcBef>
                <a:spcPts val="100"/>
              </a:spcBef>
            </a:pPr>
            <a:r>
              <a:rPr sz="2100" spc="-15" dirty="0">
                <a:latin typeface="Georgia"/>
                <a:cs typeface="Georgia"/>
              </a:rPr>
              <a:t>Conflict </a:t>
            </a:r>
            <a:r>
              <a:rPr sz="2100" spc="-20" dirty="0">
                <a:latin typeface="Georgia"/>
                <a:cs typeface="Georgia"/>
              </a:rPr>
              <a:t>of </a:t>
            </a:r>
            <a:r>
              <a:rPr sz="2100" spc="-15" dirty="0">
                <a:latin typeface="Georgia"/>
                <a:cs typeface="Georgia"/>
              </a:rPr>
              <a:t>Interest </a:t>
            </a:r>
            <a:r>
              <a:rPr sz="2100" spc="-20" dirty="0">
                <a:latin typeface="Georgia"/>
                <a:cs typeface="Georgia"/>
              </a:rPr>
              <a:t>Policy</a:t>
            </a:r>
            <a:r>
              <a:rPr sz="2100" spc="80" dirty="0">
                <a:latin typeface="Georgia"/>
                <a:cs typeface="Georgia"/>
              </a:rPr>
              <a:t> </a:t>
            </a:r>
            <a:r>
              <a:rPr sz="2100" spc="-10" dirty="0">
                <a:latin typeface="Georgia"/>
                <a:cs typeface="Georgia"/>
              </a:rPr>
              <a:t>Basics</a:t>
            </a:r>
            <a:endParaRPr sz="2100">
              <a:latin typeface="Georgia"/>
              <a:cs typeface="Georgia"/>
            </a:endParaRPr>
          </a:p>
        </p:txBody>
      </p:sp>
      <p:sp>
        <p:nvSpPr>
          <p:cNvPr id="6" name="object 6"/>
          <p:cNvSpPr txBox="1"/>
          <p:nvPr/>
        </p:nvSpPr>
        <p:spPr>
          <a:xfrm>
            <a:off x="2071116" y="5215382"/>
            <a:ext cx="6051550" cy="848360"/>
          </a:xfrm>
          <a:prstGeom prst="rect">
            <a:avLst/>
          </a:prstGeom>
        </p:spPr>
        <p:txBody>
          <a:bodyPr vert="horz" wrap="square" lIns="0" tIns="12700" rIns="0" bIns="0" rtlCol="0">
            <a:spAutoFit/>
          </a:bodyPr>
          <a:lstStyle/>
          <a:p>
            <a:pPr marL="12700" marR="5080">
              <a:lnSpc>
                <a:spcPct val="100000"/>
              </a:lnSpc>
              <a:spcBef>
                <a:spcPts val="100"/>
              </a:spcBef>
            </a:pPr>
            <a:r>
              <a:rPr sz="1800" b="1" spc="-5" dirty="0">
                <a:solidFill>
                  <a:srgbClr val="231F20"/>
                </a:solidFill>
                <a:latin typeface="Calibri"/>
                <a:cs typeface="Calibri"/>
              </a:rPr>
              <a:t>Conflict of </a:t>
            </a:r>
            <a:r>
              <a:rPr sz="1800" b="1" spc="-10" dirty="0">
                <a:solidFill>
                  <a:srgbClr val="231F20"/>
                </a:solidFill>
                <a:latin typeface="Calibri"/>
                <a:cs typeface="Calibri"/>
              </a:rPr>
              <a:t>interest: </a:t>
            </a:r>
            <a:r>
              <a:rPr sz="1800" dirty="0">
                <a:solidFill>
                  <a:srgbClr val="231F20"/>
                </a:solidFill>
                <a:latin typeface="Calibri"/>
                <a:cs typeface="Calibri"/>
              </a:rPr>
              <a:t>a </a:t>
            </a:r>
            <a:r>
              <a:rPr sz="1800" spc="-10" dirty="0">
                <a:solidFill>
                  <a:srgbClr val="231F20"/>
                </a:solidFill>
                <a:latin typeface="Calibri"/>
                <a:cs typeface="Calibri"/>
              </a:rPr>
              <a:t>transaction </a:t>
            </a:r>
            <a:r>
              <a:rPr sz="1800" spc="-5" dirty="0">
                <a:solidFill>
                  <a:srgbClr val="231F20"/>
                </a:solidFill>
                <a:latin typeface="Calibri"/>
                <a:cs typeface="Calibri"/>
              </a:rPr>
              <a:t>or </a:t>
            </a:r>
            <a:r>
              <a:rPr sz="1800" spc="-20" dirty="0">
                <a:solidFill>
                  <a:srgbClr val="231F20"/>
                </a:solidFill>
                <a:latin typeface="Calibri"/>
                <a:cs typeface="Calibri"/>
              </a:rPr>
              <a:t>arrangement that potentially  </a:t>
            </a:r>
            <a:r>
              <a:rPr sz="1800" spc="-10" dirty="0">
                <a:solidFill>
                  <a:srgbClr val="231F20"/>
                </a:solidFill>
                <a:latin typeface="Calibri"/>
                <a:cs typeface="Calibri"/>
              </a:rPr>
              <a:t>benefits an </a:t>
            </a:r>
            <a:r>
              <a:rPr sz="1800" spc="-35" dirty="0">
                <a:solidFill>
                  <a:srgbClr val="231F20"/>
                </a:solidFill>
                <a:latin typeface="Calibri"/>
                <a:cs typeface="Calibri"/>
              </a:rPr>
              <a:t>officer, </a:t>
            </a:r>
            <a:r>
              <a:rPr sz="1800" spc="-10" dirty="0">
                <a:solidFill>
                  <a:srgbClr val="231F20"/>
                </a:solidFill>
                <a:latin typeface="Calibri"/>
                <a:cs typeface="Calibri"/>
              </a:rPr>
              <a:t>Board </a:t>
            </a:r>
            <a:r>
              <a:rPr sz="1800" spc="-35" dirty="0">
                <a:solidFill>
                  <a:srgbClr val="231F20"/>
                </a:solidFill>
                <a:latin typeface="Calibri"/>
                <a:cs typeface="Calibri"/>
              </a:rPr>
              <a:t>member, </a:t>
            </a:r>
            <a:r>
              <a:rPr sz="1800" spc="-20" dirty="0">
                <a:solidFill>
                  <a:srgbClr val="231F20"/>
                </a:solidFill>
                <a:latin typeface="Calibri"/>
                <a:cs typeface="Calibri"/>
              </a:rPr>
              <a:t>employee, </a:t>
            </a:r>
            <a:r>
              <a:rPr sz="1800" spc="-5" dirty="0">
                <a:solidFill>
                  <a:srgbClr val="231F20"/>
                </a:solidFill>
                <a:latin typeface="Calibri"/>
                <a:cs typeface="Calibri"/>
              </a:rPr>
              <a:t>or </a:t>
            </a:r>
            <a:r>
              <a:rPr sz="1800" spc="-20" dirty="0">
                <a:solidFill>
                  <a:srgbClr val="231F20"/>
                </a:solidFill>
                <a:latin typeface="Calibri"/>
                <a:cs typeface="Calibri"/>
              </a:rPr>
              <a:t>their </a:t>
            </a:r>
            <a:r>
              <a:rPr sz="1800" spc="-15" dirty="0">
                <a:solidFill>
                  <a:srgbClr val="231F20"/>
                </a:solidFill>
                <a:latin typeface="Calibri"/>
                <a:cs typeface="Calibri"/>
              </a:rPr>
              <a:t>relatives  </a:t>
            </a:r>
            <a:r>
              <a:rPr sz="1800" spc="-5" dirty="0">
                <a:solidFill>
                  <a:srgbClr val="231F20"/>
                </a:solidFill>
                <a:latin typeface="Calibri"/>
                <a:cs typeface="Calibri"/>
              </a:rPr>
              <a:t>on </a:t>
            </a:r>
            <a:r>
              <a:rPr sz="1800" dirty="0">
                <a:solidFill>
                  <a:srgbClr val="231F20"/>
                </a:solidFill>
                <a:latin typeface="Calibri"/>
                <a:cs typeface="Calibri"/>
              </a:rPr>
              <a:t>a </a:t>
            </a:r>
            <a:r>
              <a:rPr sz="1800" spc="-15" dirty="0">
                <a:solidFill>
                  <a:srgbClr val="231F20"/>
                </a:solidFill>
                <a:latin typeface="Calibri"/>
                <a:cs typeface="Calibri"/>
              </a:rPr>
              <a:t>personal</a:t>
            </a:r>
            <a:r>
              <a:rPr sz="1800" spc="-50" dirty="0">
                <a:solidFill>
                  <a:srgbClr val="231F20"/>
                </a:solidFill>
                <a:latin typeface="Calibri"/>
                <a:cs typeface="Calibri"/>
              </a:rPr>
              <a:t> </a:t>
            </a:r>
            <a:r>
              <a:rPr sz="1800" spc="-20" dirty="0">
                <a:solidFill>
                  <a:srgbClr val="231F20"/>
                </a:solidFill>
                <a:latin typeface="Calibri"/>
                <a:cs typeface="Calibri"/>
              </a:rPr>
              <a:t>level.</a:t>
            </a:r>
            <a:endParaRPr sz="1800">
              <a:latin typeface="Calibri"/>
              <a:cs typeface="Calibri"/>
            </a:endParaRPr>
          </a:p>
        </p:txBody>
      </p:sp>
      <p:sp>
        <p:nvSpPr>
          <p:cNvPr id="7" name="object 7"/>
          <p:cNvSpPr/>
          <p:nvPr/>
        </p:nvSpPr>
        <p:spPr>
          <a:xfrm>
            <a:off x="2609636" y="1219872"/>
            <a:ext cx="4992075" cy="3579224"/>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740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2595245" cy="345440"/>
          </a:xfrm>
          <a:prstGeom prst="rect">
            <a:avLst/>
          </a:prstGeom>
        </p:spPr>
        <p:txBody>
          <a:bodyPr vert="horz" wrap="square" lIns="0" tIns="12700" rIns="0" bIns="0" rtlCol="0">
            <a:spAutoFit/>
          </a:bodyPr>
          <a:lstStyle/>
          <a:p>
            <a:pPr marL="12700">
              <a:lnSpc>
                <a:spcPct val="100000"/>
              </a:lnSpc>
              <a:spcBef>
                <a:spcPts val="100"/>
              </a:spcBef>
            </a:pPr>
            <a:r>
              <a:rPr sz="2100" spc="-15" dirty="0">
                <a:latin typeface="Georgia"/>
                <a:cs typeface="Georgia"/>
              </a:rPr>
              <a:t>Conflict </a:t>
            </a:r>
            <a:r>
              <a:rPr sz="2100" spc="-20" dirty="0">
                <a:latin typeface="Georgia"/>
                <a:cs typeface="Georgia"/>
              </a:rPr>
              <a:t>of</a:t>
            </a:r>
            <a:r>
              <a:rPr sz="2100" spc="-5" dirty="0">
                <a:latin typeface="Georgia"/>
                <a:cs typeface="Georgia"/>
              </a:rPr>
              <a:t> </a:t>
            </a:r>
            <a:r>
              <a:rPr sz="2100" spc="-15" dirty="0">
                <a:latin typeface="Georgia"/>
                <a:cs typeface="Georgia"/>
              </a:rPr>
              <a:t>Interest</a:t>
            </a:r>
            <a:endParaRPr sz="2100">
              <a:latin typeface="Georgia"/>
              <a:cs typeface="Georgia"/>
            </a:endParaRPr>
          </a:p>
        </p:txBody>
      </p:sp>
      <p:sp>
        <p:nvSpPr>
          <p:cNvPr id="6" name="object 6"/>
          <p:cNvSpPr txBox="1"/>
          <p:nvPr/>
        </p:nvSpPr>
        <p:spPr>
          <a:xfrm>
            <a:off x="2071116" y="4281903"/>
            <a:ext cx="5480685" cy="1617980"/>
          </a:xfrm>
          <a:prstGeom prst="rect">
            <a:avLst/>
          </a:prstGeom>
        </p:spPr>
        <p:txBody>
          <a:bodyPr vert="horz" wrap="square" lIns="0" tIns="173355" rIns="0" bIns="0" rtlCol="0">
            <a:spAutoFit/>
          </a:bodyPr>
          <a:lstStyle/>
          <a:p>
            <a:pPr marL="12700">
              <a:lnSpc>
                <a:spcPct val="100000"/>
              </a:lnSpc>
              <a:spcBef>
                <a:spcPts val="1365"/>
              </a:spcBef>
            </a:pPr>
            <a:r>
              <a:rPr sz="2200" b="1" spc="-10" dirty="0">
                <a:solidFill>
                  <a:srgbClr val="231F20"/>
                </a:solidFill>
                <a:latin typeface="Calibri"/>
                <a:cs typeface="Calibri"/>
              </a:rPr>
              <a:t>Example </a:t>
            </a:r>
            <a:r>
              <a:rPr sz="2200" b="1" spc="-30" dirty="0">
                <a:solidFill>
                  <a:srgbClr val="231F20"/>
                </a:solidFill>
                <a:latin typeface="Calibri"/>
                <a:cs typeface="Calibri"/>
              </a:rPr>
              <a:t>1:</a:t>
            </a:r>
            <a:r>
              <a:rPr sz="2200" b="1" spc="-65" dirty="0">
                <a:solidFill>
                  <a:srgbClr val="231F20"/>
                </a:solidFill>
                <a:latin typeface="Calibri"/>
                <a:cs typeface="Calibri"/>
              </a:rPr>
              <a:t> </a:t>
            </a:r>
            <a:r>
              <a:rPr sz="2200" b="1" spc="-15" dirty="0">
                <a:solidFill>
                  <a:srgbClr val="231F20"/>
                </a:solidFill>
                <a:latin typeface="Calibri"/>
                <a:cs typeface="Calibri"/>
              </a:rPr>
              <a:t>Insurance</a:t>
            </a:r>
            <a:endParaRPr sz="2200">
              <a:latin typeface="Calibri"/>
              <a:cs typeface="Calibri"/>
            </a:endParaRPr>
          </a:p>
          <a:p>
            <a:pPr marL="241300" marR="5080" indent="-228600">
              <a:lnSpc>
                <a:spcPct val="100000"/>
              </a:lnSpc>
              <a:spcBef>
                <a:spcPts val="1035"/>
              </a:spcBef>
              <a:buChar char="•"/>
              <a:tabLst>
                <a:tab pos="241300" algn="l"/>
              </a:tabLst>
            </a:pPr>
            <a:r>
              <a:rPr sz="1800" spc="-15" dirty="0">
                <a:solidFill>
                  <a:srgbClr val="231F20"/>
                </a:solidFill>
                <a:latin typeface="Calibri"/>
                <a:cs typeface="Calibri"/>
              </a:rPr>
              <a:t>What </a:t>
            </a:r>
            <a:r>
              <a:rPr sz="1800" spc="-10" dirty="0">
                <a:solidFill>
                  <a:srgbClr val="231F20"/>
                </a:solidFill>
                <a:latin typeface="Calibri"/>
                <a:cs typeface="Calibri"/>
              </a:rPr>
              <a:t>does </a:t>
            </a:r>
            <a:r>
              <a:rPr sz="1800" spc="-15" dirty="0">
                <a:solidFill>
                  <a:srgbClr val="231F20"/>
                </a:solidFill>
                <a:latin typeface="Calibri"/>
                <a:cs typeface="Calibri"/>
              </a:rPr>
              <a:t>our </a:t>
            </a:r>
            <a:r>
              <a:rPr sz="1800" i="1" spc="-15" dirty="0">
                <a:solidFill>
                  <a:srgbClr val="231F20"/>
                </a:solidFill>
                <a:latin typeface="Calibri"/>
                <a:cs typeface="Calibri"/>
              </a:rPr>
              <a:t>Conflict of </a:t>
            </a:r>
            <a:r>
              <a:rPr sz="1800" i="1" spc="-25" dirty="0">
                <a:solidFill>
                  <a:srgbClr val="231F20"/>
                </a:solidFill>
                <a:latin typeface="Calibri"/>
                <a:cs typeface="Calibri"/>
              </a:rPr>
              <a:t>Interest </a:t>
            </a:r>
            <a:r>
              <a:rPr sz="1800" spc="-15" dirty="0">
                <a:solidFill>
                  <a:srgbClr val="231F20"/>
                </a:solidFill>
                <a:latin typeface="Calibri"/>
                <a:cs typeface="Calibri"/>
              </a:rPr>
              <a:t>Policy </a:t>
            </a:r>
            <a:r>
              <a:rPr sz="1800" spc="-20" dirty="0">
                <a:solidFill>
                  <a:srgbClr val="231F20"/>
                </a:solidFill>
                <a:latin typeface="Calibri"/>
                <a:cs typeface="Calibri"/>
              </a:rPr>
              <a:t>tell </a:t>
            </a:r>
            <a:r>
              <a:rPr sz="1800" spc="-10" dirty="0">
                <a:solidFill>
                  <a:srgbClr val="231F20"/>
                </a:solidFill>
                <a:latin typeface="Calibri"/>
                <a:cs typeface="Calibri"/>
              </a:rPr>
              <a:t>us </a:t>
            </a:r>
            <a:r>
              <a:rPr sz="1800" spc="-20" dirty="0">
                <a:solidFill>
                  <a:srgbClr val="231F20"/>
                </a:solidFill>
                <a:latin typeface="Calibri"/>
                <a:cs typeface="Calibri"/>
              </a:rPr>
              <a:t>related </a:t>
            </a:r>
            <a:r>
              <a:rPr sz="1800" spc="-15" dirty="0">
                <a:solidFill>
                  <a:srgbClr val="231F20"/>
                </a:solidFill>
                <a:latin typeface="Calibri"/>
                <a:cs typeface="Calibri"/>
              </a:rPr>
              <a:t>to  </a:t>
            </a:r>
            <a:r>
              <a:rPr sz="1800" spc="-20" dirty="0">
                <a:solidFill>
                  <a:srgbClr val="231F20"/>
                </a:solidFill>
                <a:latin typeface="Calibri"/>
                <a:cs typeface="Calibri"/>
              </a:rPr>
              <a:t>this</a:t>
            </a:r>
            <a:r>
              <a:rPr sz="1800" spc="-95" dirty="0">
                <a:solidFill>
                  <a:srgbClr val="231F20"/>
                </a:solidFill>
                <a:latin typeface="Calibri"/>
                <a:cs typeface="Calibri"/>
              </a:rPr>
              <a:t> </a:t>
            </a:r>
            <a:r>
              <a:rPr sz="1800" spc="-30" dirty="0">
                <a:solidFill>
                  <a:srgbClr val="231F20"/>
                </a:solidFill>
                <a:latin typeface="Calibri"/>
                <a:cs typeface="Calibri"/>
              </a:rPr>
              <a:t>issue?</a:t>
            </a:r>
            <a:endParaRPr sz="1800">
              <a:latin typeface="Calibri"/>
              <a:cs typeface="Calibri"/>
            </a:endParaRPr>
          </a:p>
          <a:p>
            <a:pPr marL="241300" indent="-228600">
              <a:lnSpc>
                <a:spcPct val="100000"/>
              </a:lnSpc>
              <a:spcBef>
                <a:spcPts val="1115"/>
              </a:spcBef>
              <a:buChar char="•"/>
              <a:tabLst>
                <a:tab pos="241300" algn="l"/>
              </a:tabLst>
            </a:pPr>
            <a:r>
              <a:rPr sz="1800" spc="-15" dirty="0">
                <a:solidFill>
                  <a:srgbClr val="231F20"/>
                </a:solidFill>
                <a:latin typeface="Calibri"/>
                <a:cs typeface="Calibri"/>
              </a:rPr>
              <a:t>What </a:t>
            </a:r>
            <a:r>
              <a:rPr sz="1800" spc="-10" dirty="0">
                <a:solidFill>
                  <a:srgbClr val="231F20"/>
                </a:solidFill>
                <a:latin typeface="Calibri"/>
                <a:cs typeface="Calibri"/>
              </a:rPr>
              <a:t>actions </a:t>
            </a:r>
            <a:r>
              <a:rPr sz="1800" spc="-15" dirty="0">
                <a:solidFill>
                  <a:srgbClr val="231F20"/>
                </a:solidFill>
                <a:latin typeface="Calibri"/>
                <a:cs typeface="Calibri"/>
              </a:rPr>
              <a:t>should </a:t>
            </a:r>
            <a:r>
              <a:rPr sz="1800" spc="-5" dirty="0">
                <a:solidFill>
                  <a:srgbClr val="231F20"/>
                </a:solidFill>
                <a:latin typeface="Calibri"/>
                <a:cs typeface="Calibri"/>
              </a:rPr>
              <a:t>be</a:t>
            </a:r>
            <a:r>
              <a:rPr sz="1800" spc="-20" dirty="0">
                <a:solidFill>
                  <a:srgbClr val="231F20"/>
                </a:solidFill>
                <a:latin typeface="Calibri"/>
                <a:cs typeface="Calibri"/>
              </a:rPr>
              <a:t> </a:t>
            </a:r>
            <a:r>
              <a:rPr sz="1800" spc="-35" dirty="0">
                <a:solidFill>
                  <a:srgbClr val="231F20"/>
                </a:solidFill>
                <a:latin typeface="Calibri"/>
                <a:cs typeface="Calibri"/>
              </a:rPr>
              <a:t>taken?</a:t>
            </a:r>
            <a:endParaRPr sz="1800">
              <a:latin typeface="Calibri"/>
              <a:cs typeface="Calibri"/>
            </a:endParaRPr>
          </a:p>
        </p:txBody>
      </p:sp>
      <p:sp>
        <p:nvSpPr>
          <p:cNvPr id="7" name="object 7"/>
          <p:cNvSpPr/>
          <p:nvPr/>
        </p:nvSpPr>
        <p:spPr>
          <a:xfrm>
            <a:off x="2083816" y="1225467"/>
            <a:ext cx="2877068" cy="3050804"/>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740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2595245" cy="345440"/>
          </a:xfrm>
          <a:prstGeom prst="rect">
            <a:avLst/>
          </a:prstGeom>
        </p:spPr>
        <p:txBody>
          <a:bodyPr vert="horz" wrap="square" lIns="0" tIns="12700" rIns="0" bIns="0" rtlCol="0">
            <a:spAutoFit/>
          </a:bodyPr>
          <a:lstStyle/>
          <a:p>
            <a:pPr marL="12700">
              <a:lnSpc>
                <a:spcPct val="100000"/>
              </a:lnSpc>
              <a:spcBef>
                <a:spcPts val="100"/>
              </a:spcBef>
            </a:pPr>
            <a:r>
              <a:rPr sz="2100" spc="-15" dirty="0">
                <a:latin typeface="Georgia"/>
                <a:cs typeface="Georgia"/>
              </a:rPr>
              <a:t>Conflict </a:t>
            </a:r>
            <a:r>
              <a:rPr sz="2100" spc="-20" dirty="0">
                <a:latin typeface="Georgia"/>
                <a:cs typeface="Georgia"/>
              </a:rPr>
              <a:t>of</a:t>
            </a:r>
            <a:r>
              <a:rPr sz="2100" spc="-5" dirty="0">
                <a:latin typeface="Georgia"/>
                <a:cs typeface="Georgia"/>
              </a:rPr>
              <a:t> </a:t>
            </a:r>
            <a:r>
              <a:rPr sz="2100" spc="-15" dirty="0">
                <a:latin typeface="Georgia"/>
                <a:cs typeface="Georgia"/>
              </a:rPr>
              <a:t>Interest</a:t>
            </a:r>
            <a:endParaRPr sz="2100">
              <a:latin typeface="Georgia"/>
              <a:cs typeface="Georgia"/>
            </a:endParaRPr>
          </a:p>
        </p:txBody>
      </p:sp>
      <p:sp>
        <p:nvSpPr>
          <p:cNvPr id="6" name="object 6"/>
          <p:cNvSpPr txBox="1"/>
          <p:nvPr/>
        </p:nvSpPr>
        <p:spPr>
          <a:xfrm>
            <a:off x="2071116" y="4281903"/>
            <a:ext cx="5480685" cy="1617980"/>
          </a:xfrm>
          <a:prstGeom prst="rect">
            <a:avLst/>
          </a:prstGeom>
        </p:spPr>
        <p:txBody>
          <a:bodyPr vert="horz" wrap="square" lIns="0" tIns="173355" rIns="0" bIns="0" rtlCol="0">
            <a:spAutoFit/>
          </a:bodyPr>
          <a:lstStyle/>
          <a:p>
            <a:pPr marL="12700">
              <a:lnSpc>
                <a:spcPct val="100000"/>
              </a:lnSpc>
              <a:spcBef>
                <a:spcPts val="1365"/>
              </a:spcBef>
            </a:pPr>
            <a:r>
              <a:rPr sz="2200" b="1" spc="-10" dirty="0">
                <a:solidFill>
                  <a:srgbClr val="231F20"/>
                </a:solidFill>
                <a:latin typeface="Calibri"/>
                <a:cs typeface="Calibri"/>
              </a:rPr>
              <a:t>Example </a:t>
            </a:r>
            <a:r>
              <a:rPr sz="2200" b="1" spc="-30" dirty="0">
                <a:solidFill>
                  <a:srgbClr val="231F20"/>
                </a:solidFill>
                <a:latin typeface="Calibri"/>
                <a:cs typeface="Calibri"/>
              </a:rPr>
              <a:t>2: </a:t>
            </a:r>
            <a:r>
              <a:rPr sz="2200" b="1" spc="-15" dirty="0">
                <a:solidFill>
                  <a:srgbClr val="231F20"/>
                </a:solidFill>
                <a:latin typeface="Calibri"/>
                <a:cs typeface="Calibri"/>
              </a:rPr>
              <a:t>Grant</a:t>
            </a:r>
            <a:r>
              <a:rPr sz="2200" b="1" spc="-45" dirty="0">
                <a:solidFill>
                  <a:srgbClr val="231F20"/>
                </a:solidFill>
                <a:latin typeface="Calibri"/>
                <a:cs typeface="Calibri"/>
              </a:rPr>
              <a:t> </a:t>
            </a:r>
            <a:r>
              <a:rPr sz="2200" b="1" spc="-10" dirty="0">
                <a:solidFill>
                  <a:srgbClr val="231F20"/>
                </a:solidFill>
                <a:latin typeface="Calibri"/>
                <a:cs typeface="Calibri"/>
              </a:rPr>
              <a:t>Application</a:t>
            </a:r>
            <a:endParaRPr sz="2200">
              <a:latin typeface="Calibri"/>
              <a:cs typeface="Calibri"/>
            </a:endParaRPr>
          </a:p>
          <a:p>
            <a:pPr marL="241300" marR="5080" indent="-228600">
              <a:lnSpc>
                <a:spcPct val="100000"/>
              </a:lnSpc>
              <a:spcBef>
                <a:spcPts val="1035"/>
              </a:spcBef>
              <a:buChar char="•"/>
              <a:tabLst>
                <a:tab pos="241300" algn="l"/>
              </a:tabLst>
            </a:pPr>
            <a:r>
              <a:rPr sz="1800" spc="-15" dirty="0">
                <a:solidFill>
                  <a:srgbClr val="231F20"/>
                </a:solidFill>
                <a:latin typeface="Calibri"/>
                <a:cs typeface="Calibri"/>
              </a:rPr>
              <a:t>What </a:t>
            </a:r>
            <a:r>
              <a:rPr sz="1800" spc="-10" dirty="0">
                <a:solidFill>
                  <a:srgbClr val="231F20"/>
                </a:solidFill>
                <a:latin typeface="Calibri"/>
                <a:cs typeface="Calibri"/>
              </a:rPr>
              <a:t>does </a:t>
            </a:r>
            <a:r>
              <a:rPr sz="1800" spc="-15" dirty="0">
                <a:solidFill>
                  <a:srgbClr val="231F20"/>
                </a:solidFill>
                <a:latin typeface="Calibri"/>
                <a:cs typeface="Calibri"/>
              </a:rPr>
              <a:t>our </a:t>
            </a:r>
            <a:r>
              <a:rPr sz="1800" i="1" spc="-15" dirty="0">
                <a:solidFill>
                  <a:srgbClr val="231F20"/>
                </a:solidFill>
                <a:latin typeface="Calibri"/>
                <a:cs typeface="Calibri"/>
              </a:rPr>
              <a:t>Conflict of </a:t>
            </a:r>
            <a:r>
              <a:rPr sz="1800" i="1" spc="-25" dirty="0">
                <a:solidFill>
                  <a:srgbClr val="231F20"/>
                </a:solidFill>
                <a:latin typeface="Calibri"/>
                <a:cs typeface="Calibri"/>
              </a:rPr>
              <a:t>Interest </a:t>
            </a:r>
            <a:r>
              <a:rPr sz="1800" spc="-15" dirty="0">
                <a:solidFill>
                  <a:srgbClr val="231F20"/>
                </a:solidFill>
                <a:latin typeface="Calibri"/>
                <a:cs typeface="Calibri"/>
              </a:rPr>
              <a:t>Policy </a:t>
            </a:r>
            <a:r>
              <a:rPr sz="1800" spc="-20" dirty="0">
                <a:solidFill>
                  <a:srgbClr val="231F20"/>
                </a:solidFill>
                <a:latin typeface="Calibri"/>
                <a:cs typeface="Calibri"/>
              </a:rPr>
              <a:t>tell </a:t>
            </a:r>
            <a:r>
              <a:rPr sz="1800" spc="-10" dirty="0">
                <a:solidFill>
                  <a:srgbClr val="231F20"/>
                </a:solidFill>
                <a:latin typeface="Calibri"/>
                <a:cs typeface="Calibri"/>
              </a:rPr>
              <a:t>us </a:t>
            </a:r>
            <a:r>
              <a:rPr sz="1800" spc="-20" dirty="0">
                <a:solidFill>
                  <a:srgbClr val="231F20"/>
                </a:solidFill>
                <a:latin typeface="Calibri"/>
                <a:cs typeface="Calibri"/>
              </a:rPr>
              <a:t>related </a:t>
            </a:r>
            <a:r>
              <a:rPr sz="1800" spc="-15" dirty="0">
                <a:solidFill>
                  <a:srgbClr val="231F20"/>
                </a:solidFill>
                <a:latin typeface="Calibri"/>
                <a:cs typeface="Calibri"/>
              </a:rPr>
              <a:t>to  </a:t>
            </a:r>
            <a:r>
              <a:rPr sz="1800" spc="-20" dirty="0">
                <a:solidFill>
                  <a:srgbClr val="231F20"/>
                </a:solidFill>
                <a:latin typeface="Calibri"/>
                <a:cs typeface="Calibri"/>
              </a:rPr>
              <a:t>this</a:t>
            </a:r>
            <a:r>
              <a:rPr sz="1800" spc="-95" dirty="0">
                <a:solidFill>
                  <a:srgbClr val="231F20"/>
                </a:solidFill>
                <a:latin typeface="Calibri"/>
                <a:cs typeface="Calibri"/>
              </a:rPr>
              <a:t> </a:t>
            </a:r>
            <a:r>
              <a:rPr sz="1800" spc="-30" dirty="0">
                <a:solidFill>
                  <a:srgbClr val="231F20"/>
                </a:solidFill>
                <a:latin typeface="Calibri"/>
                <a:cs typeface="Calibri"/>
              </a:rPr>
              <a:t>issue?</a:t>
            </a:r>
            <a:endParaRPr sz="1800">
              <a:latin typeface="Calibri"/>
              <a:cs typeface="Calibri"/>
            </a:endParaRPr>
          </a:p>
          <a:p>
            <a:pPr marL="241300" indent="-228600">
              <a:lnSpc>
                <a:spcPct val="100000"/>
              </a:lnSpc>
              <a:spcBef>
                <a:spcPts val="1115"/>
              </a:spcBef>
              <a:buChar char="•"/>
              <a:tabLst>
                <a:tab pos="241300" algn="l"/>
              </a:tabLst>
            </a:pPr>
            <a:r>
              <a:rPr sz="1800" spc="-15" dirty="0">
                <a:solidFill>
                  <a:srgbClr val="231F20"/>
                </a:solidFill>
                <a:latin typeface="Calibri"/>
                <a:cs typeface="Calibri"/>
              </a:rPr>
              <a:t>What </a:t>
            </a:r>
            <a:r>
              <a:rPr sz="1800" spc="-10" dirty="0">
                <a:solidFill>
                  <a:srgbClr val="231F20"/>
                </a:solidFill>
                <a:latin typeface="Calibri"/>
                <a:cs typeface="Calibri"/>
              </a:rPr>
              <a:t>actions </a:t>
            </a:r>
            <a:r>
              <a:rPr sz="1800" spc="-15" dirty="0">
                <a:solidFill>
                  <a:srgbClr val="231F20"/>
                </a:solidFill>
                <a:latin typeface="Calibri"/>
                <a:cs typeface="Calibri"/>
              </a:rPr>
              <a:t>should </a:t>
            </a:r>
            <a:r>
              <a:rPr sz="1800" spc="-5" dirty="0">
                <a:solidFill>
                  <a:srgbClr val="231F20"/>
                </a:solidFill>
                <a:latin typeface="Calibri"/>
                <a:cs typeface="Calibri"/>
              </a:rPr>
              <a:t>be</a:t>
            </a:r>
            <a:r>
              <a:rPr sz="1800" spc="-20" dirty="0">
                <a:solidFill>
                  <a:srgbClr val="231F20"/>
                </a:solidFill>
                <a:latin typeface="Calibri"/>
                <a:cs typeface="Calibri"/>
              </a:rPr>
              <a:t> </a:t>
            </a:r>
            <a:r>
              <a:rPr sz="1800" spc="-35" dirty="0">
                <a:solidFill>
                  <a:srgbClr val="231F20"/>
                </a:solidFill>
                <a:latin typeface="Calibri"/>
                <a:cs typeface="Calibri"/>
              </a:rPr>
              <a:t>taken?</a:t>
            </a:r>
            <a:endParaRPr sz="1800">
              <a:latin typeface="Calibri"/>
              <a:cs typeface="Calibri"/>
            </a:endParaRPr>
          </a:p>
        </p:txBody>
      </p:sp>
      <p:sp>
        <p:nvSpPr>
          <p:cNvPr id="7" name="object 7"/>
          <p:cNvSpPr/>
          <p:nvPr/>
        </p:nvSpPr>
        <p:spPr>
          <a:xfrm>
            <a:off x="2249932" y="1362798"/>
            <a:ext cx="3122564" cy="2790697"/>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1116" y="758610"/>
            <a:ext cx="5520690" cy="3239770"/>
          </a:xfrm>
          <a:prstGeom prst="rect">
            <a:avLst/>
          </a:prstGeom>
        </p:spPr>
        <p:txBody>
          <a:bodyPr vert="horz" wrap="square" lIns="0" tIns="40640" rIns="0" bIns="0" rtlCol="0">
            <a:spAutoFit/>
          </a:bodyPr>
          <a:lstStyle/>
          <a:p>
            <a:pPr marL="12700">
              <a:lnSpc>
                <a:spcPct val="100000"/>
              </a:lnSpc>
              <a:spcBef>
                <a:spcPts val="32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a:latin typeface="Calibri"/>
              <a:cs typeface="Calibri"/>
            </a:endParaRPr>
          </a:p>
          <a:p>
            <a:pPr marL="12700" marR="2300605">
              <a:lnSpc>
                <a:spcPts val="1910"/>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a:solidFill>
                  <a:srgbClr val="231F20"/>
                </a:solidFill>
                <a:latin typeface="Calibri"/>
                <a:cs typeface="Calibri"/>
              </a:rPr>
              <a:t>GA  </a:t>
            </a:r>
            <a:r>
              <a:rPr sz="1400" spc="-15" dirty="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a:latin typeface="Calibri"/>
              <a:cs typeface="Calibri"/>
            </a:endParaRPr>
          </a:p>
          <a:p>
            <a:pPr marL="12700" marR="2461260">
              <a:lnSpc>
                <a:spcPts val="1910"/>
              </a:lnSpc>
              <a:spcBef>
                <a:spcPts val="5"/>
              </a:spcBef>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Consulting  </a:t>
            </a:r>
            <a:r>
              <a:rPr sz="1400" spc="-15" dirty="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a:solidFill>
                  <a:srgbClr val="231F20"/>
                </a:solidFill>
                <a:latin typeface="Calibri"/>
                <a:cs typeface="Calibri"/>
              </a:rPr>
              <a:t>PTAC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a:latin typeface="Calibri"/>
              <a:cs typeface="Calibri"/>
            </a:endParaRPr>
          </a:p>
          <a:p>
            <a:pPr marL="12700">
              <a:lnSpc>
                <a:spcPct val="100000"/>
              </a:lnSpc>
              <a:spcBef>
                <a:spcPts val="17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ECAC  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a:latin typeface="Calibri"/>
              <a:cs typeface="Calibri"/>
            </a:endParaRPr>
          </a:p>
          <a:p>
            <a:pPr marL="12700">
              <a:lnSpc>
                <a:spcPct val="100000"/>
              </a:lnSpc>
              <a:spcBef>
                <a:spcPts val="235"/>
              </a:spcBef>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a:t>
            </a:r>
            <a:r>
              <a:rPr sz="1400" spc="100" dirty="0">
                <a:solidFill>
                  <a:srgbClr val="231F20"/>
                </a:solidFill>
                <a:latin typeface="Calibri"/>
                <a:cs typeface="Calibri"/>
              </a:rPr>
              <a:t> </a:t>
            </a:r>
            <a:r>
              <a:rPr sz="1400" spc="-15" dirty="0">
                <a:solidFill>
                  <a:srgbClr val="231F20"/>
                </a:solidFill>
                <a:latin typeface="Calibri"/>
                <a:cs typeface="Calibri"/>
              </a:rPr>
              <a:t>FACETS</a:t>
            </a:r>
            <a:endParaRPr sz="1400">
              <a:latin typeface="Calibri"/>
              <a:cs typeface="Calibri"/>
            </a:endParaRPr>
          </a:p>
          <a:p>
            <a:pPr marL="12700" marR="838835">
              <a:lnSpc>
                <a:spcPct val="113900"/>
              </a:lnSpc>
            </a:pPr>
            <a:r>
              <a:rPr sz="1400" spc="-5" dirty="0">
                <a:solidFill>
                  <a:srgbClr val="231F20"/>
                </a:solidFill>
                <a:latin typeface="Calibri"/>
                <a:cs typeface="Calibri"/>
              </a:rPr>
              <a:t>Barb </a:t>
            </a:r>
            <a:r>
              <a:rPr sz="1400" spc="-15" dirty="0">
                <a:solidFill>
                  <a:srgbClr val="231F20"/>
                </a:solidFill>
                <a:latin typeface="Calibri"/>
                <a:cs typeface="Calibri"/>
              </a:rPr>
              <a:t>Buswell, Emily Rome, Jacey </a:t>
            </a:r>
            <a:r>
              <a:rPr sz="1400" spc="-25" dirty="0">
                <a:solidFill>
                  <a:srgbClr val="231F20"/>
                </a:solidFill>
                <a:latin typeface="Calibri"/>
                <a:cs typeface="Calibri"/>
              </a:rPr>
              <a:t>Tramett, </a:t>
            </a:r>
            <a:r>
              <a:rPr sz="1400" spc="-10" dirty="0">
                <a:solidFill>
                  <a:srgbClr val="231F20"/>
                </a:solidFill>
                <a:latin typeface="Calibri"/>
                <a:cs typeface="Calibri"/>
              </a:rPr>
              <a:t>Region </a:t>
            </a:r>
            <a:r>
              <a:rPr sz="1400" dirty="0">
                <a:solidFill>
                  <a:srgbClr val="231F20"/>
                </a:solidFill>
                <a:latin typeface="Calibri"/>
                <a:cs typeface="Calibri"/>
              </a:rPr>
              <a:t>5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5" dirty="0">
                <a:solidFill>
                  <a:srgbClr val="231F20"/>
                </a:solidFill>
                <a:latin typeface="Calibri"/>
                <a:cs typeface="Calibri"/>
              </a:rPr>
              <a:t>PEAK  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a:latin typeface="Calibri"/>
              <a:cs typeface="Calibri"/>
            </a:endParaRPr>
          </a:p>
        </p:txBody>
      </p:sp>
      <p:sp>
        <p:nvSpPr>
          <p:cNvPr id="3" name="object 3"/>
          <p:cNvSpPr/>
          <p:nvPr/>
        </p:nvSpPr>
        <p:spPr>
          <a:xfrm>
            <a:off x="1829815" y="5124974"/>
            <a:ext cx="1465669" cy="1114519"/>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443732" y="5010150"/>
            <a:ext cx="4819650" cy="1348318"/>
          </a:xfrm>
          <a:prstGeom prst="rect">
            <a:avLst/>
          </a:prstGeom>
        </p:spPr>
        <p:txBody>
          <a:bodyPr vert="horz" wrap="square" lIns="0" tIns="12700" rIns="0" bIns="0" rtlCol="0">
            <a:spAutoFit/>
          </a:bodyPr>
          <a:lstStyle/>
          <a:p>
            <a:pPr marL="12700" marR="34925">
              <a:lnSpc>
                <a:spcPct val="100000"/>
              </a:lnSpc>
              <a:spcBef>
                <a:spcPts val="100"/>
              </a:spcBef>
            </a:pPr>
            <a:r>
              <a:rPr sz="1400" b="1" spc="-5" dirty="0">
                <a:solidFill>
                  <a:srgbClr val="231F20"/>
                </a:solidFill>
                <a:latin typeface="Calibri"/>
                <a:cs typeface="Calibri"/>
              </a:rPr>
              <a:t>The </a:t>
            </a:r>
            <a:r>
              <a:rPr sz="1400" b="1" spc="-10" dirty="0">
                <a:solidFill>
                  <a:srgbClr val="231F20"/>
                </a:solidFill>
                <a:latin typeface="Calibri"/>
                <a:cs typeface="Calibri"/>
              </a:rPr>
              <a:t>contents </a:t>
            </a:r>
            <a:r>
              <a:rPr sz="1400" b="1" spc="-5" dirty="0">
                <a:solidFill>
                  <a:srgbClr val="231F20"/>
                </a:solidFill>
                <a:latin typeface="Calibri"/>
                <a:cs typeface="Calibri"/>
              </a:rPr>
              <a:t>of this product </a:t>
            </a:r>
            <a:r>
              <a:rPr sz="1400" b="1" spc="-10" dirty="0">
                <a:solidFill>
                  <a:srgbClr val="231F20"/>
                </a:solidFill>
                <a:latin typeface="Calibri"/>
                <a:cs typeface="Calibri"/>
              </a:rPr>
              <a:t>were developed </a:t>
            </a:r>
            <a:r>
              <a:rPr sz="1400" b="1" spc="-5" dirty="0">
                <a:solidFill>
                  <a:srgbClr val="231F20"/>
                </a:solidFill>
                <a:latin typeface="Calibri"/>
                <a:cs typeface="Calibri"/>
              </a:rPr>
              <a:t>under </a:t>
            </a:r>
            <a:r>
              <a:rPr sz="1400" b="1" dirty="0">
                <a:solidFill>
                  <a:srgbClr val="231F20"/>
                </a:solidFill>
                <a:latin typeface="Calibri"/>
                <a:cs typeface="Calibri"/>
              </a:rPr>
              <a:t>a </a:t>
            </a:r>
            <a:r>
              <a:rPr sz="1400" b="1" spc="-10" dirty="0">
                <a:solidFill>
                  <a:srgbClr val="231F20"/>
                </a:solidFill>
                <a:latin typeface="Calibri"/>
                <a:cs typeface="Calibri"/>
              </a:rPr>
              <a:t>grant </a:t>
            </a:r>
            <a:r>
              <a:rPr sz="1400" b="1" spc="-5" dirty="0">
                <a:solidFill>
                  <a:srgbClr val="231F20"/>
                </a:solidFill>
                <a:latin typeface="Calibri"/>
                <a:cs typeface="Calibri"/>
              </a:rPr>
              <a:t>to  WI </a:t>
            </a:r>
            <a:r>
              <a:rPr sz="1400" b="1" spc="-15" dirty="0">
                <a:solidFill>
                  <a:srgbClr val="231F20"/>
                </a:solidFill>
                <a:latin typeface="Calibri"/>
                <a:cs typeface="Calibri"/>
              </a:rPr>
              <a:t>FACETS </a:t>
            </a:r>
            <a:r>
              <a:rPr sz="1400" b="1" spc="-5" dirty="0">
                <a:solidFill>
                  <a:srgbClr val="231F20"/>
                </a:solidFill>
                <a:latin typeface="Calibri"/>
                <a:cs typeface="Calibri"/>
              </a:rPr>
              <a:t>from the </a:t>
            </a:r>
            <a:r>
              <a:rPr sz="1400" b="1" spc="-10" dirty="0">
                <a:solidFill>
                  <a:srgbClr val="231F20"/>
                </a:solidFill>
                <a:latin typeface="Calibri"/>
                <a:cs typeface="Calibri"/>
              </a:rPr>
              <a:t>U.S. </a:t>
            </a:r>
            <a:r>
              <a:rPr sz="1400" b="1" spc="-5" dirty="0">
                <a:solidFill>
                  <a:srgbClr val="231F20"/>
                </a:solidFill>
                <a:latin typeface="Calibri"/>
                <a:cs typeface="Calibri"/>
              </a:rPr>
              <a:t>Dept. of </a:t>
            </a:r>
            <a:r>
              <a:rPr sz="1400" b="1" spc="-10" dirty="0">
                <a:solidFill>
                  <a:srgbClr val="231F20"/>
                </a:solidFill>
                <a:latin typeface="Calibri"/>
                <a:cs typeface="Calibri"/>
              </a:rPr>
              <a:t>Education, #H328R130010.</a:t>
            </a:r>
            <a:r>
              <a:rPr sz="1400" b="1" spc="105" dirty="0">
                <a:solidFill>
                  <a:srgbClr val="231F20"/>
                </a:solidFill>
                <a:latin typeface="Calibri"/>
                <a:cs typeface="Calibri"/>
              </a:rPr>
              <a:t> </a:t>
            </a:r>
            <a:endParaRPr lang="en-US" sz="1400" b="1" spc="105" dirty="0" smtClean="0">
              <a:solidFill>
                <a:srgbClr val="231F20"/>
              </a:solidFill>
              <a:latin typeface="Calibri"/>
              <a:cs typeface="Calibri"/>
            </a:endParaRPr>
          </a:p>
          <a:p>
            <a:pPr marL="12700" marR="34925">
              <a:lnSpc>
                <a:spcPct val="100000"/>
              </a:lnSpc>
              <a:spcBef>
                <a:spcPts val="100"/>
              </a:spcBef>
            </a:pPr>
            <a:r>
              <a:rPr sz="1400" b="1" spc="-5" dirty="0" smtClean="0">
                <a:solidFill>
                  <a:srgbClr val="231F20"/>
                </a:solidFill>
                <a:latin typeface="Calibri"/>
                <a:cs typeface="Calibri"/>
              </a:rPr>
              <a:t>The</a:t>
            </a:r>
            <a:r>
              <a:rPr lang="en-US" sz="1400" dirty="0">
                <a:latin typeface="Calibri"/>
                <a:cs typeface="Calibri"/>
              </a:rPr>
              <a:t> </a:t>
            </a:r>
            <a:r>
              <a:rPr sz="1400" b="1" spc="-10" dirty="0" smtClean="0">
                <a:solidFill>
                  <a:srgbClr val="231F20"/>
                </a:solidFill>
                <a:latin typeface="Calibri"/>
                <a:cs typeface="Calibri"/>
              </a:rPr>
              <a:t>contents </a:t>
            </a:r>
            <a:r>
              <a:rPr sz="1400" b="1" spc="-5" dirty="0">
                <a:solidFill>
                  <a:srgbClr val="231F20"/>
                </a:solidFill>
                <a:latin typeface="Calibri"/>
                <a:cs typeface="Calibri"/>
              </a:rPr>
              <a:t>do not </a:t>
            </a:r>
            <a:r>
              <a:rPr sz="1400" b="1" spc="-10" dirty="0">
                <a:solidFill>
                  <a:srgbClr val="231F20"/>
                </a:solidFill>
                <a:latin typeface="Calibri"/>
                <a:cs typeface="Calibri"/>
              </a:rPr>
              <a:t>necessarily </a:t>
            </a:r>
            <a:r>
              <a:rPr sz="1400" b="1" spc="-5" dirty="0">
                <a:solidFill>
                  <a:srgbClr val="231F20"/>
                </a:solidFill>
                <a:latin typeface="Calibri"/>
                <a:cs typeface="Calibri"/>
              </a:rPr>
              <a:t>represent the policy of the </a:t>
            </a:r>
            <a:r>
              <a:rPr sz="1400" b="1" spc="-10" dirty="0">
                <a:solidFill>
                  <a:srgbClr val="231F20"/>
                </a:solidFill>
                <a:latin typeface="Calibri"/>
                <a:cs typeface="Calibri"/>
              </a:rPr>
              <a:t>U.S. </a:t>
            </a:r>
            <a:r>
              <a:rPr sz="1400" b="1" spc="-5" dirty="0">
                <a:solidFill>
                  <a:srgbClr val="231F20"/>
                </a:solidFill>
                <a:latin typeface="Calibri"/>
                <a:cs typeface="Calibri"/>
              </a:rPr>
              <a:t>Dept.  of </a:t>
            </a:r>
            <a:r>
              <a:rPr sz="1400" b="1" spc="-10" dirty="0">
                <a:solidFill>
                  <a:srgbClr val="231F20"/>
                </a:solidFill>
                <a:latin typeface="Calibri"/>
                <a:cs typeface="Calibri"/>
              </a:rPr>
              <a:t>Education </a:t>
            </a:r>
            <a:r>
              <a:rPr sz="1400" b="1" spc="-5" dirty="0">
                <a:solidFill>
                  <a:srgbClr val="231F20"/>
                </a:solidFill>
                <a:latin typeface="Calibri"/>
                <a:cs typeface="Calibri"/>
              </a:rPr>
              <a:t>and </a:t>
            </a:r>
            <a:r>
              <a:rPr sz="1400" b="1" spc="-10" dirty="0">
                <a:solidFill>
                  <a:srgbClr val="231F20"/>
                </a:solidFill>
                <a:latin typeface="Calibri"/>
                <a:cs typeface="Calibri"/>
              </a:rPr>
              <a:t>you </a:t>
            </a:r>
            <a:r>
              <a:rPr sz="1400" b="1" spc="-5" dirty="0">
                <a:solidFill>
                  <a:srgbClr val="231F20"/>
                </a:solidFill>
                <a:latin typeface="Calibri"/>
                <a:cs typeface="Calibri"/>
              </a:rPr>
              <a:t>should not assume endorsement </a:t>
            </a:r>
            <a:r>
              <a:rPr sz="1400" b="1" spc="-10" dirty="0">
                <a:solidFill>
                  <a:srgbClr val="231F20"/>
                </a:solidFill>
                <a:latin typeface="Calibri"/>
                <a:cs typeface="Calibri"/>
              </a:rPr>
              <a:t>by </a:t>
            </a:r>
            <a:r>
              <a:rPr sz="1400" b="1" spc="-5" dirty="0">
                <a:solidFill>
                  <a:srgbClr val="231F20"/>
                </a:solidFill>
                <a:latin typeface="Calibri"/>
                <a:cs typeface="Calibri"/>
              </a:rPr>
              <a:t>the  federal </a:t>
            </a:r>
            <a:r>
              <a:rPr sz="1400" b="1" spc="-10" dirty="0">
                <a:solidFill>
                  <a:srgbClr val="231F20"/>
                </a:solidFill>
                <a:latin typeface="Calibri"/>
                <a:cs typeface="Calibri"/>
              </a:rPr>
              <a:t>government. </a:t>
            </a:r>
            <a:r>
              <a:rPr sz="1400" b="1" spc="-5" dirty="0">
                <a:solidFill>
                  <a:srgbClr val="231F20"/>
                </a:solidFill>
                <a:latin typeface="Calibri"/>
                <a:cs typeface="Calibri"/>
              </a:rPr>
              <a:t>Project </a:t>
            </a:r>
            <a:r>
              <a:rPr sz="1400" b="1" spc="-10" dirty="0">
                <a:solidFill>
                  <a:srgbClr val="231F20"/>
                </a:solidFill>
                <a:latin typeface="Calibri"/>
                <a:cs typeface="Calibri"/>
              </a:rPr>
              <a:t>Officer: David</a:t>
            </a:r>
            <a:r>
              <a:rPr sz="1400" b="1" spc="5" dirty="0">
                <a:solidFill>
                  <a:srgbClr val="231F20"/>
                </a:solidFill>
                <a:latin typeface="Calibri"/>
                <a:cs typeface="Calibri"/>
              </a:rPr>
              <a:t> </a:t>
            </a:r>
            <a:r>
              <a:rPr sz="1400" b="1" spc="-15" dirty="0">
                <a:solidFill>
                  <a:srgbClr val="231F20"/>
                </a:solidFill>
                <a:latin typeface="Calibri"/>
                <a:cs typeface="Calibri"/>
              </a:rPr>
              <a:t>Emenheiser.</a:t>
            </a:r>
            <a:endParaRPr sz="1400" dirty="0">
              <a:latin typeface="Calibri"/>
              <a:cs typeface="Calibri"/>
            </a:endParaRPr>
          </a:p>
          <a:p>
            <a:pPr marL="12700">
              <a:lnSpc>
                <a:spcPct val="100000"/>
              </a:lnSpc>
              <a:spcBef>
                <a:spcPts val="234"/>
              </a:spcBef>
            </a:pPr>
            <a:r>
              <a:rPr sz="1400" b="1" dirty="0">
                <a:solidFill>
                  <a:srgbClr val="231F20"/>
                </a:solidFill>
                <a:latin typeface="Calibri"/>
                <a:cs typeface="Calibri"/>
              </a:rPr>
              <a:t>© </a:t>
            </a:r>
            <a:r>
              <a:rPr sz="1400" b="1" spc="-20" dirty="0">
                <a:solidFill>
                  <a:srgbClr val="231F20"/>
                </a:solidFill>
                <a:latin typeface="Calibri"/>
                <a:cs typeface="Calibri"/>
              </a:rPr>
              <a:t>RPTACs. </a:t>
            </a:r>
            <a:r>
              <a:rPr sz="1400" b="1" spc="-5" dirty="0">
                <a:solidFill>
                  <a:srgbClr val="231F20"/>
                </a:solidFill>
                <a:latin typeface="Calibri"/>
                <a:cs typeface="Calibri"/>
              </a:rPr>
              <a:t>For permission to </a:t>
            </a:r>
            <a:r>
              <a:rPr sz="1400" b="1" spc="-10" dirty="0">
                <a:solidFill>
                  <a:srgbClr val="231F20"/>
                </a:solidFill>
                <a:latin typeface="Calibri"/>
                <a:cs typeface="Calibri"/>
              </a:rPr>
              <a:t>use, </a:t>
            </a:r>
            <a:r>
              <a:rPr sz="1400" b="1" spc="-5" dirty="0">
                <a:solidFill>
                  <a:srgbClr val="231F20"/>
                </a:solidFill>
                <a:latin typeface="Calibri"/>
                <a:cs typeface="Calibri"/>
              </a:rPr>
              <a:t>please contact WI</a:t>
            </a:r>
            <a:r>
              <a:rPr sz="1400" b="1" spc="50" dirty="0">
                <a:solidFill>
                  <a:srgbClr val="231F20"/>
                </a:solidFill>
                <a:latin typeface="Calibri"/>
                <a:cs typeface="Calibri"/>
              </a:rPr>
              <a:t> </a:t>
            </a:r>
            <a:r>
              <a:rPr sz="1400" b="1" spc="-10" dirty="0">
                <a:solidFill>
                  <a:srgbClr val="231F20"/>
                </a:solidFill>
                <a:latin typeface="Calibri"/>
                <a:cs typeface="Calibri"/>
              </a:rPr>
              <a:t>FACETS.</a:t>
            </a:r>
            <a:endParaRPr sz="1400" dirty="0">
              <a:latin typeface="Calibri"/>
              <a:cs typeface="Calibri"/>
            </a:endParaRPr>
          </a:p>
        </p:txBody>
      </p:sp>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1578</Words>
  <Application>Microsoft Office PowerPoint</Application>
  <PresentationFormat>On-screen Show (4:3)</PresentationFormat>
  <Paragraphs>128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Georgia</vt:lpstr>
      <vt:lpstr>Office Theme</vt:lpstr>
      <vt:lpstr>Conflicts of Interest Dialogue Guide</vt:lpstr>
      <vt:lpstr>Conflict of Interest Policy Basics</vt:lpstr>
      <vt:lpstr>Conflict of Interest</vt:lpstr>
      <vt:lpstr>Conflict of Interest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Conflicts of Interest Dialogue Guide</dc:title>
  <dc:creator>Jan Serak</dc:creator>
  <cp:lastModifiedBy>Jan Serak</cp:lastModifiedBy>
  <cp:revision>5</cp:revision>
  <cp:lastPrinted>2017-12-05T22:32:49Z</cp:lastPrinted>
  <dcterms:created xsi:type="dcterms:W3CDTF">2017-11-04T17:38:16Z</dcterms:created>
  <dcterms:modified xsi:type="dcterms:W3CDTF">2017-12-05T22:33:22Z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2017-11-04T00:00:00Z</vt:filetime>
  </property>
  <property fmtid="{D5CDD505-2E9C-101B-9397-08002B2CF9AE}" pid="3" name="Creator">
    <vt:lpwstr>Adobe InDesign CC 2017 (Macintosh)</vt:lpwstr>
  </property>
  <property fmtid="{D5CDD505-2E9C-101B-9397-08002B2CF9AE}" pid="4" name="LastSaved">
    <vt:filetime>2017-11-04T00:00:00Z</vt:filetime>
  </property>
</Properties>
</file>