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7077075" cy="9363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horzBarState="minimized">
    <p:restoredLeft sz="16928"/>
    <p:restoredTop sz="26632" autoAdjust="0"/>
  </p:normalViewPr>
  <p:slideViewPr>
    <p:cSldViewPr>
      <p:cViewPr varScale="1">
        <p:scale>
          <a:sx n="22" d="100"/>
          <a:sy n="22" d="100"/>
        </p:scale>
        <p:origin x="2573" y="14"/>
      </p:cViewPr>
      <p:guideLst>
        <p:guide orient="horz" pos="2880"/>
        <p:guide pos="2160"/>
      </p:guideLst>
    </p:cSldViewPr>
  </p:slideViewPr>
  <p:notesTextViewPr>
    <p:cViewPr>
      <p:scale>
        <a:sx n="100" d="100"/>
        <a:sy n="100" d="100"/>
      </p:scale>
      <p:origin x="0" y="0"/>
    </p:cViewPr>
  </p:notesTextViewPr>
  <p:notesViewPr>
    <p:cSldViewPr>
      <p:cViewPr varScale="1">
        <p:scale>
          <a:sx n="61" d="100"/>
          <a:sy n="61" d="100"/>
        </p:scale>
        <p:origin x="2520" y="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6" tIns="46968" rIns="93936" bIns="46968" rtlCol="0"/>
          <a:lstStyle>
            <a:lvl1pPr algn="l">
              <a:defRPr sz="1200"/>
            </a:lvl1pPr>
          </a:lstStyle>
          <a:p>
            <a:endParaRPr lang="en-US"/>
          </a:p>
        </p:txBody>
      </p:sp>
      <p:sp>
        <p:nvSpPr>
          <p:cNvPr id="3" name="Date Placeholder 2"/>
          <p:cNvSpPr>
            <a:spLocks noGrp="1"/>
          </p:cNvSpPr>
          <p:nvPr>
            <p:ph type="dt" idx="1"/>
          </p:nvPr>
        </p:nvSpPr>
        <p:spPr>
          <a:xfrm>
            <a:off x="4009114" y="0"/>
            <a:ext cx="3066733" cy="468154"/>
          </a:xfrm>
          <a:prstGeom prst="rect">
            <a:avLst/>
          </a:prstGeom>
        </p:spPr>
        <p:txBody>
          <a:bodyPr vert="horz" lIns="93936" tIns="46968" rIns="93936" bIns="46968" rtlCol="0"/>
          <a:lstStyle>
            <a:lvl1pPr algn="r">
              <a:defRPr sz="1200"/>
            </a:lvl1pPr>
          </a:lstStyle>
          <a:p>
            <a:fld id="{22E684CF-B5AB-3548-8F07-2BF1D7A26396}" type="datetimeFigureOut">
              <a:rPr lang="en-US" smtClean="0"/>
              <a:t>12/10/2017</a:t>
            </a:fld>
            <a:endParaRPr lang="en-US"/>
          </a:p>
        </p:txBody>
      </p:sp>
      <p:sp>
        <p:nvSpPr>
          <p:cNvPr id="4" name="Slide Image Placeholder 3"/>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3936" tIns="46968" rIns="93936" bIns="46968" rtlCol="0" anchor="ctr"/>
          <a:lstStyle/>
          <a:p>
            <a:endParaRPr lang="en-US"/>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3936" tIns="46968" rIns="93936" bIns="4696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92754"/>
            <a:ext cx="3066733" cy="468154"/>
          </a:xfrm>
          <a:prstGeom prst="rect">
            <a:avLst/>
          </a:prstGeom>
        </p:spPr>
        <p:txBody>
          <a:bodyPr vert="horz" lIns="93936" tIns="46968" rIns="93936" bIns="46968" rtlCol="0" anchor="b"/>
          <a:lstStyle>
            <a:lvl1pPr algn="l">
              <a:defRPr sz="1200"/>
            </a:lvl1pPr>
          </a:lstStyle>
          <a:p>
            <a:endParaRPr lang="en-US"/>
          </a:p>
        </p:txBody>
      </p:sp>
      <p:sp>
        <p:nvSpPr>
          <p:cNvPr id="7" name="Slide Number Placeholder 6"/>
          <p:cNvSpPr>
            <a:spLocks noGrp="1"/>
          </p:cNvSpPr>
          <p:nvPr>
            <p:ph type="sldNum" sz="quarter" idx="5"/>
          </p:nvPr>
        </p:nvSpPr>
        <p:spPr>
          <a:xfrm>
            <a:off x="4009114" y="8892754"/>
            <a:ext cx="3066733" cy="468154"/>
          </a:xfrm>
          <a:prstGeom prst="rect">
            <a:avLst/>
          </a:prstGeom>
        </p:spPr>
        <p:txBody>
          <a:bodyPr vert="horz" lIns="93936" tIns="46968" rIns="93936" bIns="46968" rtlCol="0" anchor="b"/>
          <a:lstStyle>
            <a:lvl1pPr algn="r">
              <a:defRPr sz="1200"/>
            </a:lvl1pPr>
          </a:lstStyle>
          <a:p>
            <a:fld id="{EC27A6B2-9B99-C946-8A06-5CA4076BF530}" type="slidenum">
              <a:rPr lang="en-US" smtClean="0"/>
              <a:t>‹#›</a:t>
            </a:fld>
            <a:endParaRPr lang="en-US"/>
          </a:p>
        </p:txBody>
      </p:sp>
    </p:spTree>
    <p:extLst>
      <p:ext uri="{BB962C8B-B14F-4D97-AF65-F5344CB8AC3E}">
        <p14:creationId xmlns:p14="http://schemas.microsoft.com/office/powerpoint/2010/main" val="57867611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604963" y="312738"/>
            <a:ext cx="4162425" cy="3121025"/>
          </a:xfrm>
        </p:spPr>
      </p:sp>
      <p:sp>
        <p:nvSpPr>
          <p:cNvPr id="3" name="Notes Placeholder 2"/>
          <p:cNvSpPr>
            <a:spLocks noGrp="1"/>
          </p:cNvSpPr>
          <p:nvPr>
            <p:ph type="body" idx="1"/>
          </p:nvPr>
        </p:nvSpPr>
        <p:spPr>
          <a:xfrm>
            <a:off x="864976" y="3703096"/>
            <a:ext cx="5818928" cy="5503928"/>
          </a:xfrm>
        </p:spPr>
        <p:txBody>
          <a:bodyPr/>
          <a:lstStyle/>
          <a:p>
            <a:r>
              <a:rPr lang="en-US" b="1" dirty="0" smtClean="0"/>
              <a:t>Slide #1: Welcome and Introduction</a:t>
            </a:r>
          </a:p>
          <a:p>
            <a:endParaRPr lang="en-US" sz="800" b="1" dirty="0"/>
          </a:p>
          <a:p>
            <a:r>
              <a:rPr lang="en-US" b="1" dirty="0" smtClean="0"/>
              <a:t>Procedural Directions:</a:t>
            </a:r>
          </a:p>
          <a:p>
            <a:pPr marL="180939" indent="-180939">
              <a:buFont typeface="Arial" panose="020B0604020202020204" pitchFamily="34" charset="0"/>
              <a:buChar char="•"/>
            </a:pPr>
            <a:r>
              <a:rPr lang="en-US" dirty="0" smtClean="0"/>
              <a:t>What you will need for this module: </a:t>
            </a:r>
          </a:p>
          <a:p>
            <a:pPr marL="663443" lvl="1" indent="-180939">
              <a:buFont typeface="Arial" panose="020B0604020202020204" pitchFamily="34" charset="0"/>
              <a:buChar char="•"/>
            </a:pPr>
            <a:r>
              <a:rPr lang="en-US" dirty="0" smtClean="0"/>
              <a:t>Laptop computer (equipped with PowerPoint software)</a:t>
            </a:r>
          </a:p>
          <a:p>
            <a:pPr marL="663443" lvl="1" indent="-180939">
              <a:buFont typeface="Arial" panose="020B0604020202020204" pitchFamily="34" charset="0"/>
              <a:buChar char="•"/>
            </a:pPr>
            <a:r>
              <a:rPr lang="en-US" dirty="0" smtClean="0"/>
              <a:t>Speakers that are able to project the video sound adequately</a:t>
            </a:r>
          </a:p>
          <a:p>
            <a:pPr marL="663443" lvl="1" indent="-180939">
              <a:buFont typeface="Arial" panose="020B0604020202020204" pitchFamily="34" charset="0"/>
              <a:buChar char="•"/>
            </a:pPr>
            <a:r>
              <a:rPr lang="en-US" dirty="0" smtClean="0"/>
              <a:t>Projector </a:t>
            </a:r>
          </a:p>
          <a:p>
            <a:pPr marL="663443" lvl="1" indent="-180939">
              <a:buFont typeface="Arial" panose="020B0604020202020204" pitchFamily="34" charset="0"/>
              <a:buChar char="•"/>
            </a:pPr>
            <a:r>
              <a:rPr lang="en-US" dirty="0" smtClean="0"/>
              <a:t>Memory stick with the PowerPoint presentation &amp; video (in case you can’t get on the internet)</a:t>
            </a:r>
          </a:p>
          <a:p>
            <a:pPr marL="663443" lvl="1" indent="-180939">
              <a:buFont typeface="Arial" panose="020B0604020202020204" pitchFamily="34" charset="0"/>
              <a:buChar char="•"/>
            </a:pPr>
            <a:r>
              <a:rPr lang="en-US" dirty="0" smtClean="0"/>
              <a:t>White board or flip chart/easel, markers, paper, pens</a:t>
            </a:r>
          </a:p>
          <a:p>
            <a:pPr marL="663443" lvl="1" indent="-180939">
              <a:buFont typeface="Arial" panose="020B0604020202020204" pitchFamily="34" charset="0"/>
              <a:buChar char="•"/>
            </a:pPr>
            <a:r>
              <a:rPr lang="en-US" dirty="0" smtClean="0"/>
              <a:t>Printed version of the </a:t>
            </a:r>
            <a:r>
              <a:rPr lang="en-US" b="1" u="none" dirty="0" smtClean="0"/>
              <a:t>Fundraising Dialogue Guide </a:t>
            </a:r>
            <a:r>
              <a:rPr lang="en-US" dirty="0" smtClean="0"/>
              <a:t>speaker notes for your own use</a:t>
            </a:r>
          </a:p>
          <a:p>
            <a:pPr marL="663443" lvl="1" indent="-180939">
              <a:buFont typeface="Arial" panose="020B0604020202020204" pitchFamily="34" charset="0"/>
              <a:buChar char="•"/>
            </a:pPr>
            <a:r>
              <a:rPr lang="en-US" dirty="0" smtClean="0"/>
              <a:t>Handout copies of select handouts for participants (Fundraising</a:t>
            </a:r>
            <a:r>
              <a:rPr lang="en-US" baseline="0" dirty="0" smtClean="0"/>
              <a:t> </a:t>
            </a:r>
            <a:r>
              <a:rPr lang="en-US" dirty="0" smtClean="0"/>
              <a:t>Dialogue Guide 2/page; FAQ; Resource List, Evaluation forms)</a:t>
            </a:r>
          </a:p>
          <a:p>
            <a:pPr marL="663443" lvl="1" indent="-180939">
              <a:buFont typeface="Arial" panose="020B0604020202020204" pitchFamily="34" charset="0"/>
              <a:buChar char="•"/>
            </a:pPr>
            <a:r>
              <a:rPr lang="en-US" dirty="0"/>
              <a:t>Organization’s current Fundraising Information </a:t>
            </a:r>
          </a:p>
          <a:p>
            <a:pPr marL="180939" indent="-180939">
              <a:buFont typeface="Arial" panose="020B0604020202020204" pitchFamily="34" charset="0"/>
              <a:buChar char="•"/>
            </a:pPr>
            <a:r>
              <a:rPr lang="en-US" dirty="0" smtClean="0"/>
              <a:t>Plan 40-45 minutes on your Board agenda (video 20 min, Dialogue Guide 10-15 min), FAQ &amp; Resource List (5 min), Evaluation (5 min)</a:t>
            </a:r>
          </a:p>
          <a:p>
            <a:pPr marL="663443" lvl="1" indent="-180939">
              <a:buFont typeface="Arial" panose="020B0604020202020204" pitchFamily="34" charset="0"/>
              <a:buChar char="•"/>
            </a:pPr>
            <a:endParaRPr lang="en-US" sz="800" dirty="0"/>
          </a:p>
          <a:p>
            <a:r>
              <a:rPr lang="en-US" b="1" dirty="0" smtClean="0"/>
              <a:t>Presenter Notes:</a:t>
            </a:r>
          </a:p>
          <a:p>
            <a:pPr marL="180939" indent="-180939">
              <a:buFont typeface="Arial" panose="020B0604020202020204" pitchFamily="34" charset="0"/>
              <a:buChar char="•"/>
            </a:pPr>
            <a:r>
              <a:rPr lang="en-US" dirty="0" smtClean="0"/>
              <a:t>Hello and welcome to this professional development module on Fundraising.</a:t>
            </a:r>
          </a:p>
          <a:p>
            <a:pPr marL="180939" indent="-180939">
              <a:buFont typeface="Arial" panose="020B0604020202020204" pitchFamily="34" charset="0"/>
              <a:buChar char="•"/>
            </a:pPr>
            <a:r>
              <a:rPr lang="en-US" dirty="0" smtClean="0"/>
              <a:t>The purpose of this module is to understand</a:t>
            </a:r>
            <a:r>
              <a:rPr lang="en-US" baseline="0" dirty="0" smtClean="0"/>
              <a:t> that Fundraising is a basic responsibility of nonprofit Boards and understand some ways to boost Board participation.</a:t>
            </a:r>
            <a:r>
              <a:rPr lang="en-US" dirty="0" smtClean="0"/>
              <a:t> </a:t>
            </a:r>
          </a:p>
          <a:p>
            <a:pPr marL="180939" indent="-180939">
              <a:buFont typeface="Arial" panose="020B0604020202020204" pitchFamily="34" charset="0"/>
              <a:buChar char="•"/>
            </a:pPr>
            <a:r>
              <a:rPr lang="en-US" dirty="0" smtClean="0"/>
              <a:t>We will first watch a 20 minute video that addresses typical issues related to Board fundraising and shares a 3-stage approach including</a:t>
            </a:r>
            <a:r>
              <a:rPr lang="en-US" baseline="0" dirty="0" smtClean="0"/>
              <a:t> cultivation, solicitation, and stewardship. </a:t>
            </a:r>
            <a:r>
              <a:rPr lang="en-US" dirty="0" smtClean="0"/>
              <a:t>	</a:t>
            </a:r>
          </a:p>
          <a:p>
            <a:pPr marL="180939" indent="-180939">
              <a:buFont typeface="Arial" panose="020B0604020202020204" pitchFamily="34" charset="0"/>
              <a:buChar char="•"/>
            </a:pPr>
            <a:r>
              <a:rPr lang="en-US" dirty="0" smtClean="0"/>
              <a:t>Show the video: </a:t>
            </a:r>
            <a:r>
              <a:rPr lang="en-US" b="1" u="sng" dirty="0"/>
              <a:t>https://youtu.be/8ywVl24Lcms</a:t>
            </a:r>
            <a:r>
              <a:rPr lang="en-US" b="1" u="sng" dirty="0" smtClean="0"/>
              <a:t> </a:t>
            </a:r>
          </a:p>
          <a:p>
            <a:pPr marL="180939" indent="-180939">
              <a:buFont typeface="Arial" panose="020B0604020202020204" pitchFamily="34" charset="0"/>
              <a:buChar char="•"/>
            </a:pPr>
            <a:r>
              <a:rPr lang="en-US" dirty="0" smtClean="0"/>
              <a:t>Show Slide #1. Now let’s take time to discuss how the information from the video can be applied to our own organization.</a:t>
            </a:r>
            <a:endParaRPr lang="en-US" dirty="0"/>
          </a:p>
        </p:txBody>
      </p:sp>
      <p:sp>
        <p:nvSpPr>
          <p:cNvPr id="4" name="Slide Number Placeholder 3"/>
          <p:cNvSpPr>
            <a:spLocks noGrp="1"/>
          </p:cNvSpPr>
          <p:nvPr>
            <p:ph type="sldNum" sz="quarter" idx="10"/>
          </p:nvPr>
        </p:nvSpPr>
        <p:spPr/>
        <p:txBody>
          <a:bodyPr/>
          <a:lstStyle/>
          <a:p>
            <a:fld id="{EC27A6B2-9B99-C946-8A06-5CA4076BF530}" type="slidenum">
              <a:rPr lang="en-US" smtClean="0"/>
              <a:t>1</a:t>
            </a:fld>
            <a:endParaRPr lang="en-US"/>
          </a:p>
        </p:txBody>
      </p:sp>
    </p:spTree>
    <p:extLst>
      <p:ext uri="{BB962C8B-B14F-4D97-AF65-F5344CB8AC3E}">
        <p14:creationId xmlns:p14="http://schemas.microsoft.com/office/powerpoint/2010/main" val="4191666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65275" y="312738"/>
            <a:ext cx="4211638" cy="3159125"/>
          </a:xfrm>
        </p:spPr>
      </p:sp>
      <p:sp>
        <p:nvSpPr>
          <p:cNvPr id="3" name="Notes Placeholder 2"/>
          <p:cNvSpPr>
            <a:spLocks noGrp="1"/>
          </p:cNvSpPr>
          <p:nvPr>
            <p:ph type="body" idx="1"/>
          </p:nvPr>
        </p:nvSpPr>
        <p:spPr>
          <a:xfrm>
            <a:off x="864976" y="3849264"/>
            <a:ext cx="5799270" cy="5201708"/>
          </a:xfrm>
        </p:spPr>
        <p:txBody>
          <a:bodyPr/>
          <a:lstStyle/>
          <a:p>
            <a:r>
              <a:rPr lang="en-US" b="1" dirty="0" smtClean="0"/>
              <a:t>Slide #2: 6 Strategic Questions for Board Members</a:t>
            </a:r>
          </a:p>
          <a:p>
            <a:endParaRPr lang="en-US" sz="800" dirty="0"/>
          </a:p>
          <a:p>
            <a:r>
              <a:rPr lang="en-US" b="1" dirty="0" smtClean="0"/>
              <a:t>Procedural Notes:</a:t>
            </a:r>
          </a:p>
          <a:p>
            <a:pPr marL="180939" indent="-180939">
              <a:buFont typeface="Arial" panose="020B0604020202020204" pitchFamily="34" charset="0"/>
              <a:buChar char="•"/>
            </a:pPr>
            <a:r>
              <a:rPr lang="en-US" dirty="0" smtClean="0"/>
              <a:t>Make sure participants have a hard copy of the </a:t>
            </a:r>
            <a:r>
              <a:rPr lang="en-US" b="1" dirty="0" smtClean="0"/>
              <a:t>Fundraising Dialogue Guide</a:t>
            </a:r>
            <a:r>
              <a:rPr lang="en-US" dirty="0" smtClean="0"/>
              <a:t>.</a:t>
            </a:r>
          </a:p>
          <a:p>
            <a:pPr marL="193761" indent="-180939">
              <a:buFont typeface="Arial" panose="020B0604020202020204" pitchFamily="34" charset="0"/>
              <a:buChar char="•"/>
            </a:pPr>
            <a:r>
              <a:rPr lang="en-US" dirty="0" smtClean="0"/>
              <a:t>Have the organization’s </a:t>
            </a:r>
            <a:r>
              <a:rPr lang="en-US" dirty="0"/>
              <a:t>current Fundraising Information available (as. list of past and upcoming events, financial information from past events, etc.)</a:t>
            </a:r>
          </a:p>
          <a:p>
            <a:pPr marL="180939" indent="-180939">
              <a:buFont typeface="Arial" panose="020B0604020202020204" pitchFamily="34" charset="0"/>
              <a:buChar char="•"/>
            </a:pPr>
            <a:r>
              <a:rPr lang="en-US" dirty="0" smtClean="0"/>
              <a:t>Show slide #2. </a:t>
            </a:r>
          </a:p>
          <a:p>
            <a:pPr marL="180939" indent="-180939">
              <a:buFont typeface="Arial" panose="020B0604020202020204" pitchFamily="34" charset="0"/>
              <a:buChar char="•"/>
            </a:pPr>
            <a:r>
              <a:rPr lang="en-US" dirty="0" smtClean="0"/>
              <a:t>Share information from Presenter Notes.</a:t>
            </a:r>
          </a:p>
          <a:p>
            <a:endParaRPr lang="en-US" sz="800" dirty="0"/>
          </a:p>
          <a:p>
            <a:r>
              <a:rPr lang="en-US" b="1" dirty="0" smtClean="0"/>
              <a:t>Presenter Notes: </a:t>
            </a:r>
          </a:p>
          <a:p>
            <a:pPr marL="180939" indent="-180939" defTabSz="469682">
              <a:buFont typeface="Arial" panose="020B0604020202020204" pitchFamily="34" charset="0"/>
              <a:buChar char="•"/>
              <a:defRPr/>
            </a:pPr>
            <a:r>
              <a:rPr lang="en-US" dirty="0" smtClean="0"/>
              <a:t>Now that we have watched this video, we know that a key responsibility for the Board is ensure adequate resources.</a:t>
            </a:r>
          </a:p>
          <a:p>
            <a:pPr marL="180939" indent="-180939">
              <a:buFont typeface="Arial" panose="020B0604020202020204" pitchFamily="34" charset="0"/>
              <a:buChar char="•"/>
            </a:pPr>
            <a:r>
              <a:rPr lang="en-US" dirty="0" smtClean="0"/>
              <a:t>Let’s talk now about Board fundraising</a:t>
            </a:r>
            <a:r>
              <a:rPr lang="en-US" baseline="0" dirty="0" smtClean="0"/>
              <a:t> related to our own organization.</a:t>
            </a:r>
          </a:p>
          <a:p>
            <a:pPr marL="180939" indent="-180939">
              <a:buFont typeface="Arial" panose="020B0604020202020204" pitchFamily="34" charset="0"/>
              <a:buChar char="•"/>
            </a:pPr>
            <a:r>
              <a:rPr lang="en-US" baseline="0" dirty="0" smtClean="0"/>
              <a:t>Here are 6 questions for our Board to consider:</a:t>
            </a:r>
            <a:endParaRPr lang="en-US" dirty="0" smtClean="0"/>
          </a:p>
          <a:p>
            <a:pPr marL="704522" lvl="1" indent="-234841">
              <a:buFont typeface="+mj-lt"/>
              <a:buAutoNum type="arabicPeriod"/>
            </a:pPr>
            <a:r>
              <a:rPr lang="en-US" b="1" dirty="0" smtClean="0"/>
              <a:t>How much will we need? Short term? Long term? </a:t>
            </a:r>
          </a:p>
          <a:p>
            <a:pPr marL="704522" lvl="1" indent="-234841">
              <a:buFont typeface="+mj-lt"/>
              <a:buAutoNum type="arabicPeriod"/>
            </a:pPr>
            <a:r>
              <a:rPr lang="en-US" b="1" dirty="0" smtClean="0"/>
              <a:t>In addition to relying on OSEP grants, where might we find support?</a:t>
            </a:r>
          </a:p>
          <a:p>
            <a:pPr marL="704522" lvl="1" indent="-234841">
              <a:buFont typeface="+mj-lt"/>
              <a:buAutoNum type="arabicPeriod"/>
            </a:pPr>
            <a:r>
              <a:rPr lang="en-US" b="1" dirty="0" smtClean="0"/>
              <a:t>Are there funds we should not go after or accept if offered?</a:t>
            </a:r>
          </a:p>
          <a:p>
            <a:pPr marL="704522" lvl="1" indent="-234841">
              <a:buFont typeface="+mj-lt"/>
              <a:buAutoNum type="arabicPeriod"/>
            </a:pPr>
            <a:r>
              <a:rPr lang="en-US" b="1" dirty="0" smtClean="0"/>
              <a:t>What proportion of our funding should come from sources other than government grants and reimbursements?</a:t>
            </a:r>
          </a:p>
          <a:p>
            <a:pPr marL="704522" lvl="1" indent="-234841">
              <a:buFont typeface="+mj-lt"/>
              <a:buAutoNum type="arabicPeriod"/>
            </a:pPr>
            <a:r>
              <a:rPr lang="en-US" b="1" dirty="0" smtClean="0"/>
              <a:t>What can be done to establish and grow financial reserves?</a:t>
            </a:r>
          </a:p>
          <a:p>
            <a:pPr marL="704522" lvl="1" indent="-234841">
              <a:buFont typeface="+mj-lt"/>
              <a:buAutoNum type="arabicPeriod"/>
            </a:pPr>
            <a:r>
              <a:rPr lang="en-US" b="1" dirty="0" smtClean="0"/>
              <a:t>What will be the role and expectations of Board members in fundraising? </a:t>
            </a:r>
          </a:p>
        </p:txBody>
      </p:sp>
      <p:sp>
        <p:nvSpPr>
          <p:cNvPr id="4" name="Slide Number Placeholder 3"/>
          <p:cNvSpPr>
            <a:spLocks noGrp="1"/>
          </p:cNvSpPr>
          <p:nvPr>
            <p:ph type="sldNum" sz="quarter" idx="10"/>
          </p:nvPr>
        </p:nvSpPr>
        <p:spPr/>
        <p:txBody>
          <a:bodyPr/>
          <a:lstStyle/>
          <a:p>
            <a:fld id="{EC27A6B2-9B99-C946-8A06-5CA4076BF530}" type="slidenum">
              <a:rPr lang="en-US" smtClean="0"/>
              <a:t>2</a:t>
            </a:fld>
            <a:endParaRPr lang="en-US"/>
          </a:p>
        </p:txBody>
      </p:sp>
    </p:spTree>
    <p:extLst>
      <p:ext uri="{BB962C8B-B14F-4D97-AF65-F5344CB8AC3E}">
        <p14:creationId xmlns:p14="http://schemas.microsoft.com/office/powerpoint/2010/main" val="13565138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46200" y="520700"/>
            <a:ext cx="4679950" cy="3509963"/>
          </a:xfrm>
        </p:spPr>
      </p:sp>
      <p:sp>
        <p:nvSpPr>
          <p:cNvPr id="3" name="Notes Placeholder 2"/>
          <p:cNvSpPr>
            <a:spLocks noGrp="1"/>
          </p:cNvSpPr>
          <p:nvPr>
            <p:ph type="body" idx="1"/>
          </p:nvPr>
        </p:nvSpPr>
        <p:spPr>
          <a:xfrm>
            <a:off x="1022244" y="4355347"/>
            <a:ext cx="5583026" cy="4695626"/>
          </a:xfrm>
        </p:spPr>
        <p:txBody>
          <a:bodyPr/>
          <a:lstStyle/>
          <a:p>
            <a:r>
              <a:rPr lang="en-US" b="1" dirty="0" smtClean="0"/>
              <a:t>Slide #3: Unrestricted Dollars</a:t>
            </a:r>
          </a:p>
          <a:p>
            <a:endParaRPr lang="en-US" sz="800" dirty="0"/>
          </a:p>
          <a:p>
            <a:r>
              <a:rPr lang="en-US" b="1" dirty="0" smtClean="0"/>
              <a:t>Procedural Notes:</a:t>
            </a:r>
          </a:p>
          <a:p>
            <a:pPr marL="180939" indent="-180939">
              <a:buFont typeface="Arial" panose="020B0604020202020204" pitchFamily="34" charset="0"/>
              <a:buChar char="•"/>
            </a:pPr>
            <a:r>
              <a:rPr lang="en-US" dirty="0" smtClean="0"/>
              <a:t>Show slide #3. </a:t>
            </a:r>
          </a:p>
          <a:p>
            <a:pPr marL="180939" indent="-180939">
              <a:buFont typeface="Arial" panose="020B0604020202020204" pitchFamily="34" charset="0"/>
              <a:buChar char="•"/>
            </a:pPr>
            <a:r>
              <a:rPr lang="en-US" dirty="0" smtClean="0"/>
              <a:t>Share information from Presenter Notes.</a:t>
            </a:r>
          </a:p>
          <a:p>
            <a:endParaRPr lang="en-US" sz="800" dirty="0"/>
          </a:p>
          <a:p>
            <a:r>
              <a:rPr lang="en-US" b="1" dirty="0" smtClean="0"/>
              <a:t>Presenter Notes: </a:t>
            </a:r>
          </a:p>
          <a:p>
            <a:pPr marL="180939" indent="-180939" defTabSz="469682">
              <a:buFont typeface="Arial" panose="020B0604020202020204" pitchFamily="34" charset="0"/>
              <a:buChar char="•"/>
              <a:defRPr/>
            </a:pPr>
            <a:r>
              <a:rPr lang="en-US" dirty="0" smtClean="0"/>
              <a:t>It is important for the Board to be</a:t>
            </a:r>
            <a:r>
              <a:rPr lang="en-US" baseline="0" dirty="0" smtClean="0"/>
              <a:t> aware that </a:t>
            </a:r>
            <a:r>
              <a:rPr lang="en-US" dirty="0" smtClean="0"/>
              <a:t>Federal grants</a:t>
            </a:r>
            <a:r>
              <a:rPr lang="en-US" baseline="0" dirty="0" smtClean="0"/>
              <a:t> and contracts are highly restricted. </a:t>
            </a:r>
          </a:p>
          <a:p>
            <a:pPr marL="180939" indent="-180939" defTabSz="469682">
              <a:buFont typeface="Arial" panose="020B0604020202020204" pitchFamily="34" charset="0"/>
              <a:buChar char="•"/>
              <a:defRPr/>
            </a:pPr>
            <a:r>
              <a:rPr lang="en-US" baseline="0" dirty="0" smtClean="0"/>
              <a:t>This means that Fundraising activities may not be funded with U.S. Department of Education/Office of Special Education Program dollars. </a:t>
            </a:r>
          </a:p>
          <a:p>
            <a:pPr marL="180939" indent="-180939" defTabSz="469682">
              <a:buFont typeface="Arial" panose="020B0604020202020204" pitchFamily="34" charset="0"/>
              <a:buChar char="•"/>
              <a:defRPr/>
            </a:pPr>
            <a:r>
              <a:rPr lang="en-US" baseline="0" dirty="0" smtClean="0"/>
              <a:t>Staff also may not use federal grant time to assist with fundraising.</a:t>
            </a:r>
          </a:p>
          <a:p>
            <a:pPr marL="180939" indent="-180939" defTabSz="469682">
              <a:buFont typeface="Arial" panose="020B0604020202020204" pitchFamily="34" charset="0"/>
              <a:buChar char="•"/>
              <a:defRPr/>
            </a:pPr>
            <a:r>
              <a:rPr lang="en-US" baseline="0" dirty="0" smtClean="0"/>
              <a:t>In some cases, state grants may also not allow fundraising. It is important to read your grants and contracts from all funding sources to see if any dollars or staff time would be allowed to be used for fundraising. In most cases, the answer is no.</a:t>
            </a:r>
          </a:p>
          <a:p>
            <a:pPr marL="180939" indent="-180939" defTabSz="469682">
              <a:buFont typeface="Arial" panose="020B0604020202020204" pitchFamily="34" charset="0"/>
              <a:buChar char="•"/>
              <a:defRPr/>
            </a:pPr>
            <a:r>
              <a:rPr lang="en-US" baseline="0" dirty="0" smtClean="0"/>
              <a:t>Lobbying also may NOT be funded with federal dollars.</a:t>
            </a:r>
          </a:p>
          <a:p>
            <a:pPr marL="180939" indent="-180939" defTabSz="469682">
              <a:buFont typeface="Arial" panose="020B0604020202020204" pitchFamily="34" charset="0"/>
              <a:buChar char="•"/>
              <a:defRPr/>
            </a:pPr>
            <a:r>
              <a:rPr lang="en-US" baseline="0" dirty="0" smtClean="0"/>
              <a:t>It is important to have a good solid base of unrestricted dollars, not tied to any grants or contracts, </a:t>
            </a:r>
          </a:p>
          <a:p>
            <a:pPr marL="180939" indent="-180939" defTabSz="469682">
              <a:buFont typeface="Arial" panose="020B0604020202020204" pitchFamily="34" charset="0"/>
              <a:buChar char="•"/>
              <a:defRPr/>
            </a:pPr>
            <a:r>
              <a:rPr lang="en-US" baseline="0" dirty="0" smtClean="0"/>
              <a:t>A few questions to discuss:</a:t>
            </a:r>
          </a:p>
          <a:p>
            <a:pPr marL="704522" lvl="1" indent="-234841">
              <a:buFont typeface="+mj-lt"/>
              <a:buAutoNum type="arabicPeriod"/>
            </a:pPr>
            <a:r>
              <a:rPr lang="en-US" b="1" baseline="0" dirty="0" smtClean="0"/>
              <a:t>What does your strategic plan say about your community and organizational priorities? </a:t>
            </a:r>
          </a:p>
          <a:p>
            <a:pPr marL="704522" lvl="1" indent="-234841">
              <a:buFont typeface="+mj-lt"/>
              <a:buAutoNum type="arabicPeriod"/>
            </a:pPr>
            <a:r>
              <a:rPr lang="en-US" b="1" baseline="0" dirty="0" smtClean="0"/>
              <a:t>Why do you need to raise funds?</a:t>
            </a:r>
            <a:endParaRPr lang="en-US" b="1" dirty="0" smtClean="0"/>
          </a:p>
          <a:p>
            <a:endParaRPr lang="en-US" dirty="0"/>
          </a:p>
        </p:txBody>
      </p:sp>
      <p:sp>
        <p:nvSpPr>
          <p:cNvPr id="4" name="Slide Number Placeholder 3"/>
          <p:cNvSpPr>
            <a:spLocks noGrp="1"/>
          </p:cNvSpPr>
          <p:nvPr>
            <p:ph type="sldNum" sz="quarter" idx="10"/>
          </p:nvPr>
        </p:nvSpPr>
        <p:spPr/>
        <p:txBody>
          <a:bodyPr/>
          <a:lstStyle/>
          <a:p>
            <a:fld id="{EC27A6B2-9B99-C946-8A06-5CA4076BF530}" type="slidenum">
              <a:rPr lang="en-US" smtClean="0"/>
              <a:t>3</a:t>
            </a:fld>
            <a:endParaRPr lang="en-US"/>
          </a:p>
        </p:txBody>
      </p:sp>
    </p:spTree>
    <p:extLst>
      <p:ext uri="{BB962C8B-B14F-4D97-AF65-F5344CB8AC3E}">
        <p14:creationId xmlns:p14="http://schemas.microsoft.com/office/powerpoint/2010/main" val="28606664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43610" y="4679371"/>
            <a:ext cx="5071904" cy="3357269"/>
          </a:xfrm>
        </p:spPr>
        <p:txBody>
          <a:bodyPr/>
          <a:lstStyle/>
          <a:p>
            <a:r>
              <a:rPr lang="en-US" b="1" dirty="0" smtClean="0"/>
              <a:t>Slide #4: There are Fundraising Jobs for Everyone on the Board</a:t>
            </a:r>
          </a:p>
          <a:p>
            <a:endParaRPr lang="en-US" sz="800" dirty="0"/>
          </a:p>
          <a:p>
            <a:r>
              <a:rPr lang="en-US" b="1" dirty="0" smtClean="0"/>
              <a:t>Procedural Notes:</a:t>
            </a:r>
          </a:p>
          <a:p>
            <a:pPr marL="180939" indent="-180939">
              <a:buFont typeface="Arial" panose="020B0604020202020204" pitchFamily="34" charset="0"/>
              <a:buChar char="•"/>
            </a:pPr>
            <a:r>
              <a:rPr lang="en-US" dirty="0" smtClean="0"/>
              <a:t>Show slide #4. </a:t>
            </a:r>
          </a:p>
          <a:p>
            <a:pPr marL="180939" indent="-180939">
              <a:buFont typeface="Arial" panose="020B0604020202020204" pitchFamily="34" charset="0"/>
              <a:buChar char="•"/>
            </a:pPr>
            <a:r>
              <a:rPr lang="en-US" dirty="0" smtClean="0"/>
              <a:t>Share information from Presenter Notes.</a:t>
            </a:r>
          </a:p>
          <a:p>
            <a:endParaRPr lang="en-US" sz="800" dirty="0"/>
          </a:p>
          <a:p>
            <a:r>
              <a:rPr lang="en-US" b="1" dirty="0" smtClean="0"/>
              <a:t>Presenter Notes: </a:t>
            </a:r>
          </a:p>
          <a:p>
            <a:pPr marL="180939" indent="-180939" defTabSz="469682">
              <a:buFont typeface="Arial" panose="020B0604020202020204" pitchFamily="34" charset="0"/>
              <a:buChar char="•"/>
              <a:defRPr/>
            </a:pPr>
            <a:r>
              <a:rPr lang="en-US" dirty="0" smtClean="0"/>
              <a:t>Everyone</a:t>
            </a:r>
            <a:r>
              <a:rPr lang="en-US" baseline="0" dirty="0" smtClean="0"/>
              <a:t> on the Board can participate in fundraising in some way.</a:t>
            </a:r>
          </a:p>
          <a:p>
            <a:pPr marL="180939" indent="-180939" defTabSz="469682">
              <a:buFont typeface="Arial" panose="020B0604020202020204" pitchFamily="34" charset="0"/>
              <a:buChar char="•"/>
              <a:defRPr/>
            </a:pPr>
            <a:r>
              <a:rPr lang="en-US" baseline="0" dirty="0" smtClean="0"/>
              <a:t>Whether they are wealthy or not, whether they are connected or not, whether they are an extrovert or not, and whether they are afraid of fundraising or not.</a:t>
            </a:r>
            <a:endParaRPr lang="en-US" dirty="0"/>
          </a:p>
        </p:txBody>
      </p:sp>
      <p:sp>
        <p:nvSpPr>
          <p:cNvPr id="4" name="Slide Number Placeholder 3"/>
          <p:cNvSpPr>
            <a:spLocks noGrp="1"/>
          </p:cNvSpPr>
          <p:nvPr>
            <p:ph type="sldNum" sz="quarter" idx="10"/>
          </p:nvPr>
        </p:nvSpPr>
        <p:spPr/>
        <p:txBody>
          <a:bodyPr/>
          <a:lstStyle/>
          <a:p>
            <a:fld id="{EC27A6B2-9B99-C946-8A06-5CA4076BF530}" type="slidenum">
              <a:rPr lang="en-US" smtClean="0"/>
              <a:t>4</a:t>
            </a:fld>
            <a:endParaRPr lang="en-US"/>
          </a:p>
        </p:txBody>
      </p:sp>
    </p:spTree>
    <p:extLst>
      <p:ext uri="{BB962C8B-B14F-4D97-AF65-F5344CB8AC3E}">
        <p14:creationId xmlns:p14="http://schemas.microsoft.com/office/powerpoint/2010/main" val="28255851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864976" y="4461982"/>
            <a:ext cx="5661660" cy="4213384"/>
          </a:xfrm>
        </p:spPr>
        <p:txBody>
          <a:bodyPr/>
          <a:lstStyle/>
          <a:p>
            <a:r>
              <a:rPr lang="en-US" b="1" dirty="0" smtClean="0"/>
              <a:t>Slide #5: 9 Ways to Boots Fundraising Participation</a:t>
            </a:r>
          </a:p>
          <a:p>
            <a:endParaRPr lang="en-US" sz="800" dirty="0"/>
          </a:p>
          <a:p>
            <a:r>
              <a:rPr lang="en-US" b="1" dirty="0" smtClean="0"/>
              <a:t>Procedural Notes:</a:t>
            </a:r>
          </a:p>
          <a:p>
            <a:pPr marL="180939" indent="-180939">
              <a:buFont typeface="Arial" panose="020B0604020202020204" pitchFamily="34" charset="0"/>
              <a:buChar char="•"/>
            </a:pPr>
            <a:r>
              <a:rPr lang="en-US" dirty="0" smtClean="0"/>
              <a:t>Show slide #5. </a:t>
            </a:r>
          </a:p>
          <a:p>
            <a:pPr marL="180939" indent="-180939">
              <a:buFont typeface="Arial" panose="020B0604020202020204" pitchFamily="34" charset="0"/>
              <a:buChar char="•"/>
            </a:pPr>
            <a:r>
              <a:rPr lang="en-US" dirty="0" smtClean="0"/>
              <a:t>Share information from Presenter Notes.</a:t>
            </a:r>
          </a:p>
          <a:p>
            <a:endParaRPr lang="en-US" sz="800" dirty="0"/>
          </a:p>
          <a:p>
            <a:r>
              <a:rPr lang="en-US" b="1" dirty="0" smtClean="0"/>
              <a:t>Presenter Notes:</a:t>
            </a:r>
          </a:p>
          <a:p>
            <a:pPr marL="234841" indent="-234841">
              <a:buFont typeface="Arial" panose="020B0604020202020204" pitchFamily="34" charset="0"/>
              <a:buChar char="•"/>
            </a:pPr>
            <a:r>
              <a:rPr lang="en-US" dirty="0"/>
              <a:t>Here are nine ways to boost Board participation in fundraising, </a:t>
            </a:r>
          </a:p>
          <a:p>
            <a:pPr marL="234841" indent="-234841">
              <a:buFont typeface="Arial" panose="020B0604020202020204" pitchFamily="34" charset="0"/>
              <a:buChar char="•"/>
            </a:pPr>
            <a:r>
              <a:rPr lang="en-US" dirty="0" smtClean="0"/>
              <a:t>For </a:t>
            </a:r>
            <a:r>
              <a:rPr lang="en-US" u="sng" dirty="0" smtClean="0"/>
              <a:t>each</a:t>
            </a:r>
            <a:r>
              <a:rPr lang="en-US" dirty="0" smtClean="0"/>
              <a:t> of the 9 Roles above, discuss:</a:t>
            </a:r>
          </a:p>
          <a:p>
            <a:pPr marL="704522" lvl="1" indent="-234841">
              <a:buFont typeface="+mj-lt"/>
              <a:buAutoNum type="arabicPeriod"/>
            </a:pPr>
            <a:r>
              <a:rPr lang="en-US" b="1" dirty="0" smtClean="0"/>
              <a:t>What are the expectations of ALL Board members? </a:t>
            </a:r>
          </a:p>
          <a:p>
            <a:pPr marL="704522" lvl="1" indent="-234841">
              <a:buFont typeface="+mj-lt"/>
              <a:buAutoNum type="arabicPeriod"/>
            </a:pPr>
            <a:r>
              <a:rPr lang="en-US" b="1" dirty="0" smtClean="0"/>
              <a:t>What are the roles that EVERYONE can do? </a:t>
            </a:r>
          </a:p>
          <a:p>
            <a:pPr marL="176131" indent="-176131">
              <a:buFont typeface="Arial" panose="020B0604020202020204" pitchFamily="34" charset="0"/>
              <a:buChar char="•"/>
            </a:pPr>
            <a:r>
              <a:rPr lang="en-US" dirty="0" smtClean="0"/>
              <a:t>Not everyone has a vast social network, a healthy checkbook, or is comfortable making a direct “ask”. That’s ok. </a:t>
            </a:r>
          </a:p>
          <a:p>
            <a:pPr marL="176131" indent="-176131">
              <a:buFont typeface="Arial" panose="020B0604020202020204" pitchFamily="34" charset="0"/>
              <a:buChar char="•"/>
            </a:pPr>
            <a:r>
              <a:rPr lang="en-US" dirty="0" smtClean="0"/>
              <a:t>Consider asking individual Board members to commit to core fundraising roles expected of all members, and to additional responsibilities they are able to assume.</a:t>
            </a:r>
          </a:p>
          <a:p>
            <a:pPr marL="176131" indent="-176131">
              <a:buFont typeface="Arial" panose="020B0604020202020204" pitchFamily="34" charset="0"/>
              <a:buChar char="•"/>
            </a:pPr>
            <a:r>
              <a:rPr lang="en-US" dirty="0" smtClean="0"/>
              <a:t>What are some of your Parent Center events that Board members can attend with potential donors? </a:t>
            </a:r>
          </a:p>
          <a:p>
            <a:pPr marL="176131" indent="-176131">
              <a:buFont typeface="Arial" panose="020B0604020202020204" pitchFamily="34" charset="0"/>
              <a:buChar char="•"/>
            </a:pPr>
            <a:r>
              <a:rPr lang="en-US" dirty="0" smtClean="0"/>
              <a:t>Does your Board want to ask Board members to fill out an individual fundraising commitment? </a:t>
            </a:r>
          </a:p>
          <a:p>
            <a:endParaRPr lang="en-US" dirty="0"/>
          </a:p>
        </p:txBody>
      </p:sp>
      <p:sp>
        <p:nvSpPr>
          <p:cNvPr id="4" name="Slide Number Placeholder 3"/>
          <p:cNvSpPr>
            <a:spLocks noGrp="1"/>
          </p:cNvSpPr>
          <p:nvPr>
            <p:ph type="sldNum" sz="quarter" idx="10"/>
          </p:nvPr>
        </p:nvSpPr>
        <p:spPr/>
        <p:txBody>
          <a:bodyPr/>
          <a:lstStyle/>
          <a:p>
            <a:fld id="{EC27A6B2-9B99-C946-8A06-5CA4076BF530}" type="slidenum">
              <a:rPr lang="en-US" smtClean="0"/>
              <a:t>5</a:t>
            </a:fld>
            <a:endParaRPr lang="en-US"/>
          </a:p>
        </p:txBody>
      </p:sp>
    </p:spTree>
    <p:extLst>
      <p:ext uri="{BB962C8B-B14F-4D97-AF65-F5344CB8AC3E}">
        <p14:creationId xmlns:p14="http://schemas.microsoft.com/office/powerpoint/2010/main" val="32387384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614488" y="155575"/>
            <a:ext cx="4162425" cy="3121025"/>
          </a:xfrm>
        </p:spPr>
      </p:sp>
      <p:sp>
        <p:nvSpPr>
          <p:cNvPr id="3" name="Notes Placeholder 2"/>
          <p:cNvSpPr>
            <a:spLocks noGrp="1"/>
          </p:cNvSpPr>
          <p:nvPr>
            <p:ph type="body" idx="1"/>
          </p:nvPr>
        </p:nvSpPr>
        <p:spPr>
          <a:xfrm>
            <a:off x="786343" y="3407119"/>
            <a:ext cx="5818928" cy="5955956"/>
          </a:xfrm>
        </p:spPr>
        <p:txBody>
          <a:bodyPr/>
          <a:lstStyle/>
          <a:p>
            <a:r>
              <a:rPr lang="en-US" b="1" dirty="0" smtClean="0"/>
              <a:t>Slide #6: The Elevator</a:t>
            </a:r>
            <a:r>
              <a:rPr lang="en-US" b="1" baseline="0" dirty="0" smtClean="0"/>
              <a:t> Pitch</a:t>
            </a:r>
            <a:endParaRPr lang="en-US" b="1" dirty="0" smtClean="0"/>
          </a:p>
          <a:p>
            <a:endParaRPr lang="en-US" sz="800" dirty="0"/>
          </a:p>
          <a:p>
            <a:r>
              <a:rPr lang="en-US" b="1" dirty="0" smtClean="0"/>
              <a:t>Procedural Notes:</a:t>
            </a:r>
          </a:p>
          <a:p>
            <a:pPr marL="180939" indent="-180939">
              <a:buFont typeface="Arial" panose="020B0604020202020204" pitchFamily="34" charset="0"/>
              <a:buChar char="•"/>
            </a:pPr>
            <a:r>
              <a:rPr lang="en-US" dirty="0" smtClean="0"/>
              <a:t>Show slide #6. </a:t>
            </a:r>
          </a:p>
          <a:p>
            <a:pPr marL="180939" indent="-180939">
              <a:buFont typeface="Arial" panose="020B0604020202020204" pitchFamily="34" charset="0"/>
              <a:buChar char="•"/>
            </a:pPr>
            <a:r>
              <a:rPr lang="en-US" dirty="0" smtClean="0"/>
              <a:t>Share information from Presenter Notes.</a:t>
            </a:r>
          </a:p>
          <a:p>
            <a:endParaRPr lang="en-US" sz="800" dirty="0"/>
          </a:p>
          <a:p>
            <a:r>
              <a:rPr lang="en-US" b="1" dirty="0" smtClean="0"/>
              <a:t>Presenter Notes:</a:t>
            </a:r>
          </a:p>
          <a:p>
            <a:pPr marL="176131" indent="-176131" defTabSz="469682">
              <a:buFont typeface="Arial" panose="020B0604020202020204" pitchFamily="34" charset="0"/>
              <a:buChar char="•"/>
              <a:defRPr/>
            </a:pPr>
            <a:r>
              <a:rPr lang="en-US" baseline="0" dirty="0" smtClean="0"/>
              <a:t>An Elevator Pitch – is the few minutes in an elevator with someone that you could inspire them about your organization.</a:t>
            </a:r>
          </a:p>
          <a:p>
            <a:pPr marL="176131" indent="-176131" defTabSz="469682">
              <a:buFont typeface="Arial" panose="020B0604020202020204" pitchFamily="34" charset="0"/>
              <a:buChar char="•"/>
              <a:defRPr/>
            </a:pPr>
            <a:r>
              <a:rPr lang="en-US" baseline="0" dirty="0" smtClean="0"/>
              <a:t>Parent center folks do so many things. We have a tendency to want to tell EVERYTHING…but short,</a:t>
            </a:r>
            <a:r>
              <a:rPr lang="en-US" dirty="0" smtClean="0"/>
              <a:t> direct, and personal works better. </a:t>
            </a:r>
          </a:p>
          <a:p>
            <a:pPr marL="176131" indent="-176131">
              <a:buFont typeface="Arial" panose="020B0604020202020204" pitchFamily="34" charset="0"/>
              <a:buChar char="•"/>
            </a:pPr>
            <a:r>
              <a:rPr lang="en-US" dirty="0" smtClean="0"/>
              <a:t>The</a:t>
            </a:r>
            <a:r>
              <a:rPr lang="en-US" baseline="0" dirty="0" smtClean="0"/>
              <a:t> are 4 key parts of an Elevator Pitch (see below).</a:t>
            </a:r>
          </a:p>
          <a:p>
            <a:pPr marL="176131" indent="-176131">
              <a:buFont typeface="Arial" panose="020B0604020202020204" pitchFamily="34" charset="0"/>
              <a:buChar char="•"/>
            </a:pPr>
            <a:r>
              <a:rPr lang="en-US" baseline="0" dirty="0" smtClean="0"/>
              <a:t>If time permits, do the activity. If no time, give them the 4 things and have participants develop their Elevator Speech as their assignment.</a:t>
            </a:r>
          </a:p>
          <a:p>
            <a:pPr marL="176131" indent="-176131">
              <a:buFont typeface="Arial" panose="020B0604020202020204" pitchFamily="34" charset="0"/>
              <a:buChar char="•"/>
            </a:pPr>
            <a:endParaRPr lang="en-US" baseline="0" dirty="0" smtClean="0"/>
          </a:p>
          <a:p>
            <a:r>
              <a:rPr lang="en-US" b="1" dirty="0" smtClean="0"/>
              <a:t>Activity:</a:t>
            </a:r>
          </a:p>
          <a:p>
            <a:pPr marL="176131" indent="-176131">
              <a:buFont typeface="Arial" panose="020B0604020202020204" pitchFamily="34" charset="0"/>
              <a:buChar char="•"/>
            </a:pPr>
            <a:r>
              <a:rPr lang="en-US" dirty="0" smtClean="0"/>
              <a:t>We are going to take a few minutes to develop</a:t>
            </a:r>
            <a:r>
              <a:rPr lang="en-US" baseline="0" dirty="0" smtClean="0"/>
              <a:t> and practice your Elevator Pitch for this organization. </a:t>
            </a:r>
          </a:p>
          <a:p>
            <a:pPr marL="176131" indent="-176131">
              <a:buFont typeface="Arial" panose="020B0604020202020204" pitchFamily="34" charset="0"/>
              <a:buChar char="•"/>
            </a:pPr>
            <a:r>
              <a:rPr lang="en-US" baseline="0" dirty="0" smtClean="0"/>
              <a:t>Can do in pairs or small groups. </a:t>
            </a:r>
          </a:p>
          <a:p>
            <a:pPr marL="176131" indent="-176131">
              <a:buFont typeface="Arial" panose="020B0604020202020204" pitchFamily="34" charset="0"/>
              <a:buChar char="•"/>
            </a:pPr>
            <a:r>
              <a:rPr lang="en-US" baseline="0" dirty="0" smtClean="0"/>
              <a:t>You have ___ minutes to c</a:t>
            </a:r>
            <a:r>
              <a:rPr lang="en-US" dirty="0" smtClean="0"/>
              <a:t>omplete</a:t>
            </a:r>
            <a:r>
              <a:rPr lang="en-US" baseline="0" dirty="0" smtClean="0"/>
              <a:t> the following:</a:t>
            </a:r>
            <a:endParaRPr lang="en-US" dirty="0" smtClean="0"/>
          </a:p>
          <a:p>
            <a:pPr marL="704522" lvl="1" indent="-234841">
              <a:buAutoNum type="arabicPeriod"/>
            </a:pPr>
            <a:r>
              <a:rPr lang="en-US" u="sng" dirty="0" smtClean="0"/>
              <a:t>“ We work to</a:t>
            </a:r>
            <a:r>
              <a:rPr lang="en-US" dirty="0" smtClean="0"/>
              <a:t>…..” (this is NOT your long mission statement, which will put folks to sleep!). Want a simple statement that gets to the heart of your work.</a:t>
            </a:r>
          </a:p>
          <a:p>
            <a:pPr marL="704522" lvl="1" indent="-234841">
              <a:buAutoNum type="arabicPeriod"/>
            </a:pPr>
            <a:r>
              <a:rPr lang="en-US" dirty="0" smtClean="0"/>
              <a:t>“</a:t>
            </a:r>
            <a:r>
              <a:rPr lang="en-US" u="sng" dirty="0" smtClean="0"/>
              <a:t>Did you know?..” </a:t>
            </a:r>
            <a:r>
              <a:rPr lang="en-US" dirty="0" smtClean="0"/>
              <a:t>You have changed this from a monologue to a discussion. You’ve just bought yourself time to tell me more.</a:t>
            </a:r>
          </a:p>
          <a:p>
            <a:pPr marL="704522" lvl="1" indent="-234841">
              <a:buAutoNum type="arabicPeriod"/>
            </a:pPr>
            <a:r>
              <a:rPr lang="en-US" u="sng" dirty="0" smtClean="0"/>
              <a:t>Give one brief example</a:t>
            </a:r>
            <a:r>
              <a:rPr lang="en-US" dirty="0" smtClean="0"/>
              <a:t>. “Last night we worked with 25 parents at the local school..”</a:t>
            </a:r>
          </a:p>
          <a:p>
            <a:pPr marL="704522" lvl="1" indent="-234841">
              <a:buAutoNum type="arabicPeriod"/>
            </a:pPr>
            <a:r>
              <a:rPr lang="en-US" u="sng" dirty="0" smtClean="0"/>
              <a:t>Share your passion. </a:t>
            </a:r>
            <a:r>
              <a:rPr lang="en-US" dirty="0" smtClean="0"/>
              <a:t>Say something about why you love what you do, that the work is hard and rewarding, that while there is never enough time or resources, it’s a privilege to do the work…..</a:t>
            </a:r>
          </a:p>
          <a:p>
            <a:pPr marL="176131" indent="-176131">
              <a:buFont typeface="Arial" panose="020B0604020202020204" pitchFamily="34" charset="0"/>
              <a:buChar char="•"/>
            </a:pPr>
            <a:r>
              <a:rPr lang="en-US" baseline="0" dirty="0" smtClean="0"/>
              <a:t>Depending on the time, ask a few (or all) of the participants to give their new Elevator Pitch. </a:t>
            </a:r>
            <a:endParaRPr lang="en-US" dirty="0" smtClean="0"/>
          </a:p>
          <a:p>
            <a:endParaRPr lang="en-US" dirty="0"/>
          </a:p>
        </p:txBody>
      </p:sp>
      <p:sp>
        <p:nvSpPr>
          <p:cNvPr id="4" name="Slide Number Placeholder 3"/>
          <p:cNvSpPr>
            <a:spLocks noGrp="1"/>
          </p:cNvSpPr>
          <p:nvPr>
            <p:ph type="sldNum" sz="quarter" idx="10"/>
          </p:nvPr>
        </p:nvSpPr>
        <p:spPr/>
        <p:txBody>
          <a:bodyPr/>
          <a:lstStyle/>
          <a:p>
            <a:fld id="{EC27A6B2-9B99-C946-8A06-5CA4076BF530}" type="slidenum">
              <a:rPr lang="en-US" smtClean="0"/>
              <a:t>6</a:t>
            </a:fld>
            <a:endParaRPr lang="en-US"/>
          </a:p>
        </p:txBody>
      </p:sp>
    </p:spTree>
    <p:extLst>
      <p:ext uri="{BB962C8B-B14F-4D97-AF65-F5344CB8AC3E}">
        <p14:creationId xmlns:p14="http://schemas.microsoft.com/office/powerpoint/2010/main" val="42409841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6350" y="371475"/>
            <a:ext cx="4683125" cy="3511550"/>
          </a:xfrm>
        </p:spPr>
      </p:sp>
      <p:sp>
        <p:nvSpPr>
          <p:cNvPr id="3" name="Notes Placeholder 2"/>
          <p:cNvSpPr>
            <a:spLocks noGrp="1"/>
          </p:cNvSpPr>
          <p:nvPr>
            <p:ph type="body" idx="1"/>
          </p:nvPr>
        </p:nvSpPr>
        <p:spPr>
          <a:xfrm>
            <a:off x="943610" y="4161367"/>
            <a:ext cx="5779611" cy="4889606"/>
          </a:xfrm>
        </p:spPr>
        <p:txBody>
          <a:bodyPr/>
          <a:lstStyle/>
          <a:p>
            <a:r>
              <a:rPr lang="en-US" b="1" dirty="0"/>
              <a:t>Slide #7: Wrap Up &amp; Module Credits</a:t>
            </a:r>
          </a:p>
          <a:p>
            <a:endParaRPr lang="en-US" sz="900" dirty="0"/>
          </a:p>
          <a:p>
            <a:r>
              <a:rPr lang="en-US" b="1" dirty="0"/>
              <a:t>Procedural Directions:</a:t>
            </a:r>
          </a:p>
          <a:p>
            <a:pPr marL="180939" indent="-180939">
              <a:buFont typeface="Arial" panose="020B0604020202020204" pitchFamily="34" charset="0"/>
              <a:buChar char="•"/>
            </a:pPr>
            <a:r>
              <a:rPr lang="en-US" dirty="0"/>
              <a:t>Handout the </a:t>
            </a:r>
            <a:r>
              <a:rPr lang="en-US" b="1" dirty="0"/>
              <a:t>Fundraising FAQ, Resource List, and Evaluation </a:t>
            </a:r>
            <a:r>
              <a:rPr lang="en-US" dirty="0"/>
              <a:t>for this part.</a:t>
            </a:r>
          </a:p>
          <a:p>
            <a:pPr marL="180939" indent="-180939">
              <a:buFont typeface="Arial" panose="020B0604020202020204" pitchFamily="34" charset="0"/>
              <a:buChar char="•"/>
            </a:pPr>
            <a:r>
              <a:rPr lang="en-US" dirty="0"/>
              <a:t>If time permits, you can review the FAQ. You can also select 1-2 resources from the Resource List that speak to you and provide copies of them for additional discussion.  </a:t>
            </a:r>
          </a:p>
          <a:p>
            <a:pPr marL="180939" indent="-180939">
              <a:buFont typeface="Arial" panose="020B0604020202020204" pitchFamily="34" charset="0"/>
              <a:buChar char="•"/>
            </a:pPr>
            <a:r>
              <a:rPr lang="en-US" dirty="0"/>
              <a:t>Show slide #7.</a:t>
            </a:r>
          </a:p>
          <a:p>
            <a:pPr marL="180939" indent="-180939">
              <a:buFont typeface="Arial" panose="020B0604020202020204" pitchFamily="34" charset="0"/>
              <a:buChar char="•"/>
            </a:pPr>
            <a:r>
              <a:rPr lang="en-US" dirty="0"/>
              <a:t>Read Presenter Notes</a:t>
            </a:r>
          </a:p>
          <a:p>
            <a:endParaRPr lang="en-US" sz="900" dirty="0"/>
          </a:p>
          <a:p>
            <a:r>
              <a:rPr lang="en-US" b="1" dirty="0"/>
              <a:t>Presenter Notes:</a:t>
            </a:r>
          </a:p>
          <a:p>
            <a:pPr marL="180939" indent="-180939">
              <a:buFont typeface="Arial" panose="020B0604020202020204" pitchFamily="34" charset="0"/>
              <a:buChar char="•"/>
            </a:pPr>
            <a:r>
              <a:rPr lang="en-US" dirty="0"/>
              <a:t>You have in the materials for this module an FAQ sheet and a Resource list. These are intended as a “take home” for you of key points and important supplementary materials to review at your leisure. </a:t>
            </a:r>
          </a:p>
          <a:p>
            <a:pPr marL="180939" indent="-180939">
              <a:buFont typeface="Arial" panose="020B0604020202020204" pitchFamily="34" charset="0"/>
              <a:buChar char="•"/>
            </a:pPr>
            <a:r>
              <a:rPr lang="en-US" dirty="0"/>
              <a:t>This Fundraising FAQ addresses challenges for Board members with limited financial capacity, Board and staff roles, what can and cannot be done with staff time funded by IDEA, and perspectives on special events. </a:t>
            </a:r>
          </a:p>
          <a:p>
            <a:pPr marL="180939" indent="-180939">
              <a:buFont typeface="Arial" panose="020B0604020202020204" pitchFamily="34" charset="0"/>
              <a:buChar char="•"/>
            </a:pPr>
            <a:r>
              <a:rPr lang="en-US" dirty="0"/>
              <a:t>The materials for these modules were developed by a Development Team and by the 6 Regional Parent TA Centers and the National Center for Parent Information and Referral. There are 6 Tool Kits with 18 videos available for Boards.</a:t>
            </a:r>
          </a:p>
          <a:p>
            <a:pPr marL="180939" indent="-180939">
              <a:buFont typeface="Arial" panose="020B0604020202020204" pitchFamily="34" charset="0"/>
              <a:buChar char="•"/>
            </a:pPr>
            <a:r>
              <a:rPr lang="en-US" dirty="0"/>
              <a:t>Please complete the evaluation form. The developers are very interested in your evaluation of the Fundraising resources.</a:t>
            </a:r>
          </a:p>
          <a:p>
            <a:pPr marL="180939" indent="-180939">
              <a:buFont typeface="Arial" panose="020B0604020202020204" pitchFamily="34" charset="0"/>
              <a:buChar char="•"/>
            </a:pPr>
            <a:r>
              <a:rPr lang="en-US" dirty="0"/>
              <a:t>Alternatively, you can use this </a:t>
            </a:r>
            <a:r>
              <a:rPr lang="en-US" dirty="0" smtClean="0"/>
              <a:t>Survey Monkey link for evaluation by the participants of all or part of Tool Kit #2 : </a:t>
            </a:r>
            <a:r>
              <a:rPr lang="en-US" b="1" u="sng" dirty="0"/>
              <a:t>https://</a:t>
            </a:r>
            <a:r>
              <a:rPr lang="en-US" b="1" u="sng" dirty="0" err="1"/>
              <a:t>www.surveymonkey.com</a:t>
            </a:r>
            <a:r>
              <a:rPr lang="en-US" b="1" u="sng" dirty="0"/>
              <a:t>/r/ToolKit2BdFinGov</a:t>
            </a:r>
            <a:endParaRPr lang="en-US" dirty="0"/>
          </a:p>
        </p:txBody>
      </p:sp>
      <p:sp>
        <p:nvSpPr>
          <p:cNvPr id="4" name="Slide Number Placeholder 3"/>
          <p:cNvSpPr>
            <a:spLocks noGrp="1"/>
          </p:cNvSpPr>
          <p:nvPr>
            <p:ph type="sldNum" sz="quarter" idx="10"/>
          </p:nvPr>
        </p:nvSpPr>
        <p:spPr/>
        <p:txBody>
          <a:bodyPr/>
          <a:lstStyle/>
          <a:p>
            <a:fld id="{EC27A6B2-9B99-C946-8A06-5CA4076BF530}" type="slidenum">
              <a:rPr lang="en-US" smtClean="0"/>
              <a:t>7</a:t>
            </a:fld>
            <a:endParaRPr lang="en-US"/>
          </a:p>
        </p:txBody>
      </p:sp>
    </p:spTree>
    <p:extLst>
      <p:ext uri="{BB962C8B-B14F-4D97-AF65-F5344CB8AC3E}">
        <p14:creationId xmlns:p14="http://schemas.microsoft.com/office/powerpoint/2010/main" val="4735864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2000" b="1" i="0">
                <a:solidFill>
                  <a:srgbClr val="C0E7F9"/>
                </a:solidFill>
                <a:latin typeface="Calibri"/>
                <a:cs typeface="Calibri"/>
              </a:defRPr>
            </a:lvl1p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12/10/2017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100" b="1" i="0">
                <a:solidFill>
                  <a:srgbClr val="231F20"/>
                </a:solidFill>
                <a:latin typeface="Georgia"/>
                <a:cs typeface="Georgia"/>
              </a:defRPr>
            </a:lvl1pPr>
          </a:lstStyle>
          <a:p>
            <a:endParaRPr/>
          </a:p>
        </p:txBody>
      </p:sp>
      <p:sp>
        <p:nvSpPr>
          <p:cNvPr id="3" name="Holder 3"/>
          <p:cNvSpPr>
            <a:spLocks noGrp="1"/>
          </p:cNvSpPr>
          <p:nvPr>
            <p:ph type="body" idx="1"/>
          </p:nvPr>
        </p:nvSpPr>
        <p:spPr/>
        <p:txBody>
          <a:bodyPr lIns="0" tIns="0" rIns="0" bIns="0"/>
          <a:lstStyle>
            <a:lvl1pPr>
              <a:defRPr sz="1800" b="0" i="0">
                <a:solidFill>
                  <a:srgbClr val="231F20"/>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defRPr sz="2000" b="1" i="0">
                <a:solidFill>
                  <a:srgbClr val="C0E7F9"/>
                </a:solidFill>
                <a:latin typeface="Calibri"/>
                <a:cs typeface="Calibri"/>
              </a:defRPr>
            </a:lvl1p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12/10/2017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100" b="1" i="0">
                <a:solidFill>
                  <a:srgbClr val="231F20"/>
                </a:solidFill>
                <a:latin typeface="Georgia"/>
                <a:cs typeface="Georgia"/>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2000" b="1" i="0">
                <a:solidFill>
                  <a:srgbClr val="C0E7F9"/>
                </a:solidFill>
                <a:latin typeface="Calibri"/>
                <a:cs typeface="Calibri"/>
              </a:defRPr>
            </a:lvl1p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12/10/2017</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100" b="1" i="0">
                <a:solidFill>
                  <a:srgbClr val="231F20"/>
                </a:solidFill>
                <a:latin typeface="Georgia"/>
                <a:cs typeface="Georgia"/>
              </a:defRPr>
            </a:lvl1pPr>
          </a:lstStyle>
          <a:p>
            <a:endParaRPr/>
          </a:p>
        </p:txBody>
      </p:sp>
      <p:sp>
        <p:nvSpPr>
          <p:cNvPr id="3" name="Holder 3"/>
          <p:cNvSpPr>
            <a:spLocks noGrp="1"/>
          </p:cNvSpPr>
          <p:nvPr>
            <p:ph type="ftr" sz="quarter" idx="5"/>
          </p:nvPr>
        </p:nvSpPr>
        <p:spPr/>
        <p:txBody>
          <a:bodyPr lIns="0" tIns="0" rIns="0" bIns="0"/>
          <a:lstStyle>
            <a:lvl1pPr>
              <a:defRPr sz="2000" b="1" i="0">
                <a:solidFill>
                  <a:srgbClr val="C0E7F9"/>
                </a:solidFill>
                <a:latin typeface="Calibri"/>
                <a:cs typeface="Calibri"/>
              </a:defRPr>
            </a:lvl1p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12/10/2017</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1639570" cy="6858000"/>
          </a:xfrm>
          <a:prstGeom prst="rect">
            <a:avLst/>
          </a:prstGeom>
          <a:blipFill>
            <a:blip r:embed="rId2" cstate="print"/>
            <a:stretch>
              <a:fillRect/>
            </a:stretch>
          </a:blipFill>
        </p:spPr>
        <p:txBody>
          <a:bodyPr wrap="square" lIns="0" tIns="0" rIns="0" bIns="0" rtlCol="0"/>
          <a:lstStyle/>
          <a:p>
            <a:endParaRPr/>
          </a:p>
        </p:txBody>
      </p:sp>
      <p:sp>
        <p:nvSpPr>
          <p:cNvPr id="17" name="bk object 17"/>
          <p:cNvSpPr/>
          <p:nvPr/>
        </p:nvSpPr>
        <p:spPr>
          <a:xfrm>
            <a:off x="244093" y="253836"/>
            <a:ext cx="1185545" cy="1185545"/>
          </a:xfrm>
          <a:custGeom>
            <a:avLst/>
            <a:gdLst/>
            <a:ahLst/>
            <a:cxnLst/>
            <a:rect l="l" t="t" r="r" b="b"/>
            <a:pathLst>
              <a:path w="1185545" h="1185545">
                <a:moveTo>
                  <a:pt x="592582" y="0"/>
                </a:moveTo>
                <a:lnTo>
                  <a:pt x="543980" y="1964"/>
                </a:lnTo>
                <a:lnTo>
                  <a:pt x="496460" y="7755"/>
                </a:lnTo>
                <a:lnTo>
                  <a:pt x="450176" y="17221"/>
                </a:lnTo>
                <a:lnTo>
                  <a:pt x="405278" y="30209"/>
                </a:lnTo>
                <a:lnTo>
                  <a:pt x="361920" y="46567"/>
                </a:lnTo>
                <a:lnTo>
                  <a:pt x="320254" y="66141"/>
                </a:lnTo>
                <a:lnTo>
                  <a:pt x="280432" y="88781"/>
                </a:lnTo>
                <a:lnTo>
                  <a:pt x="242608" y="114332"/>
                </a:lnTo>
                <a:lnTo>
                  <a:pt x="206933" y="142643"/>
                </a:lnTo>
                <a:lnTo>
                  <a:pt x="173561" y="173561"/>
                </a:lnTo>
                <a:lnTo>
                  <a:pt x="142643" y="206933"/>
                </a:lnTo>
                <a:lnTo>
                  <a:pt x="114332" y="242608"/>
                </a:lnTo>
                <a:lnTo>
                  <a:pt x="88781" y="280432"/>
                </a:lnTo>
                <a:lnTo>
                  <a:pt x="66141" y="320254"/>
                </a:lnTo>
                <a:lnTo>
                  <a:pt x="46567" y="361920"/>
                </a:lnTo>
                <a:lnTo>
                  <a:pt x="30209" y="405278"/>
                </a:lnTo>
                <a:lnTo>
                  <a:pt x="17221" y="450176"/>
                </a:lnTo>
                <a:lnTo>
                  <a:pt x="7755" y="496460"/>
                </a:lnTo>
                <a:lnTo>
                  <a:pt x="1964" y="543980"/>
                </a:lnTo>
                <a:lnTo>
                  <a:pt x="0" y="592581"/>
                </a:lnTo>
                <a:lnTo>
                  <a:pt x="1964" y="641183"/>
                </a:lnTo>
                <a:lnTo>
                  <a:pt x="7755" y="688703"/>
                </a:lnTo>
                <a:lnTo>
                  <a:pt x="17221" y="734987"/>
                </a:lnTo>
                <a:lnTo>
                  <a:pt x="30209" y="779885"/>
                </a:lnTo>
                <a:lnTo>
                  <a:pt x="46567" y="823243"/>
                </a:lnTo>
                <a:lnTo>
                  <a:pt x="66141" y="864909"/>
                </a:lnTo>
                <a:lnTo>
                  <a:pt x="88781" y="904731"/>
                </a:lnTo>
                <a:lnTo>
                  <a:pt x="114332" y="942555"/>
                </a:lnTo>
                <a:lnTo>
                  <a:pt x="142643" y="978230"/>
                </a:lnTo>
                <a:lnTo>
                  <a:pt x="173561" y="1011602"/>
                </a:lnTo>
                <a:lnTo>
                  <a:pt x="206933" y="1042520"/>
                </a:lnTo>
                <a:lnTo>
                  <a:pt x="242608" y="1070831"/>
                </a:lnTo>
                <a:lnTo>
                  <a:pt x="280432" y="1096382"/>
                </a:lnTo>
                <a:lnTo>
                  <a:pt x="320254" y="1119022"/>
                </a:lnTo>
                <a:lnTo>
                  <a:pt x="361920" y="1138596"/>
                </a:lnTo>
                <a:lnTo>
                  <a:pt x="405278" y="1154954"/>
                </a:lnTo>
                <a:lnTo>
                  <a:pt x="450176" y="1167942"/>
                </a:lnTo>
                <a:lnTo>
                  <a:pt x="496460" y="1177408"/>
                </a:lnTo>
                <a:lnTo>
                  <a:pt x="543980" y="1183199"/>
                </a:lnTo>
                <a:lnTo>
                  <a:pt x="592582" y="1185163"/>
                </a:lnTo>
                <a:lnTo>
                  <a:pt x="641183" y="1183199"/>
                </a:lnTo>
                <a:lnTo>
                  <a:pt x="688703" y="1177408"/>
                </a:lnTo>
                <a:lnTo>
                  <a:pt x="734987" y="1167942"/>
                </a:lnTo>
                <a:lnTo>
                  <a:pt x="779885" y="1154954"/>
                </a:lnTo>
                <a:lnTo>
                  <a:pt x="823243" y="1138596"/>
                </a:lnTo>
                <a:lnTo>
                  <a:pt x="864909" y="1119022"/>
                </a:lnTo>
                <a:lnTo>
                  <a:pt x="904731" y="1096382"/>
                </a:lnTo>
                <a:lnTo>
                  <a:pt x="942555" y="1070831"/>
                </a:lnTo>
                <a:lnTo>
                  <a:pt x="978230" y="1042520"/>
                </a:lnTo>
                <a:lnTo>
                  <a:pt x="1011602" y="1011602"/>
                </a:lnTo>
                <a:lnTo>
                  <a:pt x="1042520" y="978230"/>
                </a:lnTo>
                <a:lnTo>
                  <a:pt x="1070831" y="942555"/>
                </a:lnTo>
                <a:lnTo>
                  <a:pt x="1096382" y="904731"/>
                </a:lnTo>
                <a:lnTo>
                  <a:pt x="1119022" y="864909"/>
                </a:lnTo>
                <a:lnTo>
                  <a:pt x="1138596" y="823243"/>
                </a:lnTo>
                <a:lnTo>
                  <a:pt x="1154954" y="779885"/>
                </a:lnTo>
                <a:lnTo>
                  <a:pt x="1167942" y="734987"/>
                </a:lnTo>
                <a:lnTo>
                  <a:pt x="1177408" y="688703"/>
                </a:lnTo>
                <a:lnTo>
                  <a:pt x="1183199" y="641183"/>
                </a:lnTo>
                <a:lnTo>
                  <a:pt x="1185164" y="592581"/>
                </a:lnTo>
                <a:lnTo>
                  <a:pt x="1183199" y="543980"/>
                </a:lnTo>
                <a:lnTo>
                  <a:pt x="1177408" y="496460"/>
                </a:lnTo>
                <a:lnTo>
                  <a:pt x="1167942" y="450176"/>
                </a:lnTo>
                <a:lnTo>
                  <a:pt x="1154954" y="405278"/>
                </a:lnTo>
                <a:lnTo>
                  <a:pt x="1138596" y="361920"/>
                </a:lnTo>
                <a:lnTo>
                  <a:pt x="1119022" y="320254"/>
                </a:lnTo>
                <a:lnTo>
                  <a:pt x="1096382" y="280432"/>
                </a:lnTo>
                <a:lnTo>
                  <a:pt x="1070831" y="242608"/>
                </a:lnTo>
                <a:lnTo>
                  <a:pt x="1042520" y="206933"/>
                </a:lnTo>
                <a:lnTo>
                  <a:pt x="1011602" y="173561"/>
                </a:lnTo>
                <a:lnTo>
                  <a:pt x="978230" y="142643"/>
                </a:lnTo>
                <a:lnTo>
                  <a:pt x="942555" y="114332"/>
                </a:lnTo>
                <a:lnTo>
                  <a:pt x="904731" y="88781"/>
                </a:lnTo>
                <a:lnTo>
                  <a:pt x="864909" y="66141"/>
                </a:lnTo>
                <a:lnTo>
                  <a:pt x="823243" y="46567"/>
                </a:lnTo>
                <a:lnTo>
                  <a:pt x="779885" y="30209"/>
                </a:lnTo>
                <a:lnTo>
                  <a:pt x="734987" y="17221"/>
                </a:lnTo>
                <a:lnTo>
                  <a:pt x="688703" y="7755"/>
                </a:lnTo>
                <a:lnTo>
                  <a:pt x="641183" y="1964"/>
                </a:lnTo>
                <a:lnTo>
                  <a:pt x="592582" y="0"/>
                </a:lnTo>
                <a:close/>
              </a:path>
            </a:pathLst>
          </a:custGeom>
          <a:solidFill>
            <a:srgbClr val="FFFFFF"/>
          </a:solidFill>
        </p:spPr>
        <p:txBody>
          <a:bodyPr wrap="square" lIns="0" tIns="0" rIns="0" bIns="0" rtlCol="0"/>
          <a:lstStyle/>
          <a:p>
            <a:endParaRPr/>
          </a:p>
        </p:txBody>
      </p:sp>
      <p:sp>
        <p:nvSpPr>
          <p:cNvPr id="18" name="bk object 18"/>
          <p:cNvSpPr/>
          <p:nvPr/>
        </p:nvSpPr>
        <p:spPr>
          <a:xfrm>
            <a:off x="286727" y="296468"/>
            <a:ext cx="1099908" cy="1099896"/>
          </a:xfrm>
          <a:prstGeom prst="rect">
            <a:avLst/>
          </a:prstGeom>
          <a:blipFill>
            <a:blip r:embed="rId3" cstate="print"/>
            <a:stretch>
              <a:fillRect/>
            </a:stretch>
          </a:blipFill>
        </p:spPr>
        <p:txBody>
          <a:bodyPr wrap="square" lIns="0" tIns="0" rIns="0" bIns="0" rtlCol="0"/>
          <a:lstStyle/>
          <a:p>
            <a:endParaRPr/>
          </a:p>
        </p:txBody>
      </p:sp>
      <p:sp>
        <p:nvSpPr>
          <p:cNvPr id="19" name="bk object 19"/>
          <p:cNvSpPr/>
          <p:nvPr/>
        </p:nvSpPr>
        <p:spPr>
          <a:xfrm>
            <a:off x="1639570" y="6527800"/>
            <a:ext cx="7504430" cy="330200"/>
          </a:xfrm>
          <a:custGeom>
            <a:avLst/>
            <a:gdLst/>
            <a:ahLst/>
            <a:cxnLst/>
            <a:rect l="l" t="t" r="r" b="b"/>
            <a:pathLst>
              <a:path w="7504430" h="330200">
                <a:moveTo>
                  <a:pt x="0" y="330200"/>
                </a:moveTo>
                <a:lnTo>
                  <a:pt x="7504430" y="330200"/>
                </a:lnTo>
                <a:lnTo>
                  <a:pt x="7504430" y="0"/>
                </a:lnTo>
                <a:lnTo>
                  <a:pt x="0" y="0"/>
                </a:lnTo>
                <a:lnTo>
                  <a:pt x="0" y="330200"/>
                </a:lnTo>
                <a:close/>
              </a:path>
            </a:pathLst>
          </a:custGeom>
          <a:solidFill>
            <a:srgbClr val="8DDEF8"/>
          </a:solidFill>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defRPr sz="2000" b="1" i="0">
                <a:solidFill>
                  <a:srgbClr val="C0E7F9"/>
                </a:solidFill>
                <a:latin typeface="Calibri"/>
                <a:cs typeface="Calibri"/>
              </a:defRPr>
            </a:lvl1p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12/10/2017</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1639570" cy="6858000"/>
          </a:xfrm>
          <a:prstGeom prst="rect">
            <a:avLst/>
          </a:prstGeom>
          <a:blipFill>
            <a:blip r:embed="rId7" cstate="print"/>
            <a:stretch>
              <a:fillRect/>
            </a:stretch>
          </a:blipFill>
        </p:spPr>
        <p:txBody>
          <a:bodyPr wrap="square" lIns="0" tIns="0" rIns="0" bIns="0" rtlCol="0"/>
          <a:lstStyle/>
          <a:p>
            <a:endParaRPr/>
          </a:p>
        </p:txBody>
      </p:sp>
      <p:sp>
        <p:nvSpPr>
          <p:cNvPr id="17" name="bk object 17"/>
          <p:cNvSpPr/>
          <p:nvPr/>
        </p:nvSpPr>
        <p:spPr>
          <a:xfrm>
            <a:off x="244093" y="253836"/>
            <a:ext cx="1185545" cy="1185545"/>
          </a:xfrm>
          <a:custGeom>
            <a:avLst/>
            <a:gdLst/>
            <a:ahLst/>
            <a:cxnLst/>
            <a:rect l="l" t="t" r="r" b="b"/>
            <a:pathLst>
              <a:path w="1185545" h="1185545">
                <a:moveTo>
                  <a:pt x="592582" y="0"/>
                </a:moveTo>
                <a:lnTo>
                  <a:pt x="543980" y="1964"/>
                </a:lnTo>
                <a:lnTo>
                  <a:pt x="496460" y="7755"/>
                </a:lnTo>
                <a:lnTo>
                  <a:pt x="450176" y="17221"/>
                </a:lnTo>
                <a:lnTo>
                  <a:pt x="405278" y="30209"/>
                </a:lnTo>
                <a:lnTo>
                  <a:pt x="361920" y="46567"/>
                </a:lnTo>
                <a:lnTo>
                  <a:pt x="320254" y="66141"/>
                </a:lnTo>
                <a:lnTo>
                  <a:pt x="280432" y="88781"/>
                </a:lnTo>
                <a:lnTo>
                  <a:pt x="242608" y="114332"/>
                </a:lnTo>
                <a:lnTo>
                  <a:pt x="206933" y="142643"/>
                </a:lnTo>
                <a:lnTo>
                  <a:pt x="173561" y="173561"/>
                </a:lnTo>
                <a:lnTo>
                  <a:pt x="142643" y="206933"/>
                </a:lnTo>
                <a:lnTo>
                  <a:pt x="114332" y="242608"/>
                </a:lnTo>
                <a:lnTo>
                  <a:pt x="88781" y="280432"/>
                </a:lnTo>
                <a:lnTo>
                  <a:pt x="66141" y="320254"/>
                </a:lnTo>
                <a:lnTo>
                  <a:pt x="46567" y="361920"/>
                </a:lnTo>
                <a:lnTo>
                  <a:pt x="30209" y="405278"/>
                </a:lnTo>
                <a:lnTo>
                  <a:pt x="17221" y="450176"/>
                </a:lnTo>
                <a:lnTo>
                  <a:pt x="7755" y="496460"/>
                </a:lnTo>
                <a:lnTo>
                  <a:pt x="1964" y="543980"/>
                </a:lnTo>
                <a:lnTo>
                  <a:pt x="0" y="592581"/>
                </a:lnTo>
                <a:lnTo>
                  <a:pt x="1964" y="641183"/>
                </a:lnTo>
                <a:lnTo>
                  <a:pt x="7755" y="688703"/>
                </a:lnTo>
                <a:lnTo>
                  <a:pt x="17221" y="734987"/>
                </a:lnTo>
                <a:lnTo>
                  <a:pt x="30209" y="779885"/>
                </a:lnTo>
                <a:lnTo>
                  <a:pt x="46567" y="823243"/>
                </a:lnTo>
                <a:lnTo>
                  <a:pt x="66141" y="864909"/>
                </a:lnTo>
                <a:lnTo>
                  <a:pt x="88781" y="904731"/>
                </a:lnTo>
                <a:lnTo>
                  <a:pt x="114332" y="942555"/>
                </a:lnTo>
                <a:lnTo>
                  <a:pt x="142643" y="978230"/>
                </a:lnTo>
                <a:lnTo>
                  <a:pt x="173561" y="1011602"/>
                </a:lnTo>
                <a:lnTo>
                  <a:pt x="206933" y="1042520"/>
                </a:lnTo>
                <a:lnTo>
                  <a:pt x="242608" y="1070831"/>
                </a:lnTo>
                <a:lnTo>
                  <a:pt x="280432" y="1096382"/>
                </a:lnTo>
                <a:lnTo>
                  <a:pt x="320254" y="1119022"/>
                </a:lnTo>
                <a:lnTo>
                  <a:pt x="361920" y="1138596"/>
                </a:lnTo>
                <a:lnTo>
                  <a:pt x="405278" y="1154954"/>
                </a:lnTo>
                <a:lnTo>
                  <a:pt x="450176" y="1167942"/>
                </a:lnTo>
                <a:lnTo>
                  <a:pt x="496460" y="1177408"/>
                </a:lnTo>
                <a:lnTo>
                  <a:pt x="543980" y="1183199"/>
                </a:lnTo>
                <a:lnTo>
                  <a:pt x="592582" y="1185163"/>
                </a:lnTo>
                <a:lnTo>
                  <a:pt x="641183" y="1183199"/>
                </a:lnTo>
                <a:lnTo>
                  <a:pt x="688703" y="1177408"/>
                </a:lnTo>
                <a:lnTo>
                  <a:pt x="734987" y="1167942"/>
                </a:lnTo>
                <a:lnTo>
                  <a:pt x="779885" y="1154954"/>
                </a:lnTo>
                <a:lnTo>
                  <a:pt x="823243" y="1138596"/>
                </a:lnTo>
                <a:lnTo>
                  <a:pt x="864909" y="1119022"/>
                </a:lnTo>
                <a:lnTo>
                  <a:pt x="904731" y="1096382"/>
                </a:lnTo>
                <a:lnTo>
                  <a:pt x="942555" y="1070831"/>
                </a:lnTo>
                <a:lnTo>
                  <a:pt x="978230" y="1042520"/>
                </a:lnTo>
                <a:lnTo>
                  <a:pt x="1011602" y="1011602"/>
                </a:lnTo>
                <a:lnTo>
                  <a:pt x="1042520" y="978230"/>
                </a:lnTo>
                <a:lnTo>
                  <a:pt x="1070831" y="942555"/>
                </a:lnTo>
                <a:lnTo>
                  <a:pt x="1096382" y="904731"/>
                </a:lnTo>
                <a:lnTo>
                  <a:pt x="1119022" y="864909"/>
                </a:lnTo>
                <a:lnTo>
                  <a:pt x="1138596" y="823243"/>
                </a:lnTo>
                <a:lnTo>
                  <a:pt x="1154954" y="779885"/>
                </a:lnTo>
                <a:lnTo>
                  <a:pt x="1167942" y="734987"/>
                </a:lnTo>
                <a:lnTo>
                  <a:pt x="1177408" y="688703"/>
                </a:lnTo>
                <a:lnTo>
                  <a:pt x="1183199" y="641183"/>
                </a:lnTo>
                <a:lnTo>
                  <a:pt x="1185164" y="592581"/>
                </a:lnTo>
                <a:lnTo>
                  <a:pt x="1183199" y="543980"/>
                </a:lnTo>
                <a:lnTo>
                  <a:pt x="1177408" y="496460"/>
                </a:lnTo>
                <a:lnTo>
                  <a:pt x="1167942" y="450176"/>
                </a:lnTo>
                <a:lnTo>
                  <a:pt x="1154954" y="405278"/>
                </a:lnTo>
                <a:lnTo>
                  <a:pt x="1138596" y="361920"/>
                </a:lnTo>
                <a:lnTo>
                  <a:pt x="1119022" y="320254"/>
                </a:lnTo>
                <a:lnTo>
                  <a:pt x="1096382" y="280432"/>
                </a:lnTo>
                <a:lnTo>
                  <a:pt x="1070831" y="242608"/>
                </a:lnTo>
                <a:lnTo>
                  <a:pt x="1042520" y="206933"/>
                </a:lnTo>
                <a:lnTo>
                  <a:pt x="1011602" y="173561"/>
                </a:lnTo>
                <a:lnTo>
                  <a:pt x="978230" y="142643"/>
                </a:lnTo>
                <a:lnTo>
                  <a:pt x="942555" y="114332"/>
                </a:lnTo>
                <a:lnTo>
                  <a:pt x="904731" y="88781"/>
                </a:lnTo>
                <a:lnTo>
                  <a:pt x="864909" y="66141"/>
                </a:lnTo>
                <a:lnTo>
                  <a:pt x="823243" y="46567"/>
                </a:lnTo>
                <a:lnTo>
                  <a:pt x="779885" y="30209"/>
                </a:lnTo>
                <a:lnTo>
                  <a:pt x="734987" y="17221"/>
                </a:lnTo>
                <a:lnTo>
                  <a:pt x="688703" y="7755"/>
                </a:lnTo>
                <a:lnTo>
                  <a:pt x="641183" y="1964"/>
                </a:lnTo>
                <a:lnTo>
                  <a:pt x="592582" y="0"/>
                </a:lnTo>
                <a:close/>
              </a:path>
            </a:pathLst>
          </a:custGeom>
          <a:solidFill>
            <a:srgbClr val="FFFFFF"/>
          </a:solidFill>
        </p:spPr>
        <p:txBody>
          <a:bodyPr wrap="square" lIns="0" tIns="0" rIns="0" bIns="0" rtlCol="0"/>
          <a:lstStyle/>
          <a:p>
            <a:endParaRPr/>
          </a:p>
        </p:txBody>
      </p:sp>
      <p:sp>
        <p:nvSpPr>
          <p:cNvPr id="2" name="Holder 2"/>
          <p:cNvSpPr>
            <a:spLocks noGrp="1"/>
          </p:cNvSpPr>
          <p:nvPr>
            <p:ph type="title"/>
          </p:nvPr>
        </p:nvSpPr>
        <p:spPr>
          <a:xfrm>
            <a:off x="1270888" y="424654"/>
            <a:ext cx="6602222" cy="345440"/>
          </a:xfrm>
          <a:prstGeom prst="rect">
            <a:avLst/>
          </a:prstGeom>
        </p:spPr>
        <p:txBody>
          <a:bodyPr wrap="square" lIns="0" tIns="0" rIns="0" bIns="0">
            <a:spAutoFit/>
          </a:bodyPr>
          <a:lstStyle>
            <a:lvl1pPr>
              <a:defRPr sz="2100" b="1" i="0">
                <a:solidFill>
                  <a:srgbClr val="231F20"/>
                </a:solidFill>
                <a:latin typeface="Georgia"/>
                <a:cs typeface="Georgia"/>
              </a:defRPr>
            </a:lvl1pPr>
          </a:lstStyle>
          <a:p>
            <a:endParaRPr/>
          </a:p>
        </p:txBody>
      </p:sp>
      <p:sp>
        <p:nvSpPr>
          <p:cNvPr id="3" name="Holder 3"/>
          <p:cNvSpPr>
            <a:spLocks noGrp="1"/>
          </p:cNvSpPr>
          <p:nvPr>
            <p:ph type="body" idx="1"/>
          </p:nvPr>
        </p:nvSpPr>
        <p:spPr>
          <a:xfrm>
            <a:off x="1778888" y="1672081"/>
            <a:ext cx="5586222" cy="3769995"/>
          </a:xfrm>
          <a:prstGeom prst="rect">
            <a:avLst/>
          </a:prstGeom>
        </p:spPr>
        <p:txBody>
          <a:bodyPr wrap="square" lIns="0" tIns="0" rIns="0" bIns="0">
            <a:spAutoFit/>
          </a:bodyPr>
          <a:lstStyle>
            <a:lvl1pPr>
              <a:defRPr sz="1800" b="0" i="0">
                <a:solidFill>
                  <a:srgbClr val="231F20"/>
                </a:solidFill>
                <a:latin typeface="Calibri"/>
                <a:cs typeface="Calibri"/>
              </a:defRPr>
            </a:lvl1pPr>
          </a:lstStyle>
          <a:p>
            <a:endParaRPr/>
          </a:p>
        </p:txBody>
      </p:sp>
      <p:sp>
        <p:nvSpPr>
          <p:cNvPr id="4" name="Holder 4"/>
          <p:cNvSpPr>
            <a:spLocks noGrp="1"/>
          </p:cNvSpPr>
          <p:nvPr>
            <p:ph type="ftr" sz="quarter" idx="5"/>
          </p:nvPr>
        </p:nvSpPr>
        <p:spPr>
          <a:xfrm>
            <a:off x="3043111" y="6520654"/>
            <a:ext cx="4694555" cy="336550"/>
          </a:xfrm>
          <a:prstGeom prst="rect">
            <a:avLst/>
          </a:prstGeom>
        </p:spPr>
        <p:txBody>
          <a:bodyPr wrap="square" lIns="0" tIns="0" rIns="0" bIns="0">
            <a:spAutoFit/>
          </a:bodyPr>
          <a:lstStyle>
            <a:lvl1pPr>
              <a:defRPr sz="2000" b="1" i="0">
                <a:solidFill>
                  <a:srgbClr val="C0E7F9"/>
                </a:solidFill>
                <a:latin typeface="Calibri"/>
                <a:cs typeface="Calibri"/>
              </a:defRPr>
            </a:lvl1p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12/10/2017</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527800"/>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0" y="6527800"/>
            <a:ext cx="9144000" cy="330200"/>
          </a:xfrm>
          <a:custGeom>
            <a:avLst/>
            <a:gdLst/>
            <a:ahLst/>
            <a:cxnLst/>
            <a:rect l="l" t="t" r="r" b="b"/>
            <a:pathLst>
              <a:path w="9144000" h="330200">
                <a:moveTo>
                  <a:pt x="0" y="330200"/>
                </a:moveTo>
                <a:lnTo>
                  <a:pt x="9144000" y="330200"/>
                </a:lnTo>
                <a:lnTo>
                  <a:pt x="9144000" y="0"/>
                </a:lnTo>
                <a:lnTo>
                  <a:pt x="0" y="0"/>
                </a:lnTo>
                <a:lnTo>
                  <a:pt x="0" y="330200"/>
                </a:lnTo>
                <a:close/>
              </a:path>
            </a:pathLst>
          </a:custGeom>
          <a:solidFill>
            <a:srgbClr val="8DDEF8"/>
          </a:solidFill>
        </p:spPr>
        <p:txBody>
          <a:bodyPr wrap="square" lIns="0" tIns="0" rIns="0" bIns="0" rtlCol="0"/>
          <a:lstStyle/>
          <a:p>
            <a:endParaRPr/>
          </a:p>
        </p:txBody>
      </p:sp>
      <p:sp>
        <p:nvSpPr>
          <p:cNvPr id="4" name="object 4"/>
          <p:cNvSpPr txBox="1"/>
          <p:nvPr/>
        </p:nvSpPr>
        <p:spPr>
          <a:xfrm>
            <a:off x="2223326" y="6508479"/>
            <a:ext cx="4694555" cy="330835"/>
          </a:xfrm>
          <a:prstGeom prst="rect">
            <a:avLst/>
          </a:prstGeom>
        </p:spPr>
        <p:txBody>
          <a:bodyPr vert="horz" wrap="square" lIns="0" tIns="12700" rIns="0" bIns="0" rtlCol="0">
            <a:spAutoFit/>
          </a:bodyPr>
          <a:lstStyle/>
          <a:p>
            <a:pPr marL="12700">
              <a:lnSpc>
                <a:spcPct val="100000"/>
              </a:lnSpc>
              <a:spcBef>
                <a:spcPts val="100"/>
              </a:spcBef>
            </a:pPr>
            <a:r>
              <a:rPr sz="2000" b="1" spc="-10" dirty="0">
                <a:solidFill>
                  <a:srgbClr val="D1EDFB"/>
                </a:solidFill>
                <a:latin typeface="Calibri"/>
                <a:cs typeface="Calibri"/>
              </a:rPr>
              <a:t>STRENGTHENING </a:t>
            </a:r>
            <a:r>
              <a:rPr sz="2000" b="1" spc="-25" dirty="0">
                <a:solidFill>
                  <a:srgbClr val="D1EDFB"/>
                </a:solidFill>
                <a:latin typeface="Calibri"/>
                <a:cs typeface="Calibri"/>
              </a:rPr>
              <a:t>PARENT </a:t>
            </a:r>
            <a:r>
              <a:rPr sz="2000" b="1" spc="-5" dirty="0">
                <a:solidFill>
                  <a:srgbClr val="D1EDFB"/>
                </a:solidFill>
                <a:latin typeface="Calibri"/>
                <a:cs typeface="Calibri"/>
              </a:rPr>
              <a:t>CENTER</a:t>
            </a:r>
            <a:r>
              <a:rPr sz="2000" b="1" spc="40" dirty="0">
                <a:solidFill>
                  <a:srgbClr val="D1EDFB"/>
                </a:solidFill>
                <a:latin typeface="Calibri"/>
                <a:cs typeface="Calibri"/>
              </a:rPr>
              <a:t> </a:t>
            </a:r>
            <a:r>
              <a:rPr sz="2000" b="1" spc="-10" dirty="0">
                <a:solidFill>
                  <a:srgbClr val="D1EDFB"/>
                </a:solidFill>
                <a:latin typeface="Calibri"/>
                <a:cs typeface="Calibri"/>
              </a:rPr>
              <a:t>CAPACITY</a:t>
            </a:r>
            <a:endParaRPr sz="2000">
              <a:latin typeface="Calibri"/>
              <a:cs typeface="Calibri"/>
            </a:endParaRPr>
          </a:p>
        </p:txBody>
      </p:sp>
      <p:sp>
        <p:nvSpPr>
          <p:cNvPr id="5" name="object 5"/>
          <p:cNvSpPr/>
          <p:nvPr/>
        </p:nvSpPr>
        <p:spPr>
          <a:xfrm>
            <a:off x="1773935" y="2066544"/>
            <a:ext cx="7370445" cy="2432685"/>
          </a:xfrm>
          <a:custGeom>
            <a:avLst/>
            <a:gdLst/>
            <a:ahLst/>
            <a:cxnLst/>
            <a:rect l="l" t="t" r="r" b="b"/>
            <a:pathLst>
              <a:path w="7370445" h="2432685">
                <a:moveTo>
                  <a:pt x="0" y="2432304"/>
                </a:moveTo>
                <a:lnTo>
                  <a:pt x="7370063" y="2432304"/>
                </a:lnTo>
                <a:lnTo>
                  <a:pt x="7370063" y="0"/>
                </a:lnTo>
                <a:lnTo>
                  <a:pt x="0" y="0"/>
                </a:lnTo>
                <a:lnTo>
                  <a:pt x="0" y="2432304"/>
                </a:lnTo>
                <a:close/>
              </a:path>
            </a:pathLst>
          </a:custGeom>
          <a:solidFill>
            <a:srgbClr val="FFFFFF"/>
          </a:solidFill>
        </p:spPr>
        <p:txBody>
          <a:bodyPr wrap="square" lIns="0" tIns="0" rIns="0" bIns="0" rtlCol="0"/>
          <a:lstStyle/>
          <a:p>
            <a:endParaRPr/>
          </a:p>
        </p:txBody>
      </p:sp>
      <p:sp>
        <p:nvSpPr>
          <p:cNvPr id="6" name="object 6"/>
          <p:cNvSpPr/>
          <p:nvPr/>
        </p:nvSpPr>
        <p:spPr>
          <a:xfrm>
            <a:off x="566930" y="1829856"/>
            <a:ext cx="2868295" cy="2868295"/>
          </a:xfrm>
          <a:custGeom>
            <a:avLst/>
            <a:gdLst/>
            <a:ahLst/>
            <a:cxnLst/>
            <a:rect l="l" t="t" r="r" b="b"/>
            <a:pathLst>
              <a:path w="2868295" h="2868295">
                <a:moveTo>
                  <a:pt x="1434045" y="0"/>
                </a:moveTo>
                <a:lnTo>
                  <a:pt x="1385747" y="798"/>
                </a:lnTo>
                <a:lnTo>
                  <a:pt x="1337849" y="3175"/>
                </a:lnTo>
                <a:lnTo>
                  <a:pt x="1290376" y="7106"/>
                </a:lnTo>
                <a:lnTo>
                  <a:pt x="1243352" y="12567"/>
                </a:lnTo>
                <a:lnTo>
                  <a:pt x="1196804" y="19532"/>
                </a:lnTo>
                <a:lnTo>
                  <a:pt x="1150756" y="27976"/>
                </a:lnTo>
                <a:lnTo>
                  <a:pt x="1105233" y="37873"/>
                </a:lnTo>
                <a:lnTo>
                  <a:pt x="1060261" y="49200"/>
                </a:lnTo>
                <a:lnTo>
                  <a:pt x="1015864" y="61930"/>
                </a:lnTo>
                <a:lnTo>
                  <a:pt x="972068" y="76038"/>
                </a:lnTo>
                <a:lnTo>
                  <a:pt x="928897" y="91500"/>
                </a:lnTo>
                <a:lnTo>
                  <a:pt x="886377" y="108291"/>
                </a:lnTo>
                <a:lnTo>
                  <a:pt x="844533" y="126384"/>
                </a:lnTo>
                <a:lnTo>
                  <a:pt x="803390" y="145756"/>
                </a:lnTo>
                <a:lnTo>
                  <a:pt x="762973" y="166381"/>
                </a:lnTo>
                <a:lnTo>
                  <a:pt x="723308" y="188234"/>
                </a:lnTo>
                <a:lnTo>
                  <a:pt x="684418" y="211290"/>
                </a:lnTo>
                <a:lnTo>
                  <a:pt x="646330" y="235524"/>
                </a:lnTo>
                <a:lnTo>
                  <a:pt x="609068" y="260910"/>
                </a:lnTo>
                <a:lnTo>
                  <a:pt x="572658" y="287424"/>
                </a:lnTo>
                <a:lnTo>
                  <a:pt x="537125" y="315041"/>
                </a:lnTo>
                <a:lnTo>
                  <a:pt x="502493" y="343735"/>
                </a:lnTo>
                <a:lnTo>
                  <a:pt x="468788" y="373481"/>
                </a:lnTo>
                <a:lnTo>
                  <a:pt x="436035" y="404255"/>
                </a:lnTo>
                <a:lnTo>
                  <a:pt x="404259" y="436030"/>
                </a:lnTo>
                <a:lnTo>
                  <a:pt x="373485" y="468783"/>
                </a:lnTo>
                <a:lnTo>
                  <a:pt x="343739" y="502488"/>
                </a:lnTo>
                <a:lnTo>
                  <a:pt x="315045" y="537119"/>
                </a:lnTo>
                <a:lnTo>
                  <a:pt x="287428" y="572653"/>
                </a:lnTo>
                <a:lnTo>
                  <a:pt x="260914" y="609063"/>
                </a:lnTo>
                <a:lnTo>
                  <a:pt x="235527" y="646324"/>
                </a:lnTo>
                <a:lnTo>
                  <a:pt x="211293" y="684412"/>
                </a:lnTo>
                <a:lnTo>
                  <a:pt x="188237" y="723302"/>
                </a:lnTo>
                <a:lnTo>
                  <a:pt x="166384" y="762968"/>
                </a:lnTo>
                <a:lnTo>
                  <a:pt x="145758" y="803385"/>
                </a:lnTo>
                <a:lnTo>
                  <a:pt x="126386" y="844528"/>
                </a:lnTo>
                <a:lnTo>
                  <a:pt x="108292" y="886372"/>
                </a:lnTo>
                <a:lnTo>
                  <a:pt x="91502" y="928892"/>
                </a:lnTo>
                <a:lnTo>
                  <a:pt x="76039" y="972063"/>
                </a:lnTo>
                <a:lnTo>
                  <a:pt x="61931" y="1015859"/>
                </a:lnTo>
                <a:lnTo>
                  <a:pt x="49200" y="1060256"/>
                </a:lnTo>
                <a:lnTo>
                  <a:pt x="37874" y="1105229"/>
                </a:lnTo>
                <a:lnTo>
                  <a:pt x="27976" y="1150752"/>
                </a:lnTo>
                <a:lnTo>
                  <a:pt x="19532" y="1196801"/>
                </a:lnTo>
                <a:lnTo>
                  <a:pt x="12567" y="1243350"/>
                </a:lnTo>
                <a:lnTo>
                  <a:pt x="7107" y="1290374"/>
                </a:lnTo>
                <a:lnTo>
                  <a:pt x="3175" y="1337848"/>
                </a:lnTo>
                <a:lnTo>
                  <a:pt x="798" y="1385747"/>
                </a:lnTo>
                <a:lnTo>
                  <a:pt x="0" y="1434045"/>
                </a:lnTo>
                <a:lnTo>
                  <a:pt x="798" y="1482343"/>
                </a:lnTo>
                <a:lnTo>
                  <a:pt x="3175" y="1530242"/>
                </a:lnTo>
                <a:lnTo>
                  <a:pt x="7107" y="1577715"/>
                </a:lnTo>
                <a:lnTo>
                  <a:pt x="12567" y="1624739"/>
                </a:lnTo>
                <a:lnTo>
                  <a:pt x="19532" y="1671287"/>
                </a:lnTo>
                <a:lnTo>
                  <a:pt x="27976" y="1717335"/>
                </a:lnTo>
                <a:lnTo>
                  <a:pt x="37874" y="1762858"/>
                </a:lnTo>
                <a:lnTo>
                  <a:pt x="49200" y="1807830"/>
                </a:lnTo>
                <a:lnTo>
                  <a:pt x="61931" y="1852227"/>
                </a:lnTo>
                <a:lnTo>
                  <a:pt x="76039" y="1896023"/>
                </a:lnTo>
                <a:lnTo>
                  <a:pt x="91502" y="1939194"/>
                </a:lnTo>
                <a:lnTo>
                  <a:pt x="108292" y="1981714"/>
                </a:lnTo>
                <a:lnTo>
                  <a:pt x="126386" y="2023558"/>
                </a:lnTo>
                <a:lnTo>
                  <a:pt x="145758" y="2064701"/>
                </a:lnTo>
                <a:lnTo>
                  <a:pt x="166384" y="2105118"/>
                </a:lnTo>
                <a:lnTo>
                  <a:pt x="188237" y="2144783"/>
                </a:lnTo>
                <a:lnTo>
                  <a:pt x="211293" y="2183673"/>
                </a:lnTo>
                <a:lnTo>
                  <a:pt x="235527" y="2221761"/>
                </a:lnTo>
                <a:lnTo>
                  <a:pt x="260914" y="2259023"/>
                </a:lnTo>
                <a:lnTo>
                  <a:pt x="287428" y="2295433"/>
                </a:lnTo>
                <a:lnTo>
                  <a:pt x="315045" y="2330966"/>
                </a:lnTo>
                <a:lnTo>
                  <a:pt x="343739" y="2365598"/>
                </a:lnTo>
                <a:lnTo>
                  <a:pt x="373485" y="2399303"/>
                </a:lnTo>
                <a:lnTo>
                  <a:pt x="404259" y="2432056"/>
                </a:lnTo>
                <a:lnTo>
                  <a:pt x="436035" y="2463832"/>
                </a:lnTo>
                <a:lnTo>
                  <a:pt x="468788" y="2494605"/>
                </a:lnTo>
                <a:lnTo>
                  <a:pt x="502493" y="2524352"/>
                </a:lnTo>
                <a:lnTo>
                  <a:pt x="537125" y="2553046"/>
                </a:lnTo>
                <a:lnTo>
                  <a:pt x="572658" y="2580663"/>
                </a:lnTo>
                <a:lnTo>
                  <a:pt x="609068" y="2607177"/>
                </a:lnTo>
                <a:lnTo>
                  <a:pt x="646330" y="2632564"/>
                </a:lnTo>
                <a:lnTo>
                  <a:pt x="684418" y="2656798"/>
                </a:lnTo>
                <a:lnTo>
                  <a:pt x="723308" y="2679854"/>
                </a:lnTo>
                <a:lnTo>
                  <a:pt x="762973" y="2701707"/>
                </a:lnTo>
                <a:lnTo>
                  <a:pt x="803390" y="2722332"/>
                </a:lnTo>
                <a:lnTo>
                  <a:pt x="844533" y="2741705"/>
                </a:lnTo>
                <a:lnTo>
                  <a:pt x="886377" y="2759799"/>
                </a:lnTo>
                <a:lnTo>
                  <a:pt x="928897" y="2776589"/>
                </a:lnTo>
                <a:lnTo>
                  <a:pt x="972068" y="2792051"/>
                </a:lnTo>
                <a:lnTo>
                  <a:pt x="1015864" y="2806160"/>
                </a:lnTo>
                <a:lnTo>
                  <a:pt x="1060261" y="2818890"/>
                </a:lnTo>
                <a:lnTo>
                  <a:pt x="1105233" y="2830217"/>
                </a:lnTo>
                <a:lnTo>
                  <a:pt x="1150756" y="2840115"/>
                </a:lnTo>
                <a:lnTo>
                  <a:pt x="1196804" y="2848558"/>
                </a:lnTo>
                <a:lnTo>
                  <a:pt x="1243352" y="2855523"/>
                </a:lnTo>
                <a:lnTo>
                  <a:pt x="1290376" y="2860984"/>
                </a:lnTo>
                <a:lnTo>
                  <a:pt x="1337849" y="2864916"/>
                </a:lnTo>
                <a:lnTo>
                  <a:pt x="1385747" y="2867293"/>
                </a:lnTo>
                <a:lnTo>
                  <a:pt x="1434045" y="2868091"/>
                </a:lnTo>
                <a:lnTo>
                  <a:pt x="1482343" y="2867293"/>
                </a:lnTo>
                <a:lnTo>
                  <a:pt x="1530242" y="2864916"/>
                </a:lnTo>
                <a:lnTo>
                  <a:pt x="1577715" y="2860984"/>
                </a:lnTo>
                <a:lnTo>
                  <a:pt x="1624739" y="2855523"/>
                </a:lnTo>
                <a:lnTo>
                  <a:pt x="1671287" y="2848558"/>
                </a:lnTo>
                <a:lnTo>
                  <a:pt x="1717335" y="2840115"/>
                </a:lnTo>
                <a:lnTo>
                  <a:pt x="1762858" y="2830217"/>
                </a:lnTo>
                <a:lnTo>
                  <a:pt x="1807830" y="2818890"/>
                </a:lnTo>
                <a:lnTo>
                  <a:pt x="1852227" y="2806160"/>
                </a:lnTo>
                <a:lnTo>
                  <a:pt x="1896023" y="2792051"/>
                </a:lnTo>
                <a:lnTo>
                  <a:pt x="1939194" y="2776589"/>
                </a:lnTo>
                <a:lnTo>
                  <a:pt x="1981714" y="2759799"/>
                </a:lnTo>
                <a:lnTo>
                  <a:pt x="2023558" y="2741705"/>
                </a:lnTo>
                <a:lnTo>
                  <a:pt x="2064701" y="2722332"/>
                </a:lnTo>
                <a:lnTo>
                  <a:pt x="2105118" y="2701707"/>
                </a:lnTo>
                <a:lnTo>
                  <a:pt x="2144783" y="2679854"/>
                </a:lnTo>
                <a:lnTo>
                  <a:pt x="2183673" y="2656798"/>
                </a:lnTo>
                <a:lnTo>
                  <a:pt x="2221761" y="2632564"/>
                </a:lnTo>
                <a:lnTo>
                  <a:pt x="2259023" y="2607177"/>
                </a:lnTo>
                <a:lnTo>
                  <a:pt x="2295433" y="2580663"/>
                </a:lnTo>
                <a:lnTo>
                  <a:pt x="2330966" y="2553046"/>
                </a:lnTo>
                <a:lnTo>
                  <a:pt x="2365598" y="2524352"/>
                </a:lnTo>
                <a:lnTo>
                  <a:pt x="2399303" y="2494605"/>
                </a:lnTo>
                <a:lnTo>
                  <a:pt x="2432056" y="2463832"/>
                </a:lnTo>
                <a:lnTo>
                  <a:pt x="2463832" y="2432056"/>
                </a:lnTo>
                <a:lnTo>
                  <a:pt x="2494605" y="2399303"/>
                </a:lnTo>
                <a:lnTo>
                  <a:pt x="2524352" y="2365598"/>
                </a:lnTo>
                <a:lnTo>
                  <a:pt x="2553046" y="2330966"/>
                </a:lnTo>
                <a:lnTo>
                  <a:pt x="2580663" y="2295433"/>
                </a:lnTo>
                <a:lnTo>
                  <a:pt x="2607177" y="2259023"/>
                </a:lnTo>
                <a:lnTo>
                  <a:pt x="2632564" y="2221761"/>
                </a:lnTo>
                <a:lnTo>
                  <a:pt x="2656798" y="2183673"/>
                </a:lnTo>
                <a:lnTo>
                  <a:pt x="2679854" y="2144783"/>
                </a:lnTo>
                <a:lnTo>
                  <a:pt x="2701707" y="2105118"/>
                </a:lnTo>
                <a:lnTo>
                  <a:pt x="2722332" y="2064701"/>
                </a:lnTo>
                <a:lnTo>
                  <a:pt x="2741705" y="2023558"/>
                </a:lnTo>
                <a:lnTo>
                  <a:pt x="2759799" y="1981714"/>
                </a:lnTo>
                <a:lnTo>
                  <a:pt x="2776589" y="1939194"/>
                </a:lnTo>
                <a:lnTo>
                  <a:pt x="2792051" y="1896023"/>
                </a:lnTo>
                <a:lnTo>
                  <a:pt x="2806160" y="1852227"/>
                </a:lnTo>
                <a:lnTo>
                  <a:pt x="2818890" y="1807830"/>
                </a:lnTo>
                <a:lnTo>
                  <a:pt x="2830217" y="1762858"/>
                </a:lnTo>
                <a:lnTo>
                  <a:pt x="2840115" y="1717335"/>
                </a:lnTo>
                <a:lnTo>
                  <a:pt x="2848558" y="1671287"/>
                </a:lnTo>
                <a:lnTo>
                  <a:pt x="2855523" y="1624739"/>
                </a:lnTo>
                <a:lnTo>
                  <a:pt x="2860984" y="1577715"/>
                </a:lnTo>
                <a:lnTo>
                  <a:pt x="2864916" y="1530242"/>
                </a:lnTo>
                <a:lnTo>
                  <a:pt x="2867293" y="1482343"/>
                </a:lnTo>
                <a:lnTo>
                  <a:pt x="2868091" y="1434045"/>
                </a:lnTo>
                <a:lnTo>
                  <a:pt x="2867293" y="1385747"/>
                </a:lnTo>
                <a:lnTo>
                  <a:pt x="2864916" y="1337848"/>
                </a:lnTo>
                <a:lnTo>
                  <a:pt x="2860984" y="1290374"/>
                </a:lnTo>
                <a:lnTo>
                  <a:pt x="2855523" y="1243350"/>
                </a:lnTo>
                <a:lnTo>
                  <a:pt x="2848558" y="1196801"/>
                </a:lnTo>
                <a:lnTo>
                  <a:pt x="2840115" y="1150752"/>
                </a:lnTo>
                <a:lnTo>
                  <a:pt x="2830217" y="1105229"/>
                </a:lnTo>
                <a:lnTo>
                  <a:pt x="2818890" y="1060256"/>
                </a:lnTo>
                <a:lnTo>
                  <a:pt x="2806160" y="1015859"/>
                </a:lnTo>
                <a:lnTo>
                  <a:pt x="2792051" y="972063"/>
                </a:lnTo>
                <a:lnTo>
                  <a:pt x="2776589" y="928892"/>
                </a:lnTo>
                <a:lnTo>
                  <a:pt x="2759799" y="886372"/>
                </a:lnTo>
                <a:lnTo>
                  <a:pt x="2741705" y="844528"/>
                </a:lnTo>
                <a:lnTo>
                  <a:pt x="2722332" y="803385"/>
                </a:lnTo>
                <a:lnTo>
                  <a:pt x="2701707" y="762968"/>
                </a:lnTo>
                <a:lnTo>
                  <a:pt x="2679854" y="723302"/>
                </a:lnTo>
                <a:lnTo>
                  <a:pt x="2656798" y="684412"/>
                </a:lnTo>
                <a:lnTo>
                  <a:pt x="2632564" y="646324"/>
                </a:lnTo>
                <a:lnTo>
                  <a:pt x="2607177" y="609063"/>
                </a:lnTo>
                <a:lnTo>
                  <a:pt x="2580663" y="572653"/>
                </a:lnTo>
                <a:lnTo>
                  <a:pt x="2553046" y="537119"/>
                </a:lnTo>
                <a:lnTo>
                  <a:pt x="2524352" y="502488"/>
                </a:lnTo>
                <a:lnTo>
                  <a:pt x="2494605" y="468783"/>
                </a:lnTo>
                <a:lnTo>
                  <a:pt x="2463832" y="436030"/>
                </a:lnTo>
                <a:lnTo>
                  <a:pt x="2432056" y="404255"/>
                </a:lnTo>
                <a:lnTo>
                  <a:pt x="2399303" y="373481"/>
                </a:lnTo>
                <a:lnTo>
                  <a:pt x="2365598" y="343735"/>
                </a:lnTo>
                <a:lnTo>
                  <a:pt x="2330966" y="315041"/>
                </a:lnTo>
                <a:lnTo>
                  <a:pt x="2295433" y="287424"/>
                </a:lnTo>
                <a:lnTo>
                  <a:pt x="2259023" y="260910"/>
                </a:lnTo>
                <a:lnTo>
                  <a:pt x="2221761" y="235524"/>
                </a:lnTo>
                <a:lnTo>
                  <a:pt x="2183673" y="211290"/>
                </a:lnTo>
                <a:lnTo>
                  <a:pt x="2144783" y="188234"/>
                </a:lnTo>
                <a:lnTo>
                  <a:pt x="2105118" y="166381"/>
                </a:lnTo>
                <a:lnTo>
                  <a:pt x="2064701" y="145756"/>
                </a:lnTo>
                <a:lnTo>
                  <a:pt x="2023558" y="126384"/>
                </a:lnTo>
                <a:lnTo>
                  <a:pt x="1981714" y="108291"/>
                </a:lnTo>
                <a:lnTo>
                  <a:pt x="1939194" y="91500"/>
                </a:lnTo>
                <a:lnTo>
                  <a:pt x="1896023" y="76038"/>
                </a:lnTo>
                <a:lnTo>
                  <a:pt x="1852227" y="61930"/>
                </a:lnTo>
                <a:lnTo>
                  <a:pt x="1807830" y="49200"/>
                </a:lnTo>
                <a:lnTo>
                  <a:pt x="1762858" y="37873"/>
                </a:lnTo>
                <a:lnTo>
                  <a:pt x="1717335" y="27976"/>
                </a:lnTo>
                <a:lnTo>
                  <a:pt x="1671287" y="19532"/>
                </a:lnTo>
                <a:lnTo>
                  <a:pt x="1624739" y="12567"/>
                </a:lnTo>
                <a:lnTo>
                  <a:pt x="1577715" y="7106"/>
                </a:lnTo>
                <a:lnTo>
                  <a:pt x="1530242" y="3175"/>
                </a:lnTo>
                <a:lnTo>
                  <a:pt x="1482343" y="798"/>
                </a:lnTo>
                <a:lnTo>
                  <a:pt x="1434045" y="0"/>
                </a:lnTo>
                <a:close/>
              </a:path>
            </a:pathLst>
          </a:custGeom>
          <a:solidFill>
            <a:srgbClr val="FFFFFF"/>
          </a:solidFill>
        </p:spPr>
        <p:txBody>
          <a:bodyPr wrap="square" lIns="0" tIns="0" rIns="0" bIns="0" rtlCol="0"/>
          <a:lstStyle/>
          <a:p>
            <a:endParaRPr/>
          </a:p>
        </p:txBody>
      </p:sp>
      <p:sp>
        <p:nvSpPr>
          <p:cNvPr id="7" name="object 7"/>
          <p:cNvSpPr/>
          <p:nvPr/>
        </p:nvSpPr>
        <p:spPr>
          <a:xfrm>
            <a:off x="670090" y="1933016"/>
            <a:ext cx="2661767" cy="2661767"/>
          </a:xfrm>
          <a:prstGeom prst="rect">
            <a:avLst/>
          </a:prstGeom>
          <a:blipFill>
            <a:blip r:embed="rId4" cstate="print"/>
            <a:stretch>
              <a:fillRect/>
            </a:stretch>
          </a:blipFill>
        </p:spPr>
        <p:txBody>
          <a:bodyPr wrap="square" lIns="0" tIns="0" rIns="0" bIns="0" rtlCol="0"/>
          <a:lstStyle/>
          <a:p>
            <a:endParaRPr/>
          </a:p>
        </p:txBody>
      </p:sp>
      <p:sp>
        <p:nvSpPr>
          <p:cNvPr id="8" name="object 8"/>
          <p:cNvSpPr txBox="1"/>
          <p:nvPr/>
        </p:nvSpPr>
        <p:spPr>
          <a:xfrm>
            <a:off x="3499715" y="4543297"/>
            <a:ext cx="3686810" cy="299720"/>
          </a:xfrm>
          <a:prstGeom prst="rect">
            <a:avLst/>
          </a:prstGeom>
        </p:spPr>
        <p:txBody>
          <a:bodyPr vert="horz" wrap="square" lIns="0" tIns="12700" rIns="0" bIns="0" rtlCol="0">
            <a:spAutoFit/>
          </a:bodyPr>
          <a:lstStyle/>
          <a:p>
            <a:pPr marL="12700">
              <a:lnSpc>
                <a:spcPct val="100000"/>
              </a:lnSpc>
              <a:spcBef>
                <a:spcPts val="100"/>
              </a:spcBef>
            </a:pPr>
            <a:r>
              <a:rPr sz="1800" spc="-10" dirty="0">
                <a:solidFill>
                  <a:srgbClr val="231F20"/>
                </a:solidFill>
                <a:latin typeface="Calibri"/>
                <a:cs typeface="Calibri"/>
              </a:rPr>
              <a:t>Board </a:t>
            </a:r>
            <a:r>
              <a:rPr sz="1800" spc="-30" dirty="0">
                <a:solidFill>
                  <a:srgbClr val="231F20"/>
                </a:solidFill>
                <a:latin typeface="Calibri"/>
                <a:cs typeface="Calibri"/>
              </a:rPr>
              <a:t>Training </a:t>
            </a:r>
            <a:r>
              <a:rPr sz="1800" spc="-15" dirty="0">
                <a:solidFill>
                  <a:srgbClr val="231F20"/>
                </a:solidFill>
                <a:latin typeface="Calibri"/>
                <a:cs typeface="Calibri"/>
              </a:rPr>
              <a:t>Series </a:t>
            </a:r>
            <a:r>
              <a:rPr sz="1800" spc="-10" dirty="0">
                <a:solidFill>
                  <a:srgbClr val="231F20"/>
                </a:solidFill>
                <a:latin typeface="Calibri"/>
                <a:cs typeface="Calibri"/>
              </a:rPr>
              <a:t>for </a:t>
            </a:r>
            <a:r>
              <a:rPr sz="1800" spc="-20" dirty="0">
                <a:solidFill>
                  <a:srgbClr val="231F20"/>
                </a:solidFill>
                <a:latin typeface="Calibri"/>
                <a:cs typeface="Calibri"/>
              </a:rPr>
              <a:t>Parent</a:t>
            </a:r>
            <a:r>
              <a:rPr sz="1800" spc="25" dirty="0">
                <a:solidFill>
                  <a:srgbClr val="231F20"/>
                </a:solidFill>
                <a:latin typeface="Calibri"/>
                <a:cs typeface="Calibri"/>
              </a:rPr>
              <a:t> </a:t>
            </a:r>
            <a:r>
              <a:rPr sz="1800" spc="-15" dirty="0">
                <a:solidFill>
                  <a:srgbClr val="231F20"/>
                </a:solidFill>
                <a:latin typeface="Calibri"/>
                <a:cs typeface="Calibri"/>
              </a:rPr>
              <a:t>Centers</a:t>
            </a:r>
            <a:endParaRPr sz="1800">
              <a:latin typeface="Calibri"/>
              <a:cs typeface="Calibri"/>
            </a:endParaRPr>
          </a:p>
        </p:txBody>
      </p:sp>
      <p:sp>
        <p:nvSpPr>
          <p:cNvPr id="9" name="object 9"/>
          <p:cNvSpPr txBox="1">
            <a:spLocks noGrp="1"/>
          </p:cNvSpPr>
          <p:nvPr>
            <p:ph type="title"/>
          </p:nvPr>
        </p:nvSpPr>
        <p:spPr>
          <a:xfrm>
            <a:off x="3499715" y="2743128"/>
            <a:ext cx="2846705" cy="1037590"/>
          </a:xfrm>
          <a:prstGeom prst="rect">
            <a:avLst/>
          </a:prstGeom>
        </p:spPr>
        <p:txBody>
          <a:bodyPr vert="horz" wrap="square" lIns="0" tIns="15240" rIns="0" bIns="0" rtlCol="0">
            <a:spAutoFit/>
          </a:bodyPr>
          <a:lstStyle/>
          <a:p>
            <a:pPr marL="12700">
              <a:lnSpc>
                <a:spcPts val="4690"/>
              </a:lnSpc>
              <a:spcBef>
                <a:spcPts val="120"/>
              </a:spcBef>
            </a:pPr>
            <a:r>
              <a:rPr sz="4000" spc="-15" dirty="0">
                <a:latin typeface="Cambria"/>
                <a:cs typeface="Cambria"/>
              </a:rPr>
              <a:t>F</a:t>
            </a:r>
            <a:r>
              <a:rPr sz="4000" spc="5" dirty="0">
                <a:latin typeface="Cambria"/>
                <a:cs typeface="Cambria"/>
              </a:rPr>
              <a:t>u</a:t>
            </a:r>
            <a:r>
              <a:rPr sz="4000" spc="-60" dirty="0">
                <a:latin typeface="Cambria"/>
                <a:cs typeface="Cambria"/>
              </a:rPr>
              <a:t>n</a:t>
            </a:r>
            <a:r>
              <a:rPr sz="4000" spc="5" dirty="0">
                <a:latin typeface="Cambria"/>
                <a:cs typeface="Cambria"/>
              </a:rPr>
              <a:t>d</a:t>
            </a:r>
            <a:r>
              <a:rPr sz="4000" dirty="0">
                <a:latin typeface="Cambria"/>
                <a:cs typeface="Cambria"/>
              </a:rPr>
              <a:t>r</a:t>
            </a:r>
            <a:r>
              <a:rPr sz="4000" spc="10" dirty="0">
                <a:latin typeface="Cambria"/>
                <a:cs typeface="Cambria"/>
              </a:rPr>
              <a:t>a</a:t>
            </a:r>
            <a:r>
              <a:rPr sz="4000" dirty="0">
                <a:latin typeface="Cambria"/>
                <a:cs typeface="Cambria"/>
              </a:rPr>
              <a:t>i</a:t>
            </a:r>
            <a:r>
              <a:rPr sz="4000" spc="-15" dirty="0">
                <a:latin typeface="Cambria"/>
                <a:cs typeface="Cambria"/>
              </a:rPr>
              <a:t>s</a:t>
            </a:r>
            <a:r>
              <a:rPr sz="4000" spc="-5" dirty="0">
                <a:latin typeface="Cambria"/>
                <a:cs typeface="Cambria"/>
              </a:rPr>
              <a:t>in</a:t>
            </a:r>
            <a:r>
              <a:rPr sz="4000" spc="5" dirty="0">
                <a:latin typeface="Cambria"/>
                <a:cs typeface="Cambria"/>
              </a:rPr>
              <a:t>g</a:t>
            </a:r>
            <a:endParaRPr sz="4000">
              <a:latin typeface="Cambria"/>
              <a:cs typeface="Cambria"/>
            </a:endParaRPr>
          </a:p>
          <a:p>
            <a:pPr marL="12700">
              <a:lnSpc>
                <a:spcPts val="3250"/>
              </a:lnSpc>
            </a:pPr>
            <a:r>
              <a:rPr sz="2800" dirty="0">
                <a:latin typeface="Cambria"/>
                <a:cs typeface="Cambria"/>
              </a:rPr>
              <a:t>Dialogue</a:t>
            </a:r>
            <a:r>
              <a:rPr sz="2800" spc="-40" dirty="0">
                <a:latin typeface="Cambria"/>
                <a:cs typeface="Cambria"/>
              </a:rPr>
              <a:t> </a:t>
            </a:r>
            <a:r>
              <a:rPr sz="2800" spc="-25" dirty="0">
                <a:latin typeface="Cambria"/>
                <a:cs typeface="Cambria"/>
              </a:rPr>
              <a:t>Guide</a:t>
            </a:r>
            <a:endParaRPr sz="2800">
              <a:latin typeface="Cambria"/>
              <a:cs typeface="Cambri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86727" y="296468"/>
            <a:ext cx="1099908" cy="1099896"/>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1639570" y="6527800"/>
            <a:ext cx="7504430" cy="330200"/>
          </a:xfrm>
          <a:custGeom>
            <a:avLst/>
            <a:gdLst/>
            <a:ahLst/>
            <a:cxnLst/>
            <a:rect l="l" t="t" r="r" b="b"/>
            <a:pathLst>
              <a:path w="7504430" h="330200">
                <a:moveTo>
                  <a:pt x="0" y="330200"/>
                </a:moveTo>
                <a:lnTo>
                  <a:pt x="7504430" y="330200"/>
                </a:lnTo>
                <a:lnTo>
                  <a:pt x="7504430" y="0"/>
                </a:lnTo>
                <a:lnTo>
                  <a:pt x="0" y="0"/>
                </a:lnTo>
                <a:lnTo>
                  <a:pt x="0" y="330200"/>
                </a:lnTo>
                <a:close/>
              </a:path>
            </a:pathLst>
          </a:custGeom>
          <a:solidFill>
            <a:srgbClr val="8DDEF8"/>
          </a:solidFill>
        </p:spPr>
        <p:txBody>
          <a:bodyPr wrap="square" lIns="0" tIns="0" rIns="0" bIns="0" rtlCol="0"/>
          <a:lstStyle/>
          <a:p>
            <a:endParaRPr/>
          </a:p>
        </p:txBody>
      </p:sp>
      <p:sp>
        <p:nvSpPr>
          <p:cNvPr id="4" name="object 4"/>
          <p:cNvSpPr/>
          <p:nvPr/>
        </p:nvSpPr>
        <p:spPr>
          <a:xfrm>
            <a:off x="2083816" y="852766"/>
            <a:ext cx="6655434" cy="0"/>
          </a:xfrm>
          <a:custGeom>
            <a:avLst/>
            <a:gdLst/>
            <a:ahLst/>
            <a:cxnLst/>
            <a:rect l="l" t="t" r="r" b="b"/>
            <a:pathLst>
              <a:path w="6655434">
                <a:moveTo>
                  <a:pt x="0" y="0"/>
                </a:moveTo>
                <a:lnTo>
                  <a:pt x="6655054" y="0"/>
                </a:lnTo>
              </a:path>
            </a:pathLst>
          </a:custGeom>
          <a:ln w="12700">
            <a:solidFill>
              <a:srgbClr val="4BD9F8"/>
            </a:solidFill>
          </a:ln>
        </p:spPr>
        <p:txBody>
          <a:bodyPr wrap="square" lIns="0" tIns="0" rIns="0" bIns="0" rtlCol="0"/>
          <a:lstStyle/>
          <a:p>
            <a:endParaRPr/>
          </a:p>
        </p:txBody>
      </p:sp>
      <p:sp>
        <p:nvSpPr>
          <p:cNvPr id="5" name="object 5"/>
          <p:cNvSpPr txBox="1">
            <a:spLocks noGrp="1"/>
          </p:cNvSpPr>
          <p:nvPr>
            <p:ph type="title"/>
          </p:nvPr>
        </p:nvSpPr>
        <p:spPr>
          <a:xfrm>
            <a:off x="2071116" y="424654"/>
            <a:ext cx="5664835" cy="345440"/>
          </a:xfrm>
          <a:prstGeom prst="rect">
            <a:avLst/>
          </a:prstGeom>
        </p:spPr>
        <p:txBody>
          <a:bodyPr vert="horz" wrap="square" lIns="0" tIns="12700" rIns="0" bIns="0" rtlCol="0">
            <a:spAutoFit/>
          </a:bodyPr>
          <a:lstStyle/>
          <a:p>
            <a:pPr marL="12700">
              <a:lnSpc>
                <a:spcPct val="100000"/>
              </a:lnSpc>
              <a:spcBef>
                <a:spcPts val="100"/>
              </a:spcBef>
            </a:pPr>
            <a:r>
              <a:rPr dirty="0"/>
              <a:t>6 </a:t>
            </a:r>
            <a:r>
              <a:rPr spc="-10" dirty="0"/>
              <a:t>Strategic Questions </a:t>
            </a:r>
            <a:r>
              <a:rPr spc="-25" dirty="0"/>
              <a:t>for </a:t>
            </a:r>
            <a:r>
              <a:rPr spc="-5" dirty="0"/>
              <a:t>Board</a:t>
            </a:r>
            <a:r>
              <a:rPr spc="30" dirty="0"/>
              <a:t> </a:t>
            </a:r>
            <a:r>
              <a:rPr spc="-20" dirty="0"/>
              <a:t>Members</a:t>
            </a:r>
          </a:p>
        </p:txBody>
      </p:sp>
      <p:sp>
        <p:nvSpPr>
          <p:cNvPr id="7" name="object 7"/>
          <p:cNvSpPr txBox="1">
            <a:spLocks noGrp="1"/>
          </p:cNvSpPr>
          <p:nvPr>
            <p:ph type="ftr" sz="quarter" idx="5"/>
          </p:nvPr>
        </p:nvSpPr>
        <p:spPr>
          <a:prstGeom prst="rect">
            <a:avLst/>
          </a:prstGeom>
        </p:spPr>
        <p:txBody>
          <a:bodyPr vert="horz" wrap="square" lIns="0" tIns="635" rIns="0" bIns="0" rtlCol="0">
            <a:spAutoFit/>
          </a:body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6" name="object 6"/>
          <p:cNvSpPr txBox="1"/>
          <p:nvPr/>
        </p:nvSpPr>
        <p:spPr>
          <a:xfrm>
            <a:off x="2071116" y="1672081"/>
            <a:ext cx="5845175" cy="3345179"/>
          </a:xfrm>
          <a:prstGeom prst="rect">
            <a:avLst/>
          </a:prstGeom>
        </p:spPr>
        <p:txBody>
          <a:bodyPr vert="horz" wrap="square" lIns="0" tIns="154305" rIns="0" bIns="0" rtlCol="0">
            <a:spAutoFit/>
          </a:bodyPr>
          <a:lstStyle/>
          <a:p>
            <a:pPr marL="241300" indent="-228600">
              <a:lnSpc>
                <a:spcPct val="100000"/>
              </a:lnSpc>
              <a:spcBef>
                <a:spcPts val="1215"/>
              </a:spcBef>
              <a:buChar char="•"/>
              <a:tabLst>
                <a:tab pos="241300" algn="l"/>
              </a:tabLst>
            </a:pPr>
            <a:r>
              <a:rPr sz="1800" spc="-15" dirty="0">
                <a:solidFill>
                  <a:srgbClr val="231F20"/>
                </a:solidFill>
                <a:latin typeface="Calibri"/>
                <a:cs typeface="Calibri"/>
              </a:rPr>
              <a:t>How </a:t>
            </a:r>
            <a:r>
              <a:rPr sz="1800" spc="-10" dirty="0">
                <a:solidFill>
                  <a:srgbClr val="231F20"/>
                </a:solidFill>
                <a:latin typeface="Calibri"/>
                <a:cs typeface="Calibri"/>
              </a:rPr>
              <a:t>much </a:t>
            </a:r>
            <a:r>
              <a:rPr sz="1800" spc="-15" dirty="0">
                <a:solidFill>
                  <a:srgbClr val="231F20"/>
                </a:solidFill>
                <a:latin typeface="Calibri"/>
                <a:cs typeface="Calibri"/>
              </a:rPr>
              <a:t>will we </a:t>
            </a:r>
            <a:r>
              <a:rPr sz="1800" spc="-20" dirty="0">
                <a:solidFill>
                  <a:srgbClr val="231F20"/>
                </a:solidFill>
                <a:latin typeface="Calibri"/>
                <a:cs typeface="Calibri"/>
              </a:rPr>
              <a:t>need? </a:t>
            </a:r>
            <a:r>
              <a:rPr sz="1800" dirty="0">
                <a:solidFill>
                  <a:srgbClr val="231F20"/>
                </a:solidFill>
                <a:latin typeface="Calibri"/>
                <a:cs typeface="Calibri"/>
              </a:rPr>
              <a:t>Short </a:t>
            </a:r>
            <a:r>
              <a:rPr sz="1800" spc="-35" dirty="0">
                <a:solidFill>
                  <a:srgbClr val="231F20"/>
                </a:solidFill>
                <a:latin typeface="Calibri"/>
                <a:cs typeface="Calibri"/>
              </a:rPr>
              <a:t>term? </a:t>
            </a:r>
            <a:r>
              <a:rPr sz="1800" spc="-10" dirty="0">
                <a:solidFill>
                  <a:srgbClr val="231F20"/>
                </a:solidFill>
                <a:latin typeface="Calibri"/>
                <a:cs typeface="Calibri"/>
              </a:rPr>
              <a:t>Long</a:t>
            </a:r>
            <a:r>
              <a:rPr sz="1800" spc="35" dirty="0">
                <a:solidFill>
                  <a:srgbClr val="231F20"/>
                </a:solidFill>
                <a:latin typeface="Calibri"/>
                <a:cs typeface="Calibri"/>
              </a:rPr>
              <a:t> </a:t>
            </a:r>
            <a:r>
              <a:rPr sz="1800" spc="-35" dirty="0">
                <a:solidFill>
                  <a:srgbClr val="231F20"/>
                </a:solidFill>
                <a:latin typeface="Calibri"/>
                <a:cs typeface="Calibri"/>
              </a:rPr>
              <a:t>term?</a:t>
            </a:r>
            <a:endParaRPr sz="1800" dirty="0">
              <a:latin typeface="Calibri"/>
              <a:cs typeface="Calibri"/>
            </a:endParaRPr>
          </a:p>
          <a:p>
            <a:pPr marL="241300" marR="180975" indent="-228600">
              <a:lnSpc>
                <a:spcPct val="100000"/>
              </a:lnSpc>
              <a:spcBef>
                <a:spcPts val="1115"/>
              </a:spcBef>
              <a:buChar char="•"/>
              <a:tabLst>
                <a:tab pos="241300" algn="l"/>
              </a:tabLst>
            </a:pPr>
            <a:r>
              <a:rPr sz="1800" spc="-15" dirty="0">
                <a:solidFill>
                  <a:srgbClr val="231F20"/>
                </a:solidFill>
                <a:latin typeface="Calibri"/>
                <a:cs typeface="Calibri"/>
              </a:rPr>
              <a:t>In addition to relying </a:t>
            </a:r>
            <a:r>
              <a:rPr sz="1800" spc="-10" dirty="0">
                <a:solidFill>
                  <a:srgbClr val="231F20"/>
                </a:solidFill>
                <a:latin typeface="Calibri"/>
                <a:cs typeface="Calibri"/>
              </a:rPr>
              <a:t>on </a:t>
            </a:r>
            <a:r>
              <a:rPr sz="1800" spc="-20" dirty="0">
                <a:solidFill>
                  <a:srgbClr val="231F20"/>
                </a:solidFill>
                <a:latin typeface="Calibri"/>
                <a:cs typeface="Calibri"/>
              </a:rPr>
              <a:t>OSEP </a:t>
            </a:r>
            <a:r>
              <a:rPr sz="1800" spc="-15" dirty="0">
                <a:solidFill>
                  <a:srgbClr val="231F20"/>
                </a:solidFill>
                <a:latin typeface="Calibri"/>
                <a:cs typeface="Calibri"/>
              </a:rPr>
              <a:t>grants, where </a:t>
            </a:r>
            <a:r>
              <a:rPr sz="1800" spc="-20" dirty="0">
                <a:solidFill>
                  <a:srgbClr val="231F20"/>
                </a:solidFill>
                <a:latin typeface="Calibri"/>
                <a:cs typeface="Calibri"/>
              </a:rPr>
              <a:t>might </a:t>
            </a:r>
            <a:r>
              <a:rPr sz="1800" spc="-15" dirty="0">
                <a:solidFill>
                  <a:srgbClr val="231F20"/>
                </a:solidFill>
                <a:latin typeface="Calibri"/>
                <a:cs typeface="Calibri"/>
              </a:rPr>
              <a:t>we </a:t>
            </a:r>
            <a:r>
              <a:rPr sz="1800" spc="-15" dirty="0" smtClean="0">
                <a:solidFill>
                  <a:srgbClr val="231F20"/>
                </a:solidFill>
                <a:latin typeface="Calibri"/>
                <a:cs typeface="Calibri"/>
              </a:rPr>
              <a:t>find</a:t>
            </a:r>
            <a:r>
              <a:rPr lang="en-US" sz="1800" spc="-15" dirty="0" smtClean="0">
                <a:solidFill>
                  <a:srgbClr val="231F20"/>
                </a:solidFill>
                <a:latin typeface="Calibri"/>
                <a:cs typeface="Calibri"/>
              </a:rPr>
              <a:t> </a:t>
            </a:r>
            <a:r>
              <a:rPr sz="1800" spc="-30" dirty="0" smtClean="0">
                <a:solidFill>
                  <a:srgbClr val="231F20"/>
                </a:solidFill>
                <a:latin typeface="Calibri"/>
                <a:cs typeface="Calibri"/>
              </a:rPr>
              <a:t>support</a:t>
            </a:r>
            <a:r>
              <a:rPr sz="1800" spc="-30" dirty="0">
                <a:solidFill>
                  <a:srgbClr val="231F20"/>
                </a:solidFill>
                <a:latin typeface="Calibri"/>
                <a:cs typeface="Calibri"/>
              </a:rPr>
              <a:t>?</a:t>
            </a:r>
            <a:endParaRPr sz="1800" dirty="0">
              <a:latin typeface="Calibri"/>
              <a:cs typeface="Calibri"/>
            </a:endParaRPr>
          </a:p>
          <a:p>
            <a:pPr marL="241300" indent="-228600">
              <a:lnSpc>
                <a:spcPct val="100000"/>
              </a:lnSpc>
              <a:spcBef>
                <a:spcPts val="1115"/>
              </a:spcBef>
              <a:buChar char="•"/>
              <a:tabLst>
                <a:tab pos="241300" algn="l"/>
              </a:tabLst>
            </a:pPr>
            <a:r>
              <a:rPr sz="1800" spc="-10" dirty="0">
                <a:solidFill>
                  <a:srgbClr val="231F20"/>
                </a:solidFill>
                <a:latin typeface="Calibri"/>
                <a:cs typeface="Calibri"/>
              </a:rPr>
              <a:t>Are </a:t>
            </a:r>
            <a:r>
              <a:rPr sz="1800" spc="-15" dirty="0">
                <a:solidFill>
                  <a:srgbClr val="231F20"/>
                </a:solidFill>
                <a:latin typeface="Calibri"/>
                <a:cs typeface="Calibri"/>
              </a:rPr>
              <a:t>there funds we should not </a:t>
            </a:r>
            <a:r>
              <a:rPr sz="1800" spc="-20" dirty="0">
                <a:solidFill>
                  <a:srgbClr val="231F20"/>
                </a:solidFill>
                <a:latin typeface="Calibri"/>
                <a:cs typeface="Calibri"/>
              </a:rPr>
              <a:t>go </a:t>
            </a:r>
            <a:r>
              <a:rPr sz="1800" spc="-25" dirty="0">
                <a:solidFill>
                  <a:srgbClr val="231F20"/>
                </a:solidFill>
                <a:latin typeface="Calibri"/>
                <a:cs typeface="Calibri"/>
              </a:rPr>
              <a:t>after </a:t>
            </a:r>
            <a:r>
              <a:rPr sz="1800" spc="-5" dirty="0">
                <a:solidFill>
                  <a:srgbClr val="231F20"/>
                </a:solidFill>
                <a:latin typeface="Calibri"/>
                <a:cs typeface="Calibri"/>
              </a:rPr>
              <a:t>or </a:t>
            </a:r>
            <a:r>
              <a:rPr sz="1800" spc="-15" dirty="0">
                <a:solidFill>
                  <a:srgbClr val="231F20"/>
                </a:solidFill>
                <a:latin typeface="Calibri"/>
                <a:cs typeface="Calibri"/>
              </a:rPr>
              <a:t>accept </a:t>
            </a:r>
            <a:r>
              <a:rPr sz="1800" spc="-10" dirty="0">
                <a:solidFill>
                  <a:srgbClr val="231F20"/>
                </a:solidFill>
                <a:latin typeface="Calibri"/>
                <a:cs typeface="Calibri"/>
              </a:rPr>
              <a:t>if</a:t>
            </a:r>
            <a:r>
              <a:rPr sz="1800" spc="100" dirty="0">
                <a:solidFill>
                  <a:srgbClr val="231F20"/>
                </a:solidFill>
                <a:latin typeface="Calibri"/>
                <a:cs typeface="Calibri"/>
              </a:rPr>
              <a:t> </a:t>
            </a:r>
            <a:r>
              <a:rPr sz="1800" spc="-25" dirty="0">
                <a:solidFill>
                  <a:srgbClr val="231F20"/>
                </a:solidFill>
                <a:latin typeface="Calibri"/>
                <a:cs typeface="Calibri"/>
              </a:rPr>
              <a:t>offered?</a:t>
            </a:r>
            <a:endParaRPr sz="1800" dirty="0">
              <a:latin typeface="Calibri"/>
              <a:cs typeface="Calibri"/>
            </a:endParaRPr>
          </a:p>
          <a:p>
            <a:pPr marL="241300" marR="142875" indent="-228600">
              <a:lnSpc>
                <a:spcPct val="100000"/>
              </a:lnSpc>
              <a:spcBef>
                <a:spcPts val="1115"/>
              </a:spcBef>
              <a:buChar char="•"/>
              <a:tabLst>
                <a:tab pos="241300" algn="l"/>
              </a:tabLst>
            </a:pPr>
            <a:r>
              <a:rPr sz="1800" spc="-15" dirty="0">
                <a:solidFill>
                  <a:srgbClr val="231F20"/>
                </a:solidFill>
                <a:latin typeface="Calibri"/>
                <a:cs typeface="Calibri"/>
              </a:rPr>
              <a:t>What </a:t>
            </a:r>
            <a:r>
              <a:rPr sz="1800" spc="-10" dirty="0">
                <a:solidFill>
                  <a:srgbClr val="231F20"/>
                </a:solidFill>
                <a:latin typeface="Calibri"/>
                <a:cs typeface="Calibri"/>
              </a:rPr>
              <a:t>proportion </a:t>
            </a:r>
            <a:r>
              <a:rPr sz="1800" spc="-15" dirty="0">
                <a:solidFill>
                  <a:srgbClr val="231F20"/>
                </a:solidFill>
                <a:latin typeface="Calibri"/>
                <a:cs typeface="Calibri"/>
              </a:rPr>
              <a:t>of our funding should </a:t>
            </a:r>
            <a:r>
              <a:rPr sz="1800" spc="-10" dirty="0">
                <a:solidFill>
                  <a:srgbClr val="231F20"/>
                </a:solidFill>
                <a:latin typeface="Calibri"/>
                <a:cs typeface="Calibri"/>
              </a:rPr>
              <a:t>come from </a:t>
            </a:r>
            <a:r>
              <a:rPr sz="1800" spc="-15" dirty="0" smtClean="0">
                <a:solidFill>
                  <a:srgbClr val="231F20"/>
                </a:solidFill>
                <a:latin typeface="Calibri"/>
                <a:cs typeface="Calibri"/>
              </a:rPr>
              <a:t>sources</a:t>
            </a:r>
            <a:r>
              <a:rPr lang="en-US" sz="1800" spc="-15" dirty="0" smtClean="0">
                <a:solidFill>
                  <a:srgbClr val="231F20"/>
                </a:solidFill>
                <a:latin typeface="Calibri"/>
                <a:cs typeface="Calibri"/>
              </a:rPr>
              <a:t> </a:t>
            </a:r>
            <a:r>
              <a:rPr sz="1800" spc="-15" dirty="0" smtClean="0">
                <a:solidFill>
                  <a:srgbClr val="231F20"/>
                </a:solidFill>
                <a:latin typeface="Calibri"/>
                <a:cs typeface="Calibri"/>
              </a:rPr>
              <a:t>other </a:t>
            </a:r>
            <a:r>
              <a:rPr sz="1800" spc="-20" dirty="0">
                <a:solidFill>
                  <a:srgbClr val="231F20"/>
                </a:solidFill>
                <a:latin typeface="Calibri"/>
                <a:cs typeface="Calibri"/>
              </a:rPr>
              <a:t>than government </a:t>
            </a:r>
            <a:r>
              <a:rPr sz="1800" spc="-10" dirty="0">
                <a:solidFill>
                  <a:srgbClr val="231F20"/>
                </a:solidFill>
                <a:latin typeface="Calibri"/>
                <a:cs typeface="Calibri"/>
              </a:rPr>
              <a:t>grants </a:t>
            </a:r>
            <a:r>
              <a:rPr sz="1800" spc="-15" dirty="0">
                <a:solidFill>
                  <a:srgbClr val="231F20"/>
                </a:solidFill>
                <a:latin typeface="Calibri"/>
                <a:cs typeface="Calibri"/>
              </a:rPr>
              <a:t>and</a:t>
            </a:r>
            <a:r>
              <a:rPr sz="1800" spc="60" dirty="0">
                <a:solidFill>
                  <a:srgbClr val="231F20"/>
                </a:solidFill>
                <a:latin typeface="Calibri"/>
                <a:cs typeface="Calibri"/>
              </a:rPr>
              <a:t> </a:t>
            </a:r>
            <a:r>
              <a:rPr sz="1800" spc="-25" dirty="0">
                <a:solidFill>
                  <a:srgbClr val="231F20"/>
                </a:solidFill>
                <a:latin typeface="Calibri"/>
                <a:cs typeface="Calibri"/>
              </a:rPr>
              <a:t>reimbursements?</a:t>
            </a:r>
            <a:endParaRPr sz="1800" dirty="0">
              <a:latin typeface="Calibri"/>
              <a:cs typeface="Calibri"/>
            </a:endParaRPr>
          </a:p>
          <a:p>
            <a:pPr marL="241300" indent="-228600">
              <a:lnSpc>
                <a:spcPct val="100000"/>
              </a:lnSpc>
              <a:spcBef>
                <a:spcPts val="1115"/>
              </a:spcBef>
              <a:buChar char="•"/>
              <a:tabLst>
                <a:tab pos="241300" algn="l"/>
              </a:tabLst>
            </a:pPr>
            <a:r>
              <a:rPr sz="1800" spc="-15" dirty="0">
                <a:solidFill>
                  <a:srgbClr val="231F20"/>
                </a:solidFill>
                <a:latin typeface="Calibri"/>
                <a:cs typeface="Calibri"/>
              </a:rPr>
              <a:t>What </a:t>
            </a:r>
            <a:r>
              <a:rPr sz="1800" spc="-10" dirty="0">
                <a:solidFill>
                  <a:srgbClr val="231F20"/>
                </a:solidFill>
                <a:latin typeface="Calibri"/>
                <a:cs typeface="Calibri"/>
              </a:rPr>
              <a:t>can </a:t>
            </a:r>
            <a:r>
              <a:rPr sz="1800" spc="-5" dirty="0">
                <a:solidFill>
                  <a:srgbClr val="231F20"/>
                </a:solidFill>
                <a:latin typeface="Calibri"/>
                <a:cs typeface="Calibri"/>
              </a:rPr>
              <a:t>be </a:t>
            </a:r>
            <a:r>
              <a:rPr sz="1800" spc="-10" dirty="0">
                <a:solidFill>
                  <a:srgbClr val="231F20"/>
                </a:solidFill>
                <a:latin typeface="Calibri"/>
                <a:cs typeface="Calibri"/>
              </a:rPr>
              <a:t>done </a:t>
            </a:r>
            <a:r>
              <a:rPr sz="1800" spc="-15" dirty="0">
                <a:solidFill>
                  <a:srgbClr val="231F20"/>
                </a:solidFill>
                <a:latin typeface="Calibri"/>
                <a:cs typeface="Calibri"/>
              </a:rPr>
              <a:t>to establish and </a:t>
            </a:r>
            <a:r>
              <a:rPr sz="1800" spc="-20" dirty="0">
                <a:solidFill>
                  <a:srgbClr val="231F20"/>
                </a:solidFill>
                <a:latin typeface="Calibri"/>
                <a:cs typeface="Calibri"/>
              </a:rPr>
              <a:t>grow </a:t>
            </a:r>
            <a:r>
              <a:rPr sz="1800" spc="-15" dirty="0">
                <a:solidFill>
                  <a:srgbClr val="231F20"/>
                </a:solidFill>
                <a:latin typeface="Calibri"/>
                <a:cs typeface="Calibri"/>
              </a:rPr>
              <a:t>financial</a:t>
            </a:r>
            <a:r>
              <a:rPr sz="1800" spc="10" dirty="0">
                <a:solidFill>
                  <a:srgbClr val="231F20"/>
                </a:solidFill>
                <a:latin typeface="Calibri"/>
                <a:cs typeface="Calibri"/>
              </a:rPr>
              <a:t> </a:t>
            </a:r>
            <a:r>
              <a:rPr sz="1800" spc="-20" dirty="0">
                <a:solidFill>
                  <a:srgbClr val="231F20"/>
                </a:solidFill>
                <a:latin typeface="Calibri"/>
                <a:cs typeface="Calibri"/>
              </a:rPr>
              <a:t>reserves?</a:t>
            </a:r>
            <a:endParaRPr sz="1800" dirty="0">
              <a:latin typeface="Calibri"/>
              <a:cs typeface="Calibri"/>
            </a:endParaRPr>
          </a:p>
          <a:p>
            <a:pPr marL="241300" marR="5080" indent="-228600">
              <a:lnSpc>
                <a:spcPct val="100000"/>
              </a:lnSpc>
              <a:spcBef>
                <a:spcPts val="1115"/>
              </a:spcBef>
              <a:buChar char="•"/>
              <a:tabLst>
                <a:tab pos="241300" algn="l"/>
              </a:tabLst>
            </a:pPr>
            <a:r>
              <a:rPr sz="1800" spc="-15" dirty="0">
                <a:solidFill>
                  <a:srgbClr val="231F20"/>
                </a:solidFill>
                <a:latin typeface="Calibri"/>
                <a:cs typeface="Calibri"/>
              </a:rPr>
              <a:t>What will </a:t>
            </a:r>
            <a:r>
              <a:rPr sz="1800" spc="-5" dirty="0">
                <a:solidFill>
                  <a:srgbClr val="231F20"/>
                </a:solidFill>
                <a:latin typeface="Calibri"/>
                <a:cs typeface="Calibri"/>
              </a:rPr>
              <a:t>be </a:t>
            </a:r>
            <a:r>
              <a:rPr sz="1800" spc="-15" dirty="0">
                <a:solidFill>
                  <a:srgbClr val="231F20"/>
                </a:solidFill>
                <a:latin typeface="Calibri"/>
                <a:cs typeface="Calibri"/>
              </a:rPr>
              <a:t>the </a:t>
            </a:r>
            <a:r>
              <a:rPr sz="1800" spc="-10" dirty="0">
                <a:solidFill>
                  <a:srgbClr val="231F20"/>
                </a:solidFill>
                <a:latin typeface="Calibri"/>
                <a:cs typeface="Calibri"/>
              </a:rPr>
              <a:t>role </a:t>
            </a:r>
            <a:r>
              <a:rPr sz="1800" spc="-15" dirty="0">
                <a:solidFill>
                  <a:srgbClr val="231F20"/>
                </a:solidFill>
                <a:latin typeface="Calibri"/>
                <a:cs typeface="Calibri"/>
              </a:rPr>
              <a:t>and </a:t>
            </a:r>
            <a:r>
              <a:rPr sz="1800" spc="-10" dirty="0">
                <a:solidFill>
                  <a:srgbClr val="231F20"/>
                </a:solidFill>
                <a:latin typeface="Calibri"/>
                <a:cs typeface="Calibri"/>
              </a:rPr>
              <a:t>expectations </a:t>
            </a:r>
            <a:r>
              <a:rPr sz="1800" spc="-15" dirty="0">
                <a:solidFill>
                  <a:srgbClr val="231F20"/>
                </a:solidFill>
                <a:latin typeface="Calibri"/>
                <a:cs typeface="Calibri"/>
              </a:rPr>
              <a:t>of </a:t>
            </a:r>
            <a:r>
              <a:rPr lang="en-US" sz="1800" spc="-15" dirty="0" smtClean="0">
                <a:solidFill>
                  <a:srgbClr val="231F20"/>
                </a:solidFill>
                <a:latin typeface="Calibri"/>
                <a:cs typeface="Calibri"/>
              </a:rPr>
              <a:t>Board</a:t>
            </a:r>
            <a:r>
              <a:rPr sz="1800" spc="-15" dirty="0" smtClean="0">
                <a:solidFill>
                  <a:srgbClr val="231F20"/>
                </a:solidFill>
                <a:latin typeface="Calibri"/>
                <a:cs typeface="Calibri"/>
              </a:rPr>
              <a:t> </a:t>
            </a:r>
            <a:r>
              <a:rPr sz="1800" spc="-15" dirty="0">
                <a:solidFill>
                  <a:srgbClr val="231F20"/>
                </a:solidFill>
                <a:latin typeface="Calibri"/>
                <a:cs typeface="Calibri"/>
              </a:rPr>
              <a:t>members </a:t>
            </a:r>
            <a:r>
              <a:rPr sz="1800" spc="-15" dirty="0" smtClean="0">
                <a:solidFill>
                  <a:srgbClr val="231F20"/>
                </a:solidFill>
                <a:latin typeface="Calibri"/>
                <a:cs typeface="Calibri"/>
              </a:rPr>
              <a:t>in</a:t>
            </a:r>
            <a:r>
              <a:rPr lang="en-US" sz="1800" spc="-15" dirty="0" smtClean="0">
                <a:solidFill>
                  <a:srgbClr val="231F20"/>
                </a:solidFill>
                <a:latin typeface="Calibri"/>
                <a:cs typeface="Calibri"/>
              </a:rPr>
              <a:t> </a:t>
            </a:r>
            <a:r>
              <a:rPr sz="1800" spc="-25" dirty="0" smtClean="0">
                <a:solidFill>
                  <a:srgbClr val="231F20"/>
                </a:solidFill>
                <a:latin typeface="Calibri"/>
                <a:cs typeface="Calibri"/>
              </a:rPr>
              <a:t>fundraising</a:t>
            </a:r>
            <a:r>
              <a:rPr sz="1800" spc="-25" dirty="0">
                <a:solidFill>
                  <a:srgbClr val="231F20"/>
                </a:solidFill>
                <a:latin typeface="Calibri"/>
                <a:cs typeface="Calibri"/>
              </a:rPr>
              <a:t>?</a:t>
            </a:r>
            <a:endParaRPr sz="1800" dirty="0">
              <a:latin typeface="Calibri"/>
              <a:cs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86727" y="296468"/>
            <a:ext cx="1099908" cy="1099896"/>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1639570" y="6527800"/>
            <a:ext cx="7504430" cy="330200"/>
          </a:xfrm>
          <a:custGeom>
            <a:avLst/>
            <a:gdLst/>
            <a:ahLst/>
            <a:cxnLst/>
            <a:rect l="l" t="t" r="r" b="b"/>
            <a:pathLst>
              <a:path w="7504430" h="330200">
                <a:moveTo>
                  <a:pt x="0" y="330200"/>
                </a:moveTo>
                <a:lnTo>
                  <a:pt x="7504430" y="330200"/>
                </a:lnTo>
                <a:lnTo>
                  <a:pt x="7504430" y="0"/>
                </a:lnTo>
                <a:lnTo>
                  <a:pt x="0" y="0"/>
                </a:lnTo>
                <a:lnTo>
                  <a:pt x="0" y="330200"/>
                </a:lnTo>
                <a:close/>
              </a:path>
            </a:pathLst>
          </a:custGeom>
          <a:solidFill>
            <a:srgbClr val="8DDEF8"/>
          </a:solidFill>
        </p:spPr>
        <p:txBody>
          <a:bodyPr wrap="square" lIns="0" tIns="0" rIns="0" bIns="0" rtlCol="0"/>
          <a:lstStyle/>
          <a:p>
            <a:endParaRPr/>
          </a:p>
        </p:txBody>
      </p:sp>
      <p:sp>
        <p:nvSpPr>
          <p:cNvPr id="4" name="object 4"/>
          <p:cNvSpPr/>
          <p:nvPr/>
        </p:nvSpPr>
        <p:spPr>
          <a:xfrm>
            <a:off x="2083816" y="852766"/>
            <a:ext cx="6655434" cy="0"/>
          </a:xfrm>
          <a:custGeom>
            <a:avLst/>
            <a:gdLst/>
            <a:ahLst/>
            <a:cxnLst/>
            <a:rect l="l" t="t" r="r" b="b"/>
            <a:pathLst>
              <a:path w="6655434">
                <a:moveTo>
                  <a:pt x="0" y="0"/>
                </a:moveTo>
                <a:lnTo>
                  <a:pt x="6655054" y="0"/>
                </a:lnTo>
              </a:path>
            </a:pathLst>
          </a:custGeom>
          <a:ln w="12700">
            <a:solidFill>
              <a:srgbClr val="4BD9F8"/>
            </a:solidFill>
          </a:ln>
        </p:spPr>
        <p:txBody>
          <a:bodyPr wrap="square" lIns="0" tIns="0" rIns="0" bIns="0" rtlCol="0"/>
          <a:lstStyle/>
          <a:p>
            <a:endParaRPr/>
          </a:p>
        </p:txBody>
      </p:sp>
      <p:sp>
        <p:nvSpPr>
          <p:cNvPr id="5" name="object 5"/>
          <p:cNvSpPr txBox="1">
            <a:spLocks noGrp="1"/>
          </p:cNvSpPr>
          <p:nvPr>
            <p:ph type="title"/>
          </p:nvPr>
        </p:nvSpPr>
        <p:spPr>
          <a:xfrm>
            <a:off x="2071116" y="424654"/>
            <a:ext cx="2856230" cy="345440"/>
          </a:xfrm>
          <a:prstGeom prst="rect">
            <a:avLst/>
          </a:prstGeom>
        </p:spPr>
        <p:txBody>
          <a:bodyPr vert="horz" wrap="square" lIns="0" tIns="12700" rIns="0" bIns="0" rtlCol="0">
            <a:spAutoFit/>
          </a:bodyPr>
          <a:lstStyle/>
          <a:p>
            <a:pPr marL="12700">
              <a:lnSpc>
                <a:spcPct val="100000"/>
              </a:lnSpc>
              <a:spcBef>
                <a:spcPts val="100"/>
              </a:spcBef>
            </a:pPr>
            <a:r>
              <a:rPr spc="-5" dirty="0"/>
              <a:t>Unrestricted</a:t>
            </a:r>
            <a:r>
              <a:rPr spc="-65" dirty="0"/>
              <a:t> </a:t>
            </a:r>
            <a:r>
              <a:rPr dirty="0"/>
              <a:t>Dollars</a:t>
            </a:r>
          </a:p>
        </p:txBody>
      </p:sp>
      <p:sp>
        <p:nvSpPr>
          <p:cNvPr id="7" name="object 7"/>
          <p:cNvSpPr txBox="1">
            <a:spLocks noGrp="1"/>
          </p:cNvSpPr>
          <p:nvPr>
            <p:ph type="ftr" sz="quarter" idx="5"/>
          </p:nvPr>
        </p:nvSpPr>
        <p:spPr>
          <a:prstGeom prst="rect">
            <a:avLst/>
          </a:prstGeom>
        </p:spPr>
        <p:txBody>
          <a:bodyPr vert="horz" wrap="square" lIns="0" tIns="635" rIns="0" bIns="0" rtlCol="0">
            <a:spAutoFit/>
          </a:body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6" name="object 6"/>
          <p:cNvSpPr txBox="1"/>
          <p:nvPr/>
        </p:nvSpPr>
        <p:spPr>
          <a:xfrm>
            <a:off x="2071116" y="1672081"/>
            <a:ext cx="6668134" cy="1269322"/>
          </a:xfrm>
          <a:prstGeom prst="rect">
            <a:avLst/>
          </a:prstGeom>
        </p:spPr>
        <p:txBody>
          <a:bodyPr vert="horz" wrap="square" lIns="0" tIns="154305" rIns="0" bIns="0" rtlCol="0">
            <a:spAutoFit/>
          </a:bodyPr>
          <a:lstStyle/>
          <a:p>
            <a:pPr marL="12700">
              <a:lnSpc>
                <a:spcPct val="100000"/>
              </a:lnSpc>
              <a:spcBef>
                <a:spcPts val="1215"/>
              </a:spcBef>
            </a:pPr>
            <a:r>
              <a:rPr sz="1800" spc="-15" dirty="0">
                <a:solidFill>
                  <a:srgbClr val="231F20"/>
                </a:solidFill>
                <a:latin typeface="Calibri"/>
                <a:cs typeface="Calibri"/>
              </a:rPr>
              <a:t>Federal grant dollars are</a:t>
            </a:r>
            <a:r>
              <a:rPr sz="1800" spc="25" dirty="0">
                <a:solidFill>
                  <a:srgbClr val="231F20"/>
                </a:solidFill>
                <a:latin typeface="Calibri"/>
                <a:cs typeface="Calibri"/>
              </a:rPr>
              <a:t> </a:t>
            </a:r>
            <a:r>
              <a:rPr sz="1800" spc="-15" dirty="0">
                <a:solidFill>
                  <a:srgbClr val="231F20"/>
                </a:solidFill>
                <a:latin typeface="Calibri"/>
                <a:cs typeface="Calibri"/>
              </a:rPr>
              <a:t>RESTRICTED!</a:t>
            </a:r>
            <a:endParaRPr sz="1800" dirty="0">
              <a:latin typeface="Calibri"/>
              <a:cs typeface="Calibri"/>
            </a:endParaRPr>
          </a:p>
          <a:p>
            <a:pPr marL="12700" marR="5080">
              <a:lnSpc>
                <a:spcPct val="150000"/>
              </a:lnSpc>
            </a:pPr>
            <a:r>
              <a:rPr sz="1800" spc="-20" dirty="0">
                <a:solidFill>
                  <a:srgbClr val="231F20"/>
                </a:solidFill>
                <a:latin typeface="Calibri"/>
                <a:cs typeface="Calibri"/>
              </a:rPr>
              <a:t>Fundraising </a:t>
            </a:r>
            <a:r>
              <a:rPr lang="en-US" sz="1800" spc="-20" dirty="0" smtClean="0">
                <a:solidFill>
                  <a:srgbClr val="231F20"/>
                </a:solidFill>
                <a:latin typeface="Calibri"/>
                <a:cs typeface="Calibri"/>
              </a:rPr>
              <a:t>and lobbying </a:t>
            </a:r>
            <a:r>
              <a:rPr sz="1800" spc="-10" dirty="0" smtClean="0">
                <a:solidFill>
                  <a:srgbClr val="231F20"/>
                </a:solidFill>
                <a:latin typeface="Calibri"/>
                <a:cs typeface="Calibri"/>
              </a:rPr>
              <a:t>activities </a:t>
            </a:r>
            <a:r>
              <a:rPr sz="1800" spc="-15" dirty="0">
                <a:solidFill>
                  <a:srgbClr val="231F20"/>
                </a:solidFill>
                <a:latin typeface="Calibri"/>
                <a:cs typeface="Calibri"/>
              </a:rPr>
              <a:t>cannot </a:t>
            </a:r>
            <a:r>
              <a:rPr sz="1800" spc="-5" dirty="0">
                <a:solidFill>
                  <a:srgbClr val="231F20"/>
                </a:solidFill>
                <a:latin typeface="Calibri"/>
                <a:cs typeface="Calibri"/>
              </a:rPr>
              <a:t>be </a:t>
            </a:r>
            <a:r>
              <a:rPr sz="1800" spc="-15" dirty="0">
                <a:solidFill>
                  <a:srgbClr val="231F20"/>
                </a:solidFill>
                <a:latin typeface="Calibri"/>
                <a:cs typeface="Calibri"/>
              </a:rPr>
              <a:t>funded with </a:t>
            </a:r>
            <a:r>
              <a:rPr sz="1800" spc="-20" dirty="0">
                <a:solidFill>
                  <a:srgbClr val="231F20"/>
                </a:solidFill>
                <a:latin typeface="Calibri"/>
                <a:cs typeface="Calibri"/>
              </a:rPr>
              <a:t>OSEP </a:t>
            </a:r>
            <a:r>
              <a:rPr sz="1800" spc="-15" dirty="0" smtClean="0">
                <a:solidFill>
                  <a:srgbClr val="231F20"/>
                </a:solidFill>
                <a:latin typeface="Calibri"/>
                <a:cs typeface="Calibri"/>
              </a:rPr>
              <a:t>dollars</a:t>
            </a:r>
            <a:r>
              <a:rPr lang="en-US" sz="1800" spc="-15" dirty="0" smtClean="0">
                <a:solidFill>
                  <a:srgbClr val="231F20"/>
                </a:solidFill>
                <a:latin typeface="Calibri"/>
                <a:cs typeface="Calibri"/>
              </a:rPr>
              <a:t> </a:t>
            </a:r>
          </a:p>
          <a:p>
            <a:pPr marL="12700" marR="5080">
              <a:lnSpc>
                <a:spcPct val="151700"/>
              </a:lnSpc>
            </a:pPr>
            <a:r>
              <a:rPr sz="1800" spc="-15" dirty="0" smtClean="0">
                <a:solidFill>
                  <a:srgbClr val="231F20"/>
                </a:solidFill>
                <a:latin typeface="Calibri"/>
                <a:cs typeface="Calibri"/>
              </a:rPr>
              <a:t>Unrestricted </a:t>
            </a:r>
            <a:r>
              <a:rPr sz="1800" spc="-15" dirty="0">
                <a:solidFill>
                  <a:srgbClr val="231F20"/>
                </a:solidFill>
                <a:latin typeface="Calibri"/>
                <a:cs typeface="Calibri"/>
              </a:rPr>
              <a:t>dollars are </a:t>
            </a:r>
            <a:r>
              <a:rPr sz="1800" spc="-25" dirty="0">
                <a:solidFill>
                  <a:srgbClr val="231F20"/>
                </a:solidFill>
                <a:latin typeface="Calibri"/>
                <a:cs typeface="Calibri"/>
              </a:rPr>
              <a:t>key </a:t>
            </a:r>
            <a:r>
              <a:rPr sz="1800" spc="-15" dirty="0">
                <a:solidFill>
                  <a:srgbClr val="231F20"/>
                </a:solidFill>
                <a:latin typeface="Calibri"/>
                <a:cs typeface="Calibri"/>
              </a:rPr>
              <a:t>to</a:t>
            </a:r>
            <a:r>
              <a:rPr sz="1800" spc="50" dirty="0">
                <a:solidFill>
                  <a:srgbClr val="231F20"/>
                </a:solidFill>
                <a:latin typeface="Calibri"/>
                <a:cs typeface="Calibri"/>
              </a:rPr>
              <a:t> </a:t>
            </a:r>
            <a:r>
              <a:rPr sz="1800" spc="-15" dirty="0">
                <a:solidFill>
                  <a:srgbClr val="231F20"/>
                </a:solidFill>
                <a:latin typeface="Calibri"/>
                <a:cs typeface="Calibri"/>
              </a:rPr>
              <a:t>independence</a:t>
            </a:r>
            <a:endParaRPr sz="1800" dirty="0">
              <a:latin typeface="Calibri"/>
              <a:cs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86727" y="296468"/>
            <a:ext cx="1099908" cy="1099896"/>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1639570" y="6527800"/>
            <a:ext cx="7504430" cy="330200"/>
          </a:xfrm>
          <a:custGeom>
            <a:avLst/>
            <a:gdLst/>
            <a:ahLst/>
            <a:cxnLst/>
            <a:rect l="l" t="t" r="r" b="b"/>
            <a:pathLst>
              <a:path w="7504430" h="330200">
                <a:moveTo>
                  <a:pt x="0" y="330200"/>
                </a:moveTo>
                <a:lnTo>
                  <a:pt x="7504430" y="330200"/>
                </a:lnTo>
                <a:lnTo>
                  <a:pt x="7504430" y="0"/>
                </a:lnTo>
                <a:lnTo>
                  <a:pt x="0" y="0"/>
                </a:lnTo>
                <a:lnTo>
                  <a:pt x="0" y="330200"/>
                </a:lnTo>
                <a:close/>
              </a:path>
            </a:pathLst>
          </a:custGeom>
          <a:solidFill>
            <a:srgbClr val="8DDEF8"/>
          </a:solidFill>
        </p:spPr>
        <p:txBody>
          <a:bodyPr wrap="square" lIns="0" tIns="0" rIns="0" bIns="0" rtlCol="0"/>
          <a:lstStyle/>
          <a:p>
            <a:endParaRPr/>
          </a:p>
        </p:txBody>
      </p:sp>
      <p:sp>
        <p:nvSpPr>
          <p:cNvPr id="4" name="object 4"/>
          <p:cNvSpPr/>
          <p:nvPr/>
        </p:nvSpPr>
        <p:spPr>
          <a:xfrm>
            <a:off x="2083816" y="1144866"/>
            <a:ext cx="6655434" cy="0"/>
          </a:xfrm>
          <a:custGeom>
            <a:avLst/>
            <a:gdLst/>
            <a:ahLst/>
            <a:cxnLst/>
            <a:rect l="l" t="t" r="r" b="b"/>
            <a:pathLst>
              <a:path w="6655434">
                <a:moveTo>
                  <a:pt x="0" y="0"/>
                </a:moveTo>
                <a:lnTo>
                  <a:pt x="6655054" y="0"/>
                </a:lnTo>
              </a:path>
            </a:pathLst>
          </a:custGeom>
          <a:ln w="12700">
            <a:solidFill>
              <a:srgbClr val="4BD9F8"/>
            </a:solidFill>
          </a:ln>
        </p:spPr>
        <p:txBody>
          <a:bodyPr wrap="square" lIns="0" tIns="0" rIns="0" bIns="0" rtlCol="0"/>
          <a:lstStyle/>
          <a:p>
            <a:endParaRPr/>
          </a:p>
        </p:txBody>
      </p:sp>
      <p:sp>
        <p:nvSpPr>
          <p:cNvPr id="5" name="object 5"/>
          <p:cNvSpPr txBox="1">
            <a:spLocks noGrp="1"/>
          </p:cNvSpPr>
          <p:nvPr>
            <p:ph type="title"/>
          </p:nvPr>
        </p:nvSpPr>
        <p:spPr>
          <a:xfrm>
            <a:off x="2071116" y="424654"/>
            <a:ext cx="4269740" cy="640715"/>
          </a:xfrm>
          <a:prstGeom prst="rect">
            <a:avLst/>
          </a:prstGeom>
        </p:spPr>
        <p:txBody>
          <a:bodyPr vert="horz" wrap="square" lIns="0" tIns="43815" rIns="0" bIns="0" rtlCol="0">
            <a:spAutoFit/>
          </a:bodyPr>
          <a:lstStyle/>
          <a:p>
            <a:pPr marL="12700" marR="5080">
              <a:lnSpc>
                <a:spcPts val="2320"/>
              </a:lnSpc>
              <a:spcBef>
                <a:spcPts val="345"/>
              </a:spcBef>
            </a:pPr>
            <a:r>
              <a:rPr spc="-15" dirty="0"/>
              <a:t>There </a:t>
            </a:r>
            <a:r>
              <a:rPr spc="0" dirty="0"/>
              <a:t>are </a:t>
            </a:r>
            <a:r>
              <a:rPr dirty="0"/>
              <a:t>Fundraising </a:t>
            </a:r>
            <a:r>
              <a:rPr spc="-30" dirty="0"/>
              <a:t>Jobs </a:t>
            </a:r>
            <a:r>
              <a:rPr spc="-25" dirty="0" smtClean="0"/>
              <a:t>for</a:t>
            </a:r>
            <a:r>
              <a:rPr lang="en-US" spc="-25" dirty="0" smtClean="0"/>
              <a:t> </a:t>
            </a:r>
            <a:r>
              <a:rPr spc="-20" dirty="0" smtClean="0"/>
              <a:t>Everyone </a:t>
            </a:r>
            <a:r>
              <a:rPr spc="-20" dirty="0"/>
              <a:t>on </a:t>
            </a:r>
            <a:r>
              <a:rPr dirty="0"/>
              <a:t>the</a:t>
            </a:r>
            <a:r>
              <a:rPr spc="-5" dirty="0"/>
              <a:t> Board</a:t>
            </a:r>
          </a:p>
        </p:txBody>
      </p:sp>
      <p:sp>
        <p:nvSpPr>
          <p:cNvPr id="7" name="object 7"/>
          <p:cNvSpPr txBox="1">
            <a:spLocks noGrp="1"/>
          </p:cNvSpPr>
          <p:nvPr>
            <p:ph type="ftr" sz="quarter" idx="5"/>
          </p:nvPr>
        </p:nvSpPr>
        <p:spPr>
          <a:prstGeom prst="rect">
            <a:avLst/>
          </a:prstGeom>
        </p:spPr>
        <p:txBody>
          <a:bodyPr vert="horz" wrap="square" lIns="0" tIns="635" rIns="0" bIns="0" rtlCol="0">
            <a:spAutoFit/>
          </a:body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6" name="object 6"/>
          <p:cNvSpPr txBox="1"/>
          <p:nvPr/>
        </p:nvSpPr>
        <p:spPr>
          <a:xfrm>
            <a:off x="2071116" y="1672081"/>
            <a:ext cx="4863084" cy="1693925"/>
          </a:xfrm>
          <a:prstGeom prst="rect">
            <a:avLst/>
          </a:prstGeom>
        </p:spPr>
        <p:txBody>
          <a:bodyPr vert="horz" wrap="square" lIns="0" tIns="12700" rIns="0" bIns="0" rtlCol="0">
            <a:spAutoFit/>
          </a:bodyPr>
          <a:lstStyle/>
          <a:p>
            <a:pPr marL="12700" marR="2915920">
              <a:lnSpc>
                <a:spcPct val="151700"/>
              </a:lnSpc>
              <a:spcBef>
                <a:spcPts val="100"/>
              </a:spcBef>
            </a:pPr>
            <a:r>
              <a:rPr sz="1800" spc="-30" dirty="0">
                <a:solidFill>
                  <a:srgbClr val="231F20"/>
                </a:solidFill>
                <a:latin typeface="Calibri"/>
                <a:cs typeface="Calibri"/>
              </a:rPr>
              <a:t>Wealthy </a:t>
            </a:r>
            <a:r>
              <a:rPr sz="1800" spc="-5" dirty="0">
                <a:solidFill>
                  <a:srgbClr val="231F20"/>
                </a:solidFill>
                <a:latin typeface="Calibri"/>
                <a:cs typeface="Calibri"/>
              </a:rPr>
              <a:t>or </a:t>
            </a:r>
            <a:r>
              <a:rPr sz="1800" spc="-15" dirty="0" smtClean="0">
                <a:solidFill>
                  <a:srgbClr val="231F20"/>
                </a:solidFill>
                <a:latin typeface="Calibri"/>
                <a:cs typeface="Calibri"/>
              </a:rPr>
              <a:t>not</a:t>
            </a:r>
            <a:r>
              <a:rPr lang="en-US" sz="1800" spc="-15" dirty="0" smtClean="0">
                <a:solidFill>
                  <a:srgbClr val="231F20"/>
                </a:solidFill>
                <a:latin typeface="Calibri"/>
                <a:cs typeface="Calibri"/>
              </a:rPr>
              <a:t> </a:t>
            </a:r>
            <a:r>
              <a:rPr sz="1800" spc="-10" dirty="0" smtClean="0">
                <a:solidFill>
                  <a:srgbClr val="231F20"/>
                </a:solidFill>
                <a:latin typeface="Calibri"/>
                <a:cs typeface="Calibri"/>
              </a:rPr>
              <a:t>Connected </a:t>
            </a:r>
            <a:r>
              <a:rPr sz="1800" spc="-5" dirty="0">
                <a:solidFill>
                  <a:srgbClr val="231F20"/>
                </a:solidFill>
                <a:latin typeface="Calibri"/>
                <a:cs typeface="Calibri"/>
              </a:rPr>
              <a:t>or</a:t>
            </a:r>
            <a:r>
              <a:rPr sz="1800" spc="-55" dirty="0">
                <a:solidFill>
                  <a:srgbClr val="231F20"/>
                </a:solidFill>
                <a:latin typeface="Calibri"/>
                <a:cs typeface="Calibri"/>
              </a:rPr>
              <a:t> </a:t>
            </a:r>
            <a:r>
              <a:rPr sz="1800" spc="-15" dirty="0" smtClean="0">
                <a:solidFill>
                  <a:srgbClr val="231F20"/>
                </a:solidFill>
                <a:latin typeface="Calibri"/>
                <a:cs typeface="Calibri"/>
              </a:rPr>
              <a:t>not</a:t>
            </a:r>
            <a:r>
              <a:rPr lang="en-US" sz="1800" spc="-15" dirty="0" smtClean="0">
                <a:solidFill>
                  <a:srgbClr val="231F20"/>
                </a:solidFill>
                <a:latin typeface="Calibri"/>
                <a:cs typeface="Calibri"/>
              </a:rPr>
              <a:t> </a:t>
            </a:r>
            <a:r>
              <a:rPr sz="1800" spc="-5" dirty="0" smtClean="0">
                <a:solidFill>
                  <a:srgbClr val="231F20"/>
                </a:solidFill>
                <a:latin typeface="Calibri"/>
                <a:cs typeface="Calibri"/>
              </a:rPr>
              <a:t>Extrovert </a:t>
            </a:r>
            <a:r>
              <a:rPr sz="1800" spc="-5" dirty="0">
                <a:solidFill>
                  <a:srgbClr val="231F20"/>
                </a:solidFill>
                <a:latin typeface="Calibri"/>
                <a:cs typeface="Calibri"/>
              </a:rPr>
              <a:t>or</a:t>
            </a:r>
            <a:r>
              <a:rPr sz="1800" spc="-55" dirty="0">
                <a:solidFill>
                  <a:srgbClr val="231F20"/>
                </a:solidFill>
                <a:latin typeface="Calibri"/>
                <a:cs typeface="Calibri"/>
              </a:rPr>
              <a:t> </a:t>
            </a:r>
            <a:r>
              <a:rPr sz="1800" spc="-15" dirty="0" smtClean="0">
                <a:solidFill>
                  <a:srgbClr val="231F20"/>
                </a:solidFill>
                <a:latin typeface="Calibri"/>
                <a:cs typeface="Calibri"/>
              </a:rPr>
              <a:t>not</a:t>
            </a:r>
            <a:endParaRPr sz="1800" dirty="0">
              <a:latin typeface="Calibri"/>
              <a:cs typeface="Calibri"/>
            </a:endParaRPr>
          </a:p>
          <a:p>
            <a:pPr marL="12700">
              <a:lnSpc>
                <a:spcPct val="100000"/>
              </a:lnSpc>
              <a:spcBef>
                <a:spcPts val="1115"/>
              </a:spcBef>
            </a:pPr>
            <a:r>
              <a:rPr sz="1800" spc="-10" dirty="0">
                <a:solidFill>
                  <a:srgbClr val="231F20"/>
                </a:solidFill>
                <a:latin typeface="Calibri"/>
                <a:cs typeface="Calibri"/>
              </a:rPr>
              <a:t>And </a:t>
            </a:r>
            <a:r>
              <a:rPr sz="1800" spc="-15" dirty="0">
                <a:solidFill>
                  <a:srgbClr val="231F20"/>
                </a:solidFill>
                <a:latin typeface="Calibri"/>
                <a:cs typeface="Calibri"/>
              </a:rPr>
              <a:t>whether they are afraid </a:t>
            </a:r>
            <a:r>
              <a:rPr sz="1800" spc="-10" dirty="0">
                <a:solidFill>
                  <a:srgbClr val="231F20"/>
                </a:solidFill>
                <a:latin typeface="Calibri"/>
                <a:cs typeface="Calibri"/>
              </a:rPr>
              <a:t>of </a:t>
            </a:r>
            <a:r>
              <a:rPr sz="1800" spc="-15" dirty="0">
                <a:solidFill>
                  <a:srgbClr val="231F20"/>
                </a:solidFill>
                <a:latin typeface="Calibri"/>
                <a:cs typeface="Calibri"/>
              </a:rPr>
              <a:t>fundraising </a:t>
            </a:r>
            <a:r>
              <a:rPr sz="1800" spc="-5" dirty="0">
                <a:solidFill>
                  <a:srgbClr val="231F20"/>
                </a:solidFill>
                <a:latin typeface="Calibri"/>
                <a:cs typeface="Calibri"/>
              </a:rPr>
              <a:t>or</a:t>
            </a:r>
            <a:r>
              <a:rPr sz="1800" spc="40" dirty="0">
                <a:solidFill>
                  <a:srgbClr val="231F20"/>
                </a:solidFill>
                <a:latin typeface="Calibri"/>
                <a:cs typeface="Calibri"/>
              </a:rPr>
              <a:t> </a:t>
            </a:r>
            <a:r>
              <a:rPr sz="1800" spc="-15" dirty="0" smtClean="0">
                <a:solidFill>
                  <a:srgbClr val="231F20"/>
                </a:solidFill>
                <a:latin typeface="Calibri"/>
                <a:cs typeface="Calibri"/>
              </a:rPr>
              <a:t>not</a:t>
            </a:r>
            <a:endParaRPr sz="1800" dirty="0">
              <a:latin typeface="Calibri"/>
              <a:cs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86727" y="296468"/>
            <a:ext cx="1099908" cy="1099896"/>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1639570" y="6527800"/>
            <a:ext cx="7504430" cy="330200"/>
          </a:xfrm>
          <a:custGeom>
            <a:avLst/>
            <a:gdLst/>
            <a:ahLst/>
            <a:cxnLst/>
            <a:rect l="l" t="t" r="r" b="b"/>
            <a:pathLst>
              <a:path w="7504430" h="330200">
                <a:moveTo>
                  <a:pt x="0" y="330200"/>
                </a:moveTo>
                <a:lnTo>
                  <a:pt x="7504430" y="330200"/>
                </a:lnTo>
                <a:lnTo>
                  <a:pt x="7504430" y="0"/>
                </a:lnTo>
                <a:lnTo>
                  <a:pt x="0" y="0"/>
                </a:lnTo>
                <a:lnTo>
                  <a:pt x="0" y="330200"/>
                </a:lnTo>
                <a:close/>
              </a:path>
            </a:pathLst>
          </a:custGeom>
          <a:solidFill>
            <a:srgbClr val="8DDEF8"/>
          </a:solidFill>
        </p:spPr>
        <p:txBody>
          <a:bodyPr wrap="square" lIns="0" tIns="0" rIns="0" bIns="0" rtlCol="0"/>
          <a:lstStyle/>
          <a:p>
            <a:endParaRPr/>
          </a:p>
        </p:txBody>
      </p:sp>
      <p:sp>
        <p:nvSpPr>
          <p:cNvPr id="4" name="object 4"/>
          <p:cNvSpPr/>
          <p:nvPr/>
        </p:nvSpPr>
        <p:spPr>
          <a:xfrm>
            <a:off x="2083816" y="852766"/>
            <a:ext cx="6655434" cy="0"/>
          </a:xfrm>
          <a:custGeom>
            <a:avLst/>
            <a:gdLst/>
            <a:ahLst/>
            <a:cxnLst/>
            <a:rect l="l" t="t" r="r" b="b"/>
            <a:pathLst>
              <a:path w="6655434">
                <a:moveTo>
                  <a:pt x="0" y="0"/>
                </a:moveTo>
                <a:lnTo>
                  <a:pt x="6655054" y="0"/>
                </a:lnTo>
              </a:path>
            </a:pathLst>
          </a:custGeom>
          <a:ln w="12700">
            <a:solidFill>
              <a:srgbClr val="4BD9F8"/>
            </a:solidFill>
          </a:ln>
        </p:spPr>
        <p:txBody>
          <a:bodyPr wrap="square" lIns="0" tIns="0" rIns="0" bIns="0" rtlCol="0"/>
          <a:lstStyle/>
          <a:p>
            <a:endParaRPr/>
          </a:p>
        </p:txBody>
      </p:sp>
      <p:sp>
        <p:nvSpPr>
          <p:cNvPr id="5" name="object 5"/>
          <p:cNvSpPr txBox="1">
            <a:spLocks noGrp="1"/>
          </p:cNvSpPr>
          <p:nvPr>
            <p:ph type="title"/>
          </p:nvPr>
        </p:nvSpPr>
        <p:spPr>
          <a:prstGeom prst="rect">
            <a:avLst/>
          </a:prstGeom>
        </p:spPr>
        <p:txBody>
          <a:bodyPr vert="horz" wrap="square" lIns="0" tIns="12700" rIns="0" bIns="0" rtlCol="0">
            <a:spAutoFit/>
          </a:bodyPr>
          <a:lstStyle/>
          <a:p>
            <a:pPr marL="812800">
              <a:lnSpc>
                <a:spcPct val="100000"/>
              </a:lnSpc>
              <a:spcBef>
                <a:spcPts val="100"/>
              </a:spcBef>
            </a:pPr>
            <a:r>
              <a:rPr dirty="0"/>
              <a:t>9 </a:t>
            </a:r>
            <a:r>
              <a:rPr spc="-50" dirty="0"/>
              <a:t>Ways </a:t>
            </a:r>
            <a:r>
              <a:rPr spc="-20" dirty="0"/>
              <a:t>to </a:t>
            </a:r>
            <a:r>
              <a:rPr spc="-5" dirty="0"/>
              <a:t>Boost </a:t>
            </a:r>
            <a:r>
              <a:rPr dirty="0"/>
              <a:t>Fundraising</a:t>
            </a:r>
            <a:r>
              <a:rPr spc="50" dirty="0"/>
              <a:t> </a:t>
            </a:r>
            <a:r>
              <a:rPr spc="-10" dirty="0"/>
              <a:t>Participation</a:t>
            </a:r>
          </a:p>
        </p:txBody>
      </p:sp>
      <p:sp>
        <p:nvSpPr>
          <p:cNvPr id="7" name="object 7"/>
          <p:cNvSpPr txBox="1">
            <a:spLocks noGrp="1"/>
          </p:cNvSpPr>
          <p:nvPr>
            <p:ph type="ftr" sz="quarter" idx="5"/>
          </p:nvPr>
        </p:nvSpPr>
        <p:spPr>
          <a:prstGeom prst="rect">
            <a:avLst/>
          </a:prstGeom>
        </p:spPr>
        <p:txBody>
          <a:bodyPr vert="horz" wrap="square" lIns="0" tIns="635" rIns="0" bIns="0" rtlCol="0">
            <a:spAutoFit/>
          </a:body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6" name="object 6"/>
          <p:cNvSpPr txBox="1">
            <a:spLocks noGrp="1"/>
          </p:cNvSpPr>
          <p:nvPr>
            <p:ph type="body" idx="1"/>
          </p:nvPr>
        </p:nvSpPr>
        <p:spPr>
          <a:xfrm>
            <a:off x="1778888" y="1672081"/>
            <a:ext cx="5958778" cy="3777316"/>
          </a:xfrm>
          <a:prstGeom prst="rect">
            <a:avLst/>
          </a:prstGeom>
        </p:spPr>
        <p:txBody>
          <a:bodyPr vert="horz" wrap="square" lIns="0" tIns="154305" rIns="0" bIns="0" rtlCol="0">
            <a:spAutoFit/>
          </a:bodyPr>
          <a:lstStyle/>
          <a:p>
            <a:pPr marL="533400" indent="-228600">
              <a:lnSpc>
                <a:spcPct val="100000"/>
              </a:lnSpc>
              <a:spcBef>
                <a:spcPts val="1215"/>
              </a:spcBef>
              <a:buAutoNum type="arabicPeriod"/>
              <a:tabLst>
                <a:tab pos="533400" algn="l"/>
              </a:tabLst>
            </a:pPr>
            <a:r>
              <a:rPr spc="-20" dirty="0"/>
              <a:t>Make </a:t>
            </a:r>
            <a:r>
              <a:rPr dirty="0"/>
              <a:t>a </a:t>
            </a:r>
            <a:r>
              <a:rPr spc="-15" dirty="0"/>
              <a:t>meaningful</a:t>
            </a:r>
            <a:r>
              <a:rPr spc="-45" dirty="0"/>
              <a:t> </a:t>
            </a:r>
            <a:r>
              <a:rPr spc="-20" dirty="0"/>
              <a:t>gift</a:t>
            </a:r>
          </a:p>
          <a:p>
            <a:pPr marL="533400" indent="-228600">
              <a:lnSpc>
                <a:spcPct val="100000"/>
              </a:lnSpc>
              <a:spcBef>
                <a:spcPts val="1115"/>
              </a:spcBef>
              <a:buAutoNum type="arabicPeriod"/>
              <a:tabLst>
                <a:tab pos="533400" algn="l"/>
              </a:tabLst>
            </a:pPr>
            <a:r>
              <a:rPr spc="-15" dirty="0"/>
              <a:t>Help </a:t>
            </a:r>
            <a:r>
              <a:rPr spc="-20" dirty="0"/>
              <a:t>thank</a:t>
            </a:r>
            <a:r>
              <a:rPr spc="-60" dirty="0"/>
              <a:t> </a:t>
            </a:r>
            <a:r>
              <a:rPr spc="-10" dirty="0"/>
              <a:t>donors</a:t>
            </a:r>
          </a:p>
          <a:p>
            <a:pPr marL="533400" indent="-228600">
              <a:lnSpc>
                <a:spcPct val="100000"/>
              </a:lnSpc>
              <a:spcBef>
                <a:spcPts val="1115"/>
              </a:spcBef>
              <a:buAutoNum type="arabicPeriod"/>
              <a:tabLst>
                <a:tab pos="533400" algn="l"/>
              </a:tabLst>
            </a:pPr>
            <a:r>
              <a:rPr spc="-15" dirty="0"/>
              <a:t>Understand and </a:t>
            </a:r>
            <a:r>
              <a:rPr spc="-5" dirty="0"/>
              <a:t>support </a:t>
            </a:r>
            <a:r>
              <a:rPr spc="-15" dirty="0"/>
              <a:t>fundraising</a:t>
            </a:r>
            <a:r>
              <a:rPr spc="5" dirty="0"/>
              <a:t> </a:t>
            </a:r>
            <a:r>
              <a:rPr spc="-15" dirty="0"/>
              <a:t>strategies</a:t>
            </a:r>
          </a:p>
          <a:p>
            <a:pPr marL="533400" indent="-228600">
              <a:lnSpc>
                <a:spcPct val="100000"/>
              </a:lnSpc>
              <a:spcBef>
                <a:spcPts val="1115"/>
              </a:spcBef>
              <a:buAutoNum type="arabicPeriod"/>
              <a:tabLst>
                <a:tab pos="533400" algn="l"/>
              </a:tabLst>
            </a:pPr>
            <a:r>
              <a:rPr spc="-15" dirty="0"/>
              <a:t>Personally </a:t>
            </a:r>
            <a:r>
              <a:rPr spc="-20" dirty="0"/>
              <a:t>communicate </a:t>
            </a:r>
            <a:r>
              <a:rPr spc="-15" dirty="0"/>
              <a:t>your </a:t>
            </a:r>
            <a:r>
              <a:rPr spc="-15" dirty="0" smtClean="0"/>
              <a:t>organization</a:t>
            </a:r>
            <a:r>
              <a:rPr lang="en-US" spc="-15" dirty="0" smtClean="0"/>
              <a:t>'</a:t>
            </a:r>
            <a:r>
              <a:rPr spc="-15" dirty="0" smtClean="0"/>
              <a:t>s </a:t>
            </a:r>
            <a:r>
              <a:rPr spc="-20" dirty="0"/>
              <a:t>great</a:t>
            </a:r>
            <a:r>
              <a:rPr spc="40" dirty="0"/>
              <a:t> </a:t>
            </a:r>
            <a:r>
              <a:rPr spc="-15" dirty="0"/>
              <a:t>work</a:t>
            </a:r>
          </a:p>
          <a:p>
            <a:pPr marL="533400" indent="-228600">
              <a:lnSpc>
                <a:spcPct val="100000"/>
              </a:lnSpc>
              <a:spcBef>
                <a:spcPts val="1115"/>
              </a:spcBef>
              <a:buAutoNum type="arabicPeriod"/>
              <a:tabLst>
                <a:tab pos="533400" algn="l"/>
              </a:tabLst>
            </a:pPr>
            <a:r>
              <a:rPr spc="-10" dirty="0"/>
              <a:t>Open doors </a:t>
            </a:r>
            <a:r>
              <a:rPr spc="-15" dirty="0"/>
              <a:t>to </a:t>
            </a:r>
            <a:r>
              <a:rPr spc="-10" dirty="0"/>
              <a:t>donors </a:t>
            </a:r>
            <a:r>
              <a:rPr spc="-15" dirty="0"/>
              <a:t>and</a:t>
            </a:r>
            <a:r>
              <a:rPr dirty="0"/>
              <a:t> </a:t>
            </a:r>
            <a:r>
              <a:rPr spc="-10" dirty="0"/>
              <a:t>connections</a:t>
            </a:r>
          </a:p>
          <a:p>
            <a:pPr marL="533400" indent="-228600">
              <a:lnSpc>
                <a:spcPct val="100000"/>
              </a:lnSpc>
              <a:spcBef>
                <a:spcPts val="1115"/>
              </a:spcBef>
              <a:buAutoNum type="arabicPeriod"/>
              <a:tabLst>
                <a:tab pos="533400" algn="l"/>
              </a:tabLst>
            </a:pPr>
            <a:r>
              <a:rPr spc="-15" dirty="0"/>
              <a:t>Help cultivate </a:t>
            </a:r>
            <a:r>
              <a:rPr spc="-20" dirty="0"/>
              <a:t>potential</a:t>
            </a:r>
            <a:r>
              <a:rPr dirty="0"/>
              <a:t> </a:t>
            </a:r>
            <a:r>
              <a:rPr spc="-10" dirty="0"/>
              <a:t>donors</a:t>
            </a:r>
          </a:p>
          <a:p>
            <a:pPr marL="533400" indent="-228600">
              <a:lnSpc>
                <a:spcPct val="100000"/>
              </a:lnSpc>
              <a:spcBef>
                <a:spcPts val="1115"/>
              </a:spcBef>
              <a:buAutoNum type="arabicPeriod"/>
              <a:tabLst>
                <a:tab pos="533400" algn="l"/>
              </a:tabLst>
            </a:pPr>
            <a:r>
              <a:rPr spc="-25" dirty="0"/>
              <a:t>Make </a:t>
            </a:r>
            <a:r>
              <a:rPr spc="-10" dirty="0"/>
              <a:t>an</a:t>
            </a:r>
            <a:r>
              <a:rPr spc="-60" dirty="0"/>
              <a:t> </a:t>
            </a:r>
            <a:r>
              <a:rPr spc="-15" dirty="0"/>
              <a:t>ask</a:t>
            </a:r>
          </a:p>
          <a:p>
            <a:pPr marL="533400" indent="-228600">
              <a:lnSpc>
                <a:spcPct val="100000"/>
              </a:lnSpc>
              <a:spcBef>
                <a:spcPts val="1115"/>
              </a:spcBef>
              <a:buAutoNum type="arabicPeriod"/>
              <a:tabLst>
                <a:tab pos="533400" algn="l"/>
              </a:tabLst>
            </a:pPr>
            <a:r>
              <a:rPr spc="-20" dirty="0"/>
              <a:t>Make </a:t>
            </a:r>
            <a:r>
              <a:rPr spc="-15" dirty="0"/>
              <a:t>sure </a:t>
            </a:r>
            <a:r>
              <a:rPr spc="-20" dirty="0"/>
              <a:t>that </a:t>
            </a:r>
            <a:r>
              <a:rPr spc="-15" dirty="0"/>
              <a:t>there are resources </a:t>
            </a:r>
            <a:r>
              <a:rPr spc="-10" dirty="0"/>
              <a:t>for</a:t>
            </a:r>
            <a:r>
              <a:rPr spc="30" dirty="0"/>
              <a:t> </a:t>
            </a:r>
            <a:r>
              <a:rPr spc="-15" dirty="0"/>
              <a:t>fundraising</a:t>
            </a:r>
          </a:p>
          <a:p>
            <a:pPr marL="533400" indent="-228600">
              <a:lnSpc>
                <a:spcPct val="100000"/>
              </a:lnSpc>
              <a:spcBef>
                <a:spcPts val="1115"/>
              </a:spcBef>
              <a:buAutoNum type="arabicPeriod"/>
              <a:tabLst>
                <a:tab pos="533400" algn="l"/>
              </a:tabLst>
            </a:pPr>
            <a:r>
              <a:rPr spc="-10" dirty="0"/>
              <a:t>Bring people </a:t>
            </a:r>
            <a:r>
              <a:rPr spc="-15" dirty="0"/>
              <a:t>to</a:t>
            </a:r>
            <a:r>
              <a:rPr spc="-65" dirty="0"/>
              <a:t> </a:t>
            </a:r>
            <a:r>
              <a:rPr spc="-15" dirty="0"/>
              <a:t>events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lt;strong&gt;elevator speech&lt;/strong&gt; your &lt;strong&gt;speech&lt;/strong&gt; should be around 30 seconds focus on what ..."/>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18118" y="1905000"/>
            <a:ext cx="3393415" cy="4378600"/>
          </a:xfrm>
          <a:prstGeom prst="rect">
            <a:avLst/>
          </a:prstGeom>
        </p:spPr>
      </p:pic>
      <p:sp>
        <p:nvSpPr>
          <p:cNvPr id="2" name="object 2"/>
          <p:cNvSpPr/>
          <p:nvPr/>
        </p:nvSpPr>
        <p:spPr>
          <a:xfrm>
            <a:off x="286727" y="296468"/>
            <a:ext cx="1099908" cy="1099896"/>
          </a:xfrm>
          <a:prstGeom prst="rect">
            <a:avLst/>
          </a:prstGeom>
          <a:blipFill>
            <a:blip r:embed="rId4" cstate="print"/>
            <a:stretch>
              <a:fillRect/>
            </a:stretch>
          </a:blipFill>
        </p:spPr>
        <p:txBody>
          <a:bodyPr wrap="square" lIns="0" tIns="0" rIns="0" bIns="0" rtlCol="0"/>
          <a:lstStyle/>
          <a:p>
            <a:endParaRPr/>
          </a:p>
        </p:txBody>
      </p:sp>
      <p:sp>
        <p:nvSpPr>
          <p:cNvPr id="3" name="object 3"/>
          <p:cNvSpPr/>
          <p:nvPr/>
        </p:nvSpPr>
        <p:spPr>
          <a:xfrm>
            <a:off x="1639570" y="6527800"/>
            <a:ext cx="7504430" cy="330200"/>
          </a:xfrm>
          <a:custGeom>
            <a:avLst/>
            <a:gdLst/>
            <a:ahLst/>
            <a:cxnLst/>
            <a:rect l="l" t="t" r="r" b="b"/>
            <a:pathLst>
              <a:path w="7504430" h="330200">
                <a:moveTo>
                  <a:pt x="0" y="330200"/>
                </a:moveTo>
                <a:lnTo>
                  <a:pt x="7504430" y="330200"/>
                </a:lnTo>
                <a:lnTo>
                  <a:pt x="7504430" y="0"/>
                </a:lnTo>
                <a:lnTo>
                  <a:pt x="0" y="0"/>
                </a:lnTo>
                <a:lnTo>
                  <a:pt x="0" y="330200"/>
                </a:lnTo>
                <a:close/>
              </a:path>
            </a:pathLst>
          </a:custGeom>
          <a:solidFill>
            <a:srgbClr val="8DDEF8"/>
          </a:solidFill>
        </p:spPr>
        <p:txBody>
          <a:bodyPr wrap="square" lIns="0" tIns="0" rIns="0" bIns="0" rtlCol="0"/>
          <a:lstStyle/>
          <a:p>
            <a:endParaRPr/>
          </a:p>
        </p:txBody>
      </p:sp>
      <p:sp>
        <p:nvSpPr>
          <p:cNvPr id="4" name="object 4"/>
          <p:cNvSpPr/>
          <p:nvPr/>
        </p:nvSpPr>
        <p:spPr>
          <a:xfrm>
            <a:off x="2083816" y="852766"/>
            <a:ext cx="6655434" cy="0"/>
          </a:xfrm>
          <a:custGeom>
            <a:avLst/>
            <a:gdLst/>
            <a:ahLst/>
            <a:cxnLst/>
            <a:rect l="l" t="t" r="r" b="b"/>
            <a:pathLst>
              <a:path w="6655434">
                <a:moveTo>
                  <a:pt x="0" y="0"/>
                </a:moveTo>
                <a:lnTo>
                  <a:pt x="6655054" y="0"/>
                </a:lnTo>
              </a:path>
            </a:pathLst>
          </a:custGeom>
          <a:ln w="12700">
            <a:solidFill>
              <a:srgbClr val="4BD9F8"/>
            </a:solidFill>
          </a:ln>
        </p:spPr>
        <p:txBody>
          <a:bodyPr wrap="square" lIns="0" tIns="0" rIns="0" bIns="0" rtlCol="0"/>
          <a:lstStyle/>
          <a:p>
            <a:endParaRPr/>
          </a:p>
        </p:txBody>
      </p:sp>
      <p:sp>
        <p:nvSpPr>
          <p:cNvPr id="5" name="object 5"/>
          <p:cNvSpPr txBox="1">
            <a:spLocks noGrp="1"/>
          </p:cNvSpPr>
          <p:nvPr>
            <p:ph type="title"/>
          </p:nvPr>
        </p:nvSpPr>
        <p:spPr>
          <a:xfrm>
            <a:off x="2071116" y="424654"/>
            <a:ext cx="2524125" cy="345440"/>
          </a:xfrm>
          <a:prstGeom prst="rect">
            <a:avLst/>
          </a:prstGeom>
        </p:spPr>
        <p:txBody>
          <a:bodyPr vert="horz" wrap="square" lIns="0" tIns="12700" rIns="0" bIns="0" rtlCol="0">
            <a:spAutoFit/>
          </a:bodyPr>
          <a:lstStyle/>
          <a:p>
            <a:pPr marL="12700">
              <a:lnSpc>
                <a:spcPct val="100000"/>
              </a:lnSpc>
              <a:spcBef>
                <a:spcPts val="100"/>
              </a:spcBef>
            </a:pPr>
            <a:r>
              <a:rPr spc="-10" dirty="0"/>
              <a:t>The </a:t>
            </a:r>
            <a:r>
              <a:rPr spc="-20" dirty="0"/>
              <a:t>Elevator</a:t>
            </a:r>
            <a:r>
              <a:rPr spc="-70" dirty="0"/>
              <a:t> </a:t>
            </a:r>
            <a:r>
              <a:rPr spc="-10" dirty="0"/>
              <a:t>Pitch</a:t>
            </a:r>
          </a:p>
        </p:txBody>
      </p:sp>
      <p:sp>
        <p:nvSpPr>
          <p:cNvPr id="7" name="object 7"/>
          <p:cNvSpPr/>
          <p:nvPr/>
        </p:nvSpPr>
        <p:spPr>
          <a:xfrm>
            <a:off x="5052320" y="1677571"/>
            <a:ext cx="1897380" cy="1588135"/>
          </a:xfrm>
          <a:custGeom>
            <a:avLst/>
            <a:gdLst/>
            <a:ahLst/>
            <a:cxnLst/>
            <a:rect l="l" t="t" r="r" b="b"/>
            <a:pathLst>
              <a:path w="1897379" h="1588135">
                <a:moveTo>
                  <a:pt x="1688452" y="1335481"/>
                </a:moveTo>
                <a:lnTo>
                  <a:pt x="1321968" y="1335481"/>
                </a:lnTo>
                <a:lnTo>
                  <a:pt x="1750987" y="1587665"/>
                </a:lnTo>
                <a:lnTo>
                  <a:pt x="1688452" y="1335481"/>
                </a:lnTo>
                <a:close/>
              </a:path>
              <a:path w="1897379" h="1588135">
                <a:moveTo>
                  <a:pt x="1704924" y="0"/>
                </a:moveTo>
                <a:lnTo>
                  <a:pt x="1630133" y="0"/>
                </a:lnTo>
                <a:lnTo>
                  <a:pt x="1630133" y="823874"/>
                </a:lnTo>
                <a:lnTo>
                  <a:pt x="1626628" y="871307"/>
                </a:lnTo>
                <a:lnTo>
                  <a:pt x="1616107" y="916318"/>
                </a:lnTo>
                <a:lnTo>
                  <a:pt x="1598568" y="957703"/>
                </a:lnTo>
                <a:lnTo>
                  <a:pt x="1574006" y="994260"/>
                </a:lnTo>
                <a:lnTo>
                  <a:pt x="1542417" y="1024787"/>
                </a:lnTo>
                <a:lnTo>
                  <a:pt x="1503796" y="1048080"/>
                </a:lnTo>
                <a:lnTo>
                  <a:pt x="1458140" y="1062939"/>
                </a:lnTo>
                <a:lnTo>
                  <a:pt x="1405445" y="1068158"/>
                </a:lnTo>
                <a:lnTo>
                  <a:pt x="0" y="1068158"/>
                </a:lnTo>
                <a:lnTo>
                  <a:pt x="0" y="1107668"/>
                </a:lnTo>
                <a:lnTo>
                  <a:pt x="5787" y="1150047"/>
                </a:lnTo>
                <a:lnTo>
                  <a:pt x="22174" y="1191152"/>
                </a:lnTo>
                <a:lnTo>
                  <a:pt x="47701" y="1229633"/>
                </a:lnTo>
                <a:lnTo>
                  <a:pt x="80908" y="1264142"/>
                </a:lnTo>
                <a:lnTo>
                  <a:pt x="120333" y="1293329"/>
                </a:lnTo>
                <a:lnTo>
                  <a:pt x="164516" y="1315848"/>
                </a:lnTo>
                <a:lnTo>
                  <a:pt x="211997" y="1330348"/>
                </a:lnTo>
                <a:lnTo>
                  <a:pt x="261315" y="1335481"/>
                </a:lnTo>
                <a:lnTo>
                  <a:pt x="1704924" y="1335481"/>
                </a:lnTo>
                <a:lnTo>
                  <a:pt x="1757338" y="1328818"/>
                </a:lnTo>
                <a:lnTo>
                  <a:pt x="1801036" y="1310173"/>
                </a:lnTo>
                <a:lnTo>
                  <a:pt x="1836257" y="1281558"/>
                </a:lnTo>
                <a:lnTo>
                  <a:pt x="1863238" y="1244987"/>
                </a:lnTo>
                <a:lnTo>
                  <a:pt x="1882216" y="1202473"/>
                </a:lnTo>
                <a:lnTo>
                  <a:pt x="1893428" y="1156029"/>
                </a:lnTo>
                <a:lnTo>
                  <a:pt x="1897113" y="1107668"/>
                </a:lnTo>
                <a:lnTo>
                  <a:pt x="1897113" y="195643"/>
                </a:lnTo>
                <a:lnTo>
                  <a:pt x="1893428" y="149100"/>
                </a:lnTo>
                <a:lnTo>
                  <a:pt x="1882216" y="107265"/>
                </a:lnTo>
                <a:lnTo>
                  <a:pt x="1863238" y="71033"/>
                </a:lnTo>
                <a:lnTo>
                  <a:pt x="1836257" y="41296"/>
                </a:lnTo>
                <a:lnTo>
                  <a:pt x="1801036" y="18950"/>
                </a:lnTo>
                <a:lnTo>
                  <a:pt x="1757338" y="4886"/>
                </a:lnTo>
                <a:lnTo>
                  <a:pt x="1704924" y="0"/>
                </a:lnTo>
                <a:close/>
              </a:path>
            </a:pathLst>
          </a:custGeom>
          <a:solidFill>
            <a:srgbClr val="D7DF23"/>
          </a:solidFill>
        </p:spPr>
        <p:txBody>
          <a:bodyPr wrap="square" lIns="0" tIns="0" rIns="0" bIns="0" rtlCol="0"/>
          <a:lstStyle/>
          <a:p>
            <a:endParaRPr/>
          </a:p>
        </p:txBody>
      </p:sp>
      <p:sp>
        <p:nvSpPr>
          <p:cNvPr id="8" name="object 8"/>
          <p:cNvSpPr/>
          <p:nvPr/>
        </p:nvSpPr>
        <p:spPr>
          <a:xfrm>
            <a:off x="4385570" y="1256964"/>
            <a:ext cx="2315210" cy="1858010"/>
          </a:xfrm>
          <a:custGeom>
            <a:avLst/>
            <a:gdLst/>
            <a:ahLst/>
            <a:cxnLst/>
            <a:rect l="l" t="t" r="r" b="b"/>
            <a:pathLst>
              <a:path w="2315210" h="1858010">
                <a:moveTo>
                  <a:pt x="2026704" y="0"/>
                </a:moveTo>
                <a:lnTo>
                  <a:pt x="322516" y="0"/>
                </a:lnTo>
                <a:lnTo>
                  <a:pt x="277057" y="3852"/>
                </a:lnTo>
                <a:lnTo>
                  <a:pt x="231409" y="14859"/>
                </a:lnTo>
                <a:lnTo>
                  <a:pt x="186742" y="32197"/>
                </a:lnTo>
                <a:lnTo>
                  <a:pt x="144229" y="55044"/>
                </a:lnTo>
                <a:lnTo>
                  <a:pt x="105041" y="82573"/>
                </a:lnTo>
                <a:lnTo>
                  <a:pt x="70351" y="113963"/>
                </a:lnTo>
                <a:lnTo>
                  <a:pt x="41330" y="148389"/>
                </a:lnTo>
                <a:lnTo>
                  <a:pt x="19150" y="185027"/>
                </a:lnTo>
                <a:lnTo>
                  <a:pt x="4982" y="223054"/>
                </a:lnTo>
                <a:lnTo>
                  <a:pt x="0" y="261645"/>
                </a:lnTo>
                <a:lnTo>
                  <a:pt x="0" y="1294193"/>
                </a:lnTo>
                <a:lnTo>
                  <a:pt x="6548" y="1336912"/>
                </a:lnTo>
                <a:lnTo>
                  <a:pt x="25008" y="1376113"/>
                </a:lnTo>
                <a:lnTo>
                  <a:pt x="53605" y="1411328"/>
                </a:lnTo>
                <a:lnTo>
                  <a:pt x="90562" y="1442083"/>
                </a:lnTo>
                <a:lnTo>
                  <a:pt x="134102" y="1467909"/>
                </a:lnTo>
                <a:lnTo>
                  <a:pt x="182449" y="1488333"/>
                </a:lnTo>
                <a:lnTo>
                  <a:pt x="233828" y="1502886"/>
                </a:lnTo>
                <a:lnTo>
                  <a:pt x="286461" y="1511096"/>
                </a:lnTo>
                <a:lnTo>
                  <a:pt x="195198" y="1857540"/>
                </a:lnTo>
                <a:lnTo>
                  <a:pt x="779919" y="1513649"/>
                </a:lnTo>
                <a:lnTo>
                  <a:pt x="2026704" y="1513649"/>
                </a:lnTo>
                <a:lnTo>
                  <a:pt x="2075981" y="1510344"/>
                </a:lnTo>
                <a:lnTo>
                  <a:pt x="2123399" y="1500726"/>
                </a:lnTo>
                <a:lnTo>
                  <a:pt x="2167907" y="1485243"/>
                </a:lnTo>
                <a:lnTo>
                  <a:pt x="2208453" y="1464342"/>
                </a:lnTo>
                <a:lnTo>
                  <a:pt x="2243985" y="1438468"/>
                </a:lnTo>
                <a:lnTo>
                  <a:pt x="2273451" y="1408070"/>
                </a:lnTo>
                <a:lnTo>
                  <a:pt x="2295801" y="1373593"/>
                </a:lnTo>
                <a:lnTo>
                  <a:pt x="2309982" y="1335485"/>
                </a:lnTo>
                <a:lnTo>
                  <a:pt x="2314943" y="1294193"/>
                </a:lnTo>
                <a:lnTo>
                  <a:pt x="2314943" y="261645"/>
                </a:lnTo>
                <a:lnTo>
                  <a:pt x="2309982" y="218785"/>
                </a:lnTo>
                <a:lnTo>
                  <a:pt x="2295801" y="176736"/>
                </a:lnTo>
                <a:lnTo>
                  <a:pt x="2273451" y="136627"/>
                </a:lnTo>
                <a:lnTo>
                  <a:pt x="2243985" y="99588"/>
                </a:lnTo>
                <a:lnTo>
                  <a:pt x="2208453" y="66750"/>
                </a:lnTo>
                <a:lnTo>
                  <a:pt x="2167907" y="39242"/>
                </a:lnTo>
                <a:lnTo>
                  <a:pt x="2123399" y="18194"/>
                </a:lnTo>
                <a:lnTo>
                  <a:pt x="2075981" y="4736"/>
                </a:lnTo>
                <a:lnTo>
                  <a:pt x="2026704" y="0"/>
                </a:lnTo>
                <a:close/>
              </a:path>
            </a:pathLst>
          </a:custGeom>
          <a:solidFill>
            <a:srgbClr val="F79421"/>
          </a:solidFill>
        </p:spPr>
        <p:txBody>
          <a:bodyPr wrap="square" lIns="0" tIns="0" rIns="0" bIns="0" rtlCol="0"/>
          <a:lstStyle/>
          <a:p>
            <a:endParaRPr/>
          </a:p>
        </p:txBody>
      </p:sp>
      <p:sp>
        <p:nvSpPr>
          <p:cNvPr id="9" name="object 9"/>
          <p:cNvSpPr txBox="1"/>
          <p:nvPr/>
        </p:nvSpPr>
        <p:spPr>
          <a:xfrm>
            <a:off x="4800600" y="1472053"/>
            <a:ext cx="1648460" cy="1031240"/>
          </a:xfrm>
          <a:prstGeom prst="rect">
            <a:avLst/>
          </a:prstGeom>
        </p:spPr>
        <p:txBody>
          <a:bodyPr vert="horz" wrap="square" lIns="0" tIns="12700" rIns="0" bIns="0" rtlCol="0">
            <a:spAutoFit/>
          </a:bodyPr>
          <a:lstStyle/>
          <a:p>
            <a:pPr marL="12700" marR="5080">
              <a:lnSpc>
                <a:spcPct val="100000"/>
              </a:lnSpc>
              <a:spcBef>
                <a:spcPts val="100"/>
              </a:spcBef>
            </a:pPr>
            <a:r>
              <a:rPr sz="2200" b="1" spc="-30" dirty="0">
                <a:solidFill>
                  <a:srgbClr val="FFFFFF"/>
                </a:solidFill>
                <a:latin typeface="Calibri"/>
                <a:cs typeface="Calibri"/>
              </a:rPr>
              <a:t>“Tell </a:t>
            </a:r>
            <a:r>
              <a:rPr sz="2200" b="1" spc="-10" dirty="0" smtClean="0">
                <a:solidFill>
                  <a:srgbClr val="FFFFFF"/>
                </a:solidFill>
                <a:latin typeface="Calibri"/>
                <a:cs typeface="Calibri"/>
              </a:rPr>
              <a:t>me</a:t>
            </a:r>
            <a:r>
              <a:rPr lang="en-US" sz="2200" b="1" spc="-10" dirty="0" smtClean="0">
                <a:solidFill>
                  <a:srgbClr val="FFFFFF"/>
                </a:solidFill>
                <a:latin typeface="Calibri"/>
                <a:cs typeface="Calibri"/>
              </a:rPr>
              <a:t> </a:t>
            </a:r>
            <a:r>
              <a:rPr sz="2200" b="1" spc="-10" dirty="0" smtClean="0">
                <a:solidFill>
                  <a:srgbClr val="FFFFFF"/>
                </a:solidFill>
                <a:latin typeface="Calibri"/>
                <a:cs typeface="Calibri"/>
              </a:rPr>
              <a:t>about </a:t>
            </a:r>
            <a:r>
              <a:rPr sz="2200" b="1" spc="-20" dirty="0" smtClean="0">
                <a:solidFill>
                  <a:srgbClr val="FFFFFF"/>
                </a:solidFill>
                <a:latin typeface="Calibri"/>
                <a:cs typeface="Calibri"/>
              </a:rPr>
              <a:t>your</a:t>
            </a:r>
            <a:r>
              <a:rPr lang="en-US" sz="2200" b="1" spc="-20" dirty="0" smtClean="0">
                <a:solidFill>
                  <a:srgbClr val="FFFFFF"/>
                </a:solidFill>
                <a:latin typeface="Calibri"/>
                <a:cs typeface="Calibri"/>
              </a:rPr>
              <a:t> </a:t>
            </a:r>
            <a:r>
              <a:rPr sz="2200" b="1" spc="-10" dirty="0" smtClean="0">
                <a:solidFill>
                  <a:srgbClr val="FFFFFF"/>
                </a:solidFill>
                <a:latin typeface="Calibri"/>
                <a:cs typeface="Calibri"/>
              </a:rPr>
              <a:t>o</a:t>
            </a:r>
            <a:r>
              <a:rPr sz="2200" b="1" dirty="0" smtClean="0">
                <a:solidFill>
                  <a:srgbClr val="FFFFFF"/>
                </a:solidFill>
                <a:latin typeface="Calibri"/>
                <a:cs typeface="Calibri"/>
              </a:rPr>
              <a:t>r</a:t>
            </a:r>
            <a:r>
              <a:rPr sz="2200" b="1" spc="-15" dirty="0" smtClean="0">
                <a:solidFill>
                  <a:srgbClr val="FFFFFF"/>
                </a:solidFill>
                <a:latin typeface="Calibri"/>
                <a:cs typeface="Calibri"/>
              </a:rPr>
              <a:t>g</a:t>
            </a:r>
            <a:r>
              <a:rPr sz="2200" b="1" spc="-20" dirty="0" smtClean="0">
                <a:solidFill>
                  <a:srgbClr val="FFFFFF"/>
                </a:solidFill>
                <a:latin typeface="Calibri"/>
                <a:cs typeface="Calibri"/>
              </a:rPr>
              <a:t>an</a:t>
            </a:r>
            <a:r>
              <a:rPr sz="2200" b="1" spc="-25" dirty="0" smtClean="0">
                <a:solidFill>
                  <a:srgbClr val="FFFFFF"/>
                </a:solidFill>
                <a:latin typeface="Calibri"/>
                <a:cs typeface="Calibri"/>
              </a:rPr>
              <a:t>i</a:t>
            </a:r>
            <a:r>
              <a:rPr sz="2200" b="1" spc="-10" dirty="0" smtClean="0">
                <a:solidFill>
                  <a:srgbClr val="FFFFFF"/>
                </a:solidFill>
                <a:latin typeface="Calibri"/>
                <a:cs typeface="Calibri"/>
              </a:rPr>
              <a:t>z</a:t>
            </a:r>
            <a:r>
              <a:rPr sz="2200" b="1" spc="-25" dirty="0" smtClean="0">
                <a:solidFill>
                  <a:srgbClr val="FFFFFF"/>
                </a:solidFill>
                <a:latin typeface="Calibri"/>
                <a:cs typeface="Calibri"/>
              </a:rPr>
              <a:t>at</a:t>
            </a:r>
            <a:r>
              <a:rPr sz="2200" b="1" spc="-15" dirty="0" smtClean="0">
                <a:solidFill>
                  <a:srgbClr val="FFFFFF"/>
                </a:solidFill>
                <a:latin typeface="Calibri"/>
                <a:cs typeface="Calibri"/>
              </a:rPr>
              <a:t>i</a:t>
            </a:r>
            <a:r>
              <a:rPr sz="2200" b="1" spc="-10" dirty="0" smtClean="0">
                <a:solidFill>
                  <a:srgbClr val="FFFFFF"/>
                </a:solidFill>
                <a:latin typeface="Calibri"/>
                <a:cs typeface="Calibri"/>
              </a:rPr>
              <a:t>o</a:t>
            </a:r>
            <a:r>
              <a:rPr sz="2200" b="1" spc="-15" dirty="0" smtClean="0">
                <a:solidFill>
                  <a:srgbClr val="FFFFFF"/>
                </a:solidFill>
                <a:latin typeface="Calibri"/>
                <a:cs typeface="Calibri"/>
              </a:rPr>
              <a:t>n</a:t>
            </a:r>
            <a:r>
              <a:rPr sz="2200" b="1" spc="-75" dirty="0">
                <a:solidFill>
                  <a:srgbClr val="FFFFFF"/>
                </a:solidFill>
                <a:latin typeface="Calibri"/>
                <a:cs typeface="Calibri"/>
              </a:rPr>
              <a:t>.</a:t>
            </a:r>
            <a:r>
              <a:rPr sz="2200" b="1" dirty="0">
                <a:solidFill>
                  <a:srgbClr val="FFFFFF"/>
                </a:solidFill>
                <a:latin typeface="Calibri"/>
                <a:cs typeface="Calibri"/>
              </a:rPr>
              <a:t>”</a:t>
            </a:r>
            <a:endParaRPr sz="2200" dirty="0">
              <a:latin typeface="Calibri"/>
              <a:cs typeface="Calibri"/>
            </a:endParaRPr>
          </a:p>
        </p:txBody>
      </p:sp>
      <p:sp>
        <p:nvSpPr>
          <p:cNvPr id="10" name="object 10"/>
          <p:cNvSpPr txBox="1">
            <a:spLocks noGrp="1"/>
          </p:cNvSpPr>
          <p:nvPr>
            <p:ph type="ftr" sz="quarter" idx="5"/>
          </p:nvPr>
        </p:nvSpPr>
        <p:spPr>
          <a:prstGeom prst="rect">
            <a:avLst/>
          </a:prstGeom>
        </p:spPr>
        <p:txBody>
          <a:bodyPr vert="horz" wrap="square" lIns="0" tIns="635" rIns="0" bIns="0" rtlCol="0">
            <a:spAutoFit/>
          </a:body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ftr" sz="quarter" idx="5"/>
          </p:nvPr>
        </p:nvSpPr>
        <p:spPr>
          <a:prstGeom prst="rect">
            <a:avLst/>
          </a:prstGeom>
        </p:spPr>
        <p:txBody>
          <a:bodyPr vert="horz" wrap="square" lIns="0" tIns="635" rIns="0" bIns="0" rtlCol="0">
            <a:spAutoFit/>
          </a:body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6" name="object 4"/>
          <p:cNvSpPr txBox="1"/>
          <p:nvPr/>
        </p:nvSpPr>
        <p:spPr>
          <a:xfrm>
            <a:off x="2071116" y="754692"/>
            <a:ext cx="5520690" cy="3540996"/>
          </a:xfrm>
          <a:prstGeom prst="rect">
            <a:avLst/>
          </a:prstGeom>
        </p:spPr>
        <p:txBody>
          <a:bodyPr vert="horz" wrap="none" lIns="0" tIns="44450" rIns="0" bIns="0" rtlCol="0">
            <a:noAutofit/>
          </a:bodyPr>
          <a:lstStyle/>
          <a:p>
            <a:pPr marL="12700">
              <a:lnSpc>
                <a:spcPct val="100000"/>
              </a:lnSpc>
              <a:spcBef>
                <a:spcPts val="350"/>
              </a:spcBef>
            </a:pPr>
            <a:r>
              <a:rPr sz="1600" b="1" spc="-10" dirty="0">
                <a:solidFill>
                  <a:srgbClr val="231F20"/>
                </a:solidFill>
                <a:latin typeface="Calibri"/>
                <a:cs typeface="Calibri"/>
              </a:rPr>
              <a:t>Development</a:t>
            </a:r>
            <a:r>
              <a:rPr sz="1600" b="1" spc="-75" dirty="0">
                <a:solidFill>
                  <a:srgbClr val="231F20"/>
                </a:solidFill>
                <a:latin typeface="Calibri"/>
                <a:cs typeface="Calibri"/>
              </a:rPr>
              <a:t> </a:t>
            </a:r>
            <a:r>
              <a:rPr sz="1600" b="1" spc="-35" dirty="0">
                <a:solidFill>
                  <a:srgbClr val="231F20"/>
                </a:solidFill>
                <a:latin typeface="Calibri"/>
                <a:cs typeface="Calibri"/>
              </a:rPr>
              <a:t>Team:</a:t>
            </a:r>
            <a:endParaRPr sz="1600" dirty="0">
              <a:latin typeface="Calibri"/>
              <a:cs typeface="Calibri"/>
            </a:endParaRPr>
          </a:p>
          <a:p>
            <a:pPr marL="12700" marR="2300605">
              <a:lnSpc>
                <a:spcPts val="1939"/>
              </a:lnSpc>
              <a:spcBef>
                <a:spcPts val="65"/>
              </a:spcBef>
            </a:pPr>
            <a:r>
              <a:rPr sz="1400" spc="-15" dirty="0">
                <a:solidFill>
                  <a:srgbClr val="231F20"/>
                </a:solidFill>
                <a:latin typeface="Calibri"/>
                <a:cs typeface="Calibri"/>
              </a:rPr>
              <a:t>David Blanchard, Region </a:t>
            </a:r>
            <a:r>
              <a:rPr sz="1400" dirty="0">
                <a:solidFill>
                  <a:srgbClr val="231F20"/>
                </a:solidFill>
                <a:latin typeface="Calibri"/>
                <a:cs typeface="Calibri"/>
              </a:rPr>
              <a:t>3 </a:t>
            </a:r>
            <a:r>
              <a:rPr sz="1400" spc="-30" dirty="0" smtClean="0">
                <a:solidFill>
                  <a:srgbClr val="231F20"/>
                </a:solidFill>
                <a:latin typeface="Calibri"/>
                <a:cs typeface="Calibri"/>
              </a:rPr>
              <a:t>PTAC</a:t>
            </a:r>
            <a:r>
              <a:rPr lang="en-US" sz="1400" spc="-30" dirty="0" smtClean="0">
                <a:solidFill>
                  <a:srgbClr val="231F20"/>
                </a:solidFill>
                <a:latin typeface="Calibri"/>
                <a:cs typeface="Calibri"/>
              </a:rPr>
              <a:t>,</a:t>
            </a:r>
            <a:r>
              <a:rPr sz="1400" spc="-30" dirty="0" smtClean="0">
                <a:solidFill>
                  <a:srgbClr val="231F20"/>
                </a:solidFill>
                <a:latin typeface="Calibri"/>
                <a:cs typeface="Calibri"/>
              </a:rPr>
              <a:t> </a:t>
            </a:r>
            <a:r>
              <a:rPr sz="1400" spc="-10" dirty="0">
                <a:solidFill>
                  <a:srgbClr val="231F20"/>
                </a:solidFill>
                <a:latin typeface="Calibri"/>
                <a:cs typeface="Calibri"/>
              </a:rPr>
              <a:t>at </a:t>
            </a:r>
            <a:r>
              <a:rPr sz="1400" spc="-20" dirty="0">
                <a:solidFill>
                  <a:srgbClr val="231F20"/>
                </a:solidFill>
                <a:latin typeface="Calibri"/>
                <a:cs typeface="Calibri"/>
              </a:rPr>
              <a:t>P2P </a:t>
            </a:r>
            <a:r>
              <a:rPr sz="1400" spc="-10" dirty="0">
                <a:solidFill>
                  <a:srgbClr val="231F20"/>
                </a:solidFill>
                <a:latin typeface="Calibri"/>
                <a:cs typeface="Calibri"/>
              </a:rPr>
              <a:t>of </a:t>
            </a:r>
            <a:r>
              <a:rPr sz="1400" spc="-5" dirty="0" smtClean="0">
                <a:solidFill>
                  <a:srgbClr val="231F20"/>
                </a:solidFill>
                <a:latin typeface="Calibri"/>
                <a:cs typeface="Calibri"/>
              </a:rPr>
              <a:t>GA</a:t>
            </a:r>
            <a:r>
              <a:rPr lang="en-US" sz="1400" spc="-5" dirty="0" smtClean="0">
                <a:solidFill>
                  <a:srgbClr val="231F20"/>
                </a:solidFill>
                <a:latin typeface="Calibri"/>
                <a:cs typeface="Calibri"/>
              </a:rPr>
              <a:t> </a:t>
            </a:r>
          </a:p>
          <a:p>
            <a:pPr marL="12700" marR="2300605">
              <a:lnSpc>
                <a:spcPts val="1939"/>
              </a:lnSpc>
              <a:spcBef>
                <a:spcPts val="65"/>
              </a:spcBef>
            </a:pPr>
            <a:r>
              <a:rPr sz="1400" spc="-15" dirty="0" smtClean="0">
                <a:solidFill>
                  <a:srgbClr val="231F20"/>
                </a:solidFill>
                <a:latin typeface="Calibri"/>
                <a:cs typeface="Calibri"/>
              </a:rPr>
              <a:t>Glenda </a:t>
            </a:r>
            <a:r>
              <a:rPr sz="1400" spc="-10" dirty="0">
                <a:solidFill>
                  <a:srgbClr val="231F20"/>
                </a:solidFill>
                <a:latin typeface="Calibri"/>
                <a:cs typeface="Calibri"/>
              </a:rPr>
              <a:t>Hicks, </a:t>
            </a:r>
            <a:r>
              <a:rPr sz="1400" spc="-15" dirty="0">
                <a:solidFill>
                  <a:srgbClr val="231F20"/>
                </a:solidFill>
                <a:latin typeface="Calibri"/>
                <a:cs typeface="Calibri"/>
              </a:rPr>
              <a:t>Glenda </a:t>
            </a:r>
            <a:r>
              <a:rPr sz="1400" spc="-50" dirty="0">
                <a:solidFill>
                  <a:srgbClr val="231F20"/>
                </a:solidFill>
                <a:latin typeface="Calibri"/>
                <a:cs typeface="Calibri"/>
              </a:rPr>
              <a:t>Y. </a:t>
            </a:r>
            <a:r>
              <a:rPr sz="1400" spc="-10" dirty="0">
                <a:solidFill>
                  <a:srgbClr val="231F20"/>
                </a:solidFill>
                <a:latin typeface="Calibri"/>
                <a:cs typeface="Calibri"/>
              </a:rPr>
              <a:t>Hicks,</a:t>
            </a:r>
            <a:r>
              <a:rPr sz="1400" spc="100" dirty="0">
                <a:solidFill>
                  <a:srgbClr val="231F20"/>
                </a:solidFill>
                <a:latin typeface="Calibri"/>
                <a:cs typeface="Calibri"/>
              </a:rPr>
              <a:t> </a:t>
            </a:r>
            <a:r>
              <a:rPr sz="1400" spc="-30" dirty="0">
                <a:solidFill>
                  <a:srgbClr val="231F20"/>
                </a:solidFill>
                <a:latin typeface="Calibri"/>
                <a:cs typeface="Calibri"/>
              </a:rPr>
              <a:t>CPA</a:t>
            </a:r>
            <a:endParaRPr sz="1400" dirty="0">
              <a:latin typeface="Calibri"/>
              <a:cs typeface="Calibri"/>
            </a:endParaRPr>
          </a:p>
          <a:p>
            <a:pPr marL="12700" marR="2461260">
              <a:lnSpc>
                <a:spcPts val="1939"/>
              </a:lnSpc>
            </a:pPr>
            <a:r>
              <a:rPr sz="1400" spc="-10" dirty="0">
                <a:solidFill>
                  <a:srgbClr val="231F20"/>
                </a:solidFill>
                <a:latin typeface="Calibri"/>
                <a:cs typeface="Calibri"/>
              </a:rPr>
              <a:t>Rachel </a:t>
            </a:r>
            <a:r>
              <a:rPr sz="1400" spc="-15" dirty="0">
                <a:solidFill>
                  <a:srgbClr val="231F20"/>
                </a:solidFill>
                <a:latin typeface="Calibri"/>
                <a:cs typeface="Calibri"/>
              </a:rPr>
              <a:t>Howard, </a:t>
            </a:r>
            <a:r>
              <a:rPr sz="1400" spc="-10" dirty="0">
                <a:solidFill>
                  <a:srgbClr val="231F20"/>
                </a:solidFill>
                <a:latin typeface="Calibri"/>
                <a:cs typeface="Calibri"/>
              </a:rPr>
              <a:t>Rachel </a:t>
            </a:r>
            <a:r>
              <a:rPr sz="1400" spc="-15" dirty="0">
                <a:solidFill>
                  <a:srgbClr val="231F20"/>
                </a:solidFill>
                <a:latin typeface="Calibri"/>
                <a:cs typeface="Calibri"/>
              </a:rPr>
              <a:t>Howard </a:t>
            </a:r>
            <a:r>
              <a:rPr sz="1400" spc="-10" dirty="0" smtClean="0">
                <a:solidFill>
                  <a:srgbClr val="231F20"/>
                </a:solidFill>
                <a:latin typeface="Calibri"/>
                <a:cs typeface="Calibri"/>
              </a:rPr>
              <a:t>Consulting</a:t>
            </a:r>
            <a:r>
              <a:rPr lang="en-US" sz="1400" spc="-10" dirty="0" smtClean="0">
                <a:solidFill>
                  <a:srgbClr val="231F20"/>
                </a:solidFill>
                <a:latin typeface="Calibri"/>
                <a:cs typeface="Calibri"/>
              </a:rPr>
              <a:t> </a:t>
            </a:r>
          </a:p>
          <a:p>
            <a:pPr marL="12700" marR="2461260">
              <a:lnSpc>
                <a:spcPts val="1939"/>
              </a:lnSpc>
            </a:pPr>
            <a:r>
              <a:rPr sz="1400" spc="-15" dirty="0" smtClean="0">
                <a:solidFill>
                  <a:srgbClr val="231F20"/>
                </a:solidFill>
                <a:latin typeface="Calibri"/>
                <a:cs typeface="Calibri"/>
              </a:rPr>
              <a:t>Jan </a:t>
            </a:r>
            <a:r>
              <a:rPr sz="1400" spc="-10" dirty="0">
                <a:solidFill>
                  <a:srgbClr val="231F20"/>
                </a:solidFill>
                <a:latin typeface="Calibri"/>
                <a:cs typeface="Calibri"/>
              </a:rPr>
              <a:t>Serak, </a:t>
            </a:r>
            <a:r>
              <a:rPr sz="1400" spc="-15" dirty="0">
                <a:solidFill>
                  <a:srgbClr val="231F20"/>
                </a:solidFill>
                <a:latin typeface="Calibri"/>
                <a:cs typeface="Calibri"/>
              </a:rPr>
              <a:t>Region </a:t>
            </a:r>
            <a:r>
              <a:rPr sz="1400" dirty="0">
                <a:solidFill>
                  <a:srgbClr val="231F20"/>
                </a:solidFill>
                <a:latin typeface="Calibri"/>
                <a:cs typeface="Calibri"/>
              </a:rPr>
              <a:t>4 </a:t>
            </a:r>
            <a:r>
              <a:rPr sz="1400" spc="-30" dirty="0" smtClean="0">
                <a:solidFill>
                  <a:srgbClr val="231F20"/>
                </a:solidFill>
                <a:latin typeface="Calibri"/>
                <a:cs typeface="Calibri"/>
              </a:rPr>
              <a:t>PTAC</a:t>
            </a:r>
            <a:r>
              <a:rPr lang="en-US" sz="1400" spc="-30" dirty="0" smtClean="0">
                <a:solidFill>
                  <a:srgbClr val="231F20"/>
                </a:solidFill>
                <a:latin typeface="Calibri"/>
                <a:cs typeface="Calibri"/>
              </a:rPr>
              <a:t>,</a:t>
            </a:r>
            <a:r>
              <a:rPr sz="1400" spc="-30" dirty="0" smtClean="0">
                <a:solidFill>
                  <a:srgbClr val="231F20"/>
                </a:solidFill>
                <a:latin typeface="Calibri"/>
                <a:cs typeface="Calibri"/>
              </a:rPr>
              <a:t> </a:t>
            </a:r>
            <a:r>
              <a:rPr sz="1400" spc="-10" dirty="0">
                <a:solidFill>
                  <a:srgbClr val="231F20"/>
                </a:solidFill>
                <a:latin typeface="Calibri"/>
                <a:cs typeface="Calibri"/>
              </a:rPr>
              <a:t>at WI</a:t>
            </a:r>
            <a:r>
              <a:rPr sz="1400" spc="75" dirty="0">
                <a:solidFill>
                  <a:srgbClr val="231F20"/>
                </a:solidFill>
                <a:latin typeface="Calibri"/>
                <a:cs typeface="Calibri"/>
              </a:rPr>
              <a:t> </a:t>
            </a:r>
            <a:r>
              <a:rPr sz="1400" spc="-15" dirty="0">
                <a:solidFill>
                  <a:srgbClr val="231F20"/>
                </a:solidFill>
                <a:latin typeface="Calibri"/>
                <a:cs typeface="Calibri"/>
              </a:rPr>
              <a:t>FACETS</a:t>
            </a:r>
            <a:endParaRPr sz="1400" dirty="0">
              <a:latin typeface="Calibri"/>
              <a:cs typeface="Calibri"/>
            </a:endParaRPr>
          </a:p>
          <a:p>
            <a:pPr marL="12700">
              <a:lnSpc>
                <a:spcPct val="100000"/>
              </a:lnSpc>
              <a:spcBef>
                <a:spcPts val="380"/>
              </a:spcBef>
            </a:pPr>
            <a:r>
              <a:rPr sz="1600" b="1" spc="-5" dirty="0">
                <a:solidFill>
                  <a:srgbClr val="231F20"/>
                </a:solidFill>
                <a:latin typeface="Calibri"/>
                <a:cs typeface="Calibri"/>
              </a:rPr>
              <a:t>Other</a:t>
            </a:r>
            <a:r>
              <a:rPr sz="1600" b="1" spc="-35" dirty="0">
                <a:solidFill>
                  <a:srgbClr val="231F20"/>
                </a:solidFill>
                <a:latin typeface="Calibri"/>
                <a:cs typeface="Calibri"/>
              </a:rPr>
              <a:t> </a:t>
            </a:r>
            <a:r>
              <a:rPr sz="1600" b="1" spc="-10" dirty="0">
                <a:solidFill>
                  <a:srgbClr val="231F20"/>
                </a:solidFill>
                <a:latin typeface="Calibri"/>
                <a:cs typeface="Calibri"/>
              </a:rPr>
              <a:t>Contributors:</a:t>
            </a:r>
            <a:endParaRPr sz="1600" dirty="0">
              <a:latin typeface="Calibri"/>
              <a:cs typeface="Calibri"/>
            </a:endParaRPr>
          </a:p>
          <a:p>
            <a:pPr marL="12700">
              <a:lnSpc>
                <a:spcPct val="100000"/>
              </a:lnSpc>
              <a:spcBef>
                <a:spcPts val="190"/>
              </a:spcBef>
            </a:pPr>
            <a:r>
              <a:rPr sz="1400" spc="-10" dirty="0">
                <a:solidFill>
                  <a:srgbClr val="231F20"/>
                </a:solidFill>
                <a:latin typeface="Calibri"/>
                <a:cs typeface="Calibri"/>
              </a:rPr>
              <a:t>Debra Jennings, CPIR, at</a:t>
            </a:r>
            <a:r>
              <a:rPr sz="1400" spc="-35" dirty="0">
                <a:solidFill>
                  <a:srgbClr val="231F20"/>
                </a:solidFill>
                <a:latin typeface="Calibri"/>
                <a:cs typeface="Calibri"/>
              </a:rPr>
              <a:t> </a:t>
            </a:r>
            <a:r>
              <a:rPr sz="1400" spc="-25" dirty="0">
                <a:solidFill>
                  <a:srgbClr val="231F20"/>
                </a:solidFill>
                <a:latin typeface="Calibri"/>
                <a:cs typeface="Calibri"/>
              </a:rPr>
              <a:t>SPAN</a:t>
            </a:r>
            <a:endParaRPr sz="1400" dirty="0">
              <a:latin typeface="Calibri"/>
              <a:cs typeface="Calibri"/>
            </a:endParaRPr>
          </a:p>
          <a:p>
            <a:pPr marL="12700">
              <a:lnSpc>
                <a:spcPct val="100000"/>
              </a:lnSpc>
              <a:spcBef>
                <a:spcPts val="229"/>
              </a:spcBef>
            </a:pPr>
            <a:r>
              <a:rPr sz="1400" spc="-15" dirty="0">
                <a:solidFill>
                  <a:srgbClr val="231F20"/>
                </a:solidFill>
                <a:latin typeface="Calibri"/>
                <a:cs typeface="Calibri"/>
              </a:rPr>
              <a:t>Diana </a:t>
            </a:r>
            <a:r>
              <a:rPr sz="1400" spc="-10" dirty="0">
                <a:solidFill>
                  <a:srgbClr val="231F20"/>
                </a:solidFill>
                <a:latin typeface="Calibri"/>
                <a:cs typeface="Calibri"/>
              </a:rPr>
              <a:t>Autin </a:t>
            </a:r>
            <a:r>
              <a:rPr sz="1400" dirty="0">
                <a:solidFill>
                  <a:srgbClr val="231F20"/>
                </a:solidFill>
                <a:latin typeface="Calibri"/>
                <a:cs typeface="Calibri"/>
              </a:rPr>
              <a:t>&amp; </a:t>
            </a:r>
            <a:r>
              <a:rPr sz="1400" spc="-10" dirty="0">
                <a:solidFill>
                  <a:srgbClr val="231F20"/>
                </a:solidFill>
                <a:latin typeface="Calibri"/>
                <a:cs typeface="Calibri"/>
              </a:rPr>
              <a:t>Carolyn </a:t>
            </a:r>
            <a:r>
              <a:rPr sz="1400" spc="-30" dirty="0">
                <a:solidFill>
                  <a:srgbClr val="231F20"/>
                </a:solidFill>
                <a:latin typeface="Calibri"/>
                <a:cs typeface="Calibri"/>
              </a:rPr>
              <a:t>Hayer, </a:t>
            </a:r>
            <a:r>
              <a:rPr sz="1400" spc="-25" dirty="0">
                <a:solidFill>
                  <a:srgbClr val="231F20"/>
                </a:solidFill>
                <a:latin typeface="Calibri"/>
                <a:cs typeface="Calibri"/>
              </a:rPr>
              <a:t>NE-PACT/Region </a:t>
            </a:r>
            <a:r>
              <a:rPr sz="1400" dirty="0">
                <a:solidFill>
                  <a:srgbClr val="231F20"/>
                </a:solidFill>
                <a:latin typeface="Calibri"/>
                <a:cs typeface="Calibri"/>
              </a:rPr>
              <a:t>1 </a:t>
            </a:r>
            <a:r>
              <a:rPr sz="1400" spc="-25" dirty="0">
                <a:solidFill>
                  <a:srgbClr val="231F20"/>
                </a:solidFill>
                <a:latin typeface="Calibri"/>
                <a:cs typeface="Calibri"/>
              </a:rPr>
              <a:t>PTAC, </a:t>
            </a:r>
            <a:r>
              <a:rPr sz="1400" spc="-10" dirty="0">
                <a:solidFill>
                  <a:srgbClr val="231F20"/>
                </a:solidFill>
                <a:latin typeface="Calibri"/>
                <a:cs typeface="Calibri"/>
              </a:rPr>
              <a:t>at</a:t>
            </a:r>
            <a:r>
              <a:rPr sz="1400" spc="155" dirty="0">
                <a:solidFill>
                  <a:srgbClr val="231F20"/>
                </a:solidFill>
                <a:latin typeface="Calibri"/>
                <a:cs typeface="Calibri"/>
              </a:rPr>
              <a:t> </a:t>
            </a:r>
            <a:r>
              <a:rPr sz="1400" spc="-25" dirty="0">
                <a:solidFill>
                  <a:srgbClr val="231F20"/>
                </a:solidFill>
                <a:latin typeface="Calibri"/>
                <a:cs typeface="Calibri"/>
              </a:rPr>
              <a:t>SPAN</a:t>
            </a:r>
            <a:endParaRPr sz="1400" dirty="0">
              <a:latin typeface="Calibri"/>
              <a:cs typeface="Calibri"/>
            </a:endParaRPr>
          </a:p>
          <a:p>
            <a:pPr marL="12700" marR="5080">
              <a:lnSpc>
                <a:spcPct val="113900"/>
              </a:lnSpc>
            </a:pPr>
            <a:r>
              <a:rPr sz="1400" spc="-10" dirty="0">
                <a:solidFill>
                  <a:srgbClr val="231F20"/>
                </a:solidFill>
                <a:latin typeface="Calibri"/>
                <a:cs typeface="Calibri"/>
              </a:rPr>
              <a:t>Connie </a:t>
            </a:r>
            <a:r>
              <a:rPr sz="1400" spc="-15" dirty="0">
                <a:solidFill>
                  <a:srgbClr val="231F20"/>
                </a:solidFill>
                <a:latin typeface="Calibri"/>
                <a:cs typeface="Calibri"/>
              </a:rPr>
              <a:t>Hawkins, Rene </a:t>
            </a:r>
            <a:r>
              <a:rPr sz="1400" spc="-20" dirty="0">
                <a:solidFill>
                  <a:srgbClr val="231F20"/>
                </a:solidFill>
                <a:latin typeface="Calibri"/>
                <a:cs typeface="Calibri"/>
              </a:rPr>
              <a:t>Averitt-Sanzone, </a:t>
            </a:r>
            <a:r>
              <a:rPr sz="1400" spc="-5" dirty="0">
                <a:solidFill>
                  <a:srgbClr val="231F20"/>
                </a:solidFill>
                <a:latin typeface="Calibri"/>
                <a:cs typeface="Calibri"/>
              </a:rPr>
              <a:t>Laura </a:t>
            </a:r>
            <a:r>
              <a:rPr sz="1400" spc="-35" dirty="0">
                <a:solidFill>
                  <a:srgbClr val="231F20"/>
                </a:solidFill>
                <a:latin typeface="Calibri"/>
                <a:cs typeface="Calibri"/>
              </a:rPr>
              <a:t>Weber, </a:t>
            </a:r>
            <a:r>
              <a:rPr sz="1400" spc="-10" dirty="0">
                <a:solidFill>
                  <a:srgbClr val="231F20"/>
                </a:solidFill>
                <a:latin typeface="Calibri"/>
                <a:cs typeface="Calibri"/>
              </a:rPr>
              <a:t>Region </a:t>
            </a:r>
            <a:r>
              <a:rPr sz="1400" dirty="0">
                <a:solidFill>
                  <a:srgbClr val="231F20"/>
                </a:solidFill>
                <a:latin typeface="Calibri"/>
                <a:cs typeface="Calibri"/>
              </a:rPr>
              <a:t>2 </a:t>
            </a:r>
            <a:r>
              <a:rPr sz="1400" spc="-25" dirty="0">
                <a:solidFill>
                  <a:srgbClr val="231F20"/>
                </a:solidFill>
                <a:latin typeface="Calibri"/>
                <a:cs typeface="Calibri"/>
              </a:rPr>
              <a:t>PTAC, </a:t>
            </a:r>
            <a:r>
              <a:rPr sz="1400" spc="-10" dirty="0">
                <a:solidFill>
                  <a:srgbClr val="231F20"/>
                </a:solidFill>
                <a:latin typeface="Calibri"/>
                <a:cs typeface="Calibri"/>
              </a:rPr>
              <a:t>at </a:t>
            </a:r>
            <a:r>
              <a:rPr sz="1400" spc="-10" dirty="0" smtClean="0">
                <a:solidFill>
                  <a:srgbClr val="231F20"/>
                </a:solidFill>
                <a:latin typeface="Calibri"/>
                <a:cs typeface="Calibri"/>
              </a:rPr>
              <a:t>ECAC</a:t>
            </a:r>
            <a:r>
              <a:rPr lang="en-US" sz="1400" spc="-10" dirty="0" smtClean="0">
                <a:solidFill>
                  <a:srgbClr val="231F20"/>
                </a:solidFill>
                <a:latin typeface="Calibri"/>
                <a:cs typeface="Calibri"/>
              </a:rPr>
              <a:t> </a:t>
            </a:r>
          </a:p>
          <a:p>
            <a:pPr marL="12700" marR="5080">
              <a:lnSpc>
                <a:spcPct val="113900"/>
              </a:lnSpc>
            </a:pPr>
            <a:r>
              <a:rPr sz="1400" spc="-10" dirty="0" smtClean="0">
                <a:solidFill>
                  <a:srgbClr val="231F20"/>
                </a:solidFill>
                <a:latin typeface="Calibri"/>
                <a:cs typeface="Calibri"/>
              </a:rPr>
              <a:t>Debi </a:t>
            </a:r>
            <a:r>
              <a:rPr sz="1400" spc="-40" dirty="0">
                <a:solidFill>
                  <a:srgbClr val="231F20"/>
                </a:solidFill>
                <a:latin typeface="Calibri"/>
                <a:cs typeface="Calibri"/>
              </a:rPr>
              <a:t>Tucker, </a:t>
            </a:r>
            <a:r>
              <a:rPr sz="1400" spc="-15" dirty="0">
                <a:solidFill>
                  <a:srgbClr val="231F20"/>
                </a:solidFill>
                <a:latin typeface="Calibri"/>
                <a:cs typeface="Calibri"/>
              </a:rPr>
              <a:t>Stephanie </a:t>
            </a:r>
            <a:r>
              <a:rPr sz="1400" spc="-10" dirty="0">
                <a:solidFill>
                  <a:srgbClr val="231F20"/>
                </a:solidFill>
                <a:latin typeface="Calibri"/>
                <a:cs typeface="Calibri"/>
              </a:rPr>
              <a:t>Moss, Region </a:t>
            </a:r>
            <a:r>
              <a:rPr sz="1400" dirty="0">
                <a:solidFill>
                  <a:srgbClr val="231F20"/>
                </a:solidFill>
                <a:latin typeface="Calibri"/>
                <a:cs typeface="Calibri"/>
              </a:rPr>
              <a:t>3 </a:t>
            </a:r>
            <a:r>
              <a:rPr sz="1400" spc="-25" dirty="0">
                <a:solidFill>
                  <a:srgbClr val="231F20"/>
                </a:solidFill>
                <a:latin typeface="Calibri"/>
                <a:cs typeface="Calibri"/>
              </a:rPr>
              <a:t>PTAC, </a:t>
            </a:r>
            <a:r>
              <a:rPr sz="1400" spc="-10" dirty="0">
                <a:solidFill>
                  <a:srgbClr val="231F20"/>
                </a:solidFill>
                <a:latin typeface="Calibri"/>
                <a:cs typeface="Calibri"/>
              </a:rPr>
              <a:t>at </a:t>
            </a:r>
            <a:r>
              <a:rPr sz="1400" spc="-20" dirty="0">
                <a:solidFill>
                  <a:srgbClr val="231F20"/>
                </a:solidFill>
                <a:latin typeface="Calibri"/>
                <a:cs typeface="Calibri"/>
              </a:rPr>
              <a:t>P2P </a:t>
            </a:r>
            <a:r>
              <a:rPr sz="1400" spc="-10" dirty="0">
                <a:solidFill>
                  <a:srgbClr val="231F20"/>
                </a:solidFill>
                <a:latin typeface="Calibri"/>
                <a:cs typeface="Calibri"/>
              </a:rPr>
              <a:t>of</a:t>
            </a:r>
            <a:r>
              <a:rPr sz="1400" spc="114" dirty="0">
                <a:solidFill>
                  <a:srgbClr val="231F20"/>
                </a:solidFill>
                <a:latin typeface="Calibri"/>
                <a:cs typeface="Calibri"/>
              </a:rPr>
              <a:t> </a:t>
            </a:r>
            <a:r>
              <a:rPr sz="1400" spc="-5" dirty="0">
                <a:solidFill>
                  <a:srgbClr val="231F20"/>
                </a:solidFill>
                <a:latin typeface="Calibri"/>
                <a:cs typeface="Calibri"/>
              </a:rPr>
              <a:t>GA</a:t>
            </a:r>
            <a:endParaRPr sz="1400" dirty="0">
              <a:latin typeface="Calibri"/>
              <a:cs typeface="Calibri"/>
            </a:endParaRPr>
          </a:p>
          <a:p>
            <a:pPr marL="12700" marR="1905635">
              <a:lnSpc>
                <a:spcPct val="113900"/>
              </a:lnSpc>
            </a:pPr>
            <a:r>
              <a:rPr sz="1400" spc="-5" dirty="0">
                <a:solidFill>
                  <a:srgbClr val="231F20"/>
                </a:solidFill>
                <a:latin typeface="Calibri"/>
                <a:cs typeface="Calibri"/>
              </a:rPr>
              <a:t>Courtney </a:t>
            </a:r>
            <a:r>
              <a:rPr sz="1400" spc="-30" dirty="0">
                <a:solidFill>
                  <a:srgbClr val="231F20"/>
                </a:solidFill>
                <a:latin typeface="Calibri"/>
                <a:cs typeface="Calibri"/>
              </a:rPr>
              <a:t>Salzer, </a:t>
            </a:r>
            <a:r>
              <a:rPr sz="1400" spc="-15" dirty="0">
                <a:solidFill>
                  <a:srgbClr val="231F20"/>
                </a:solidFill>
                <a:latin typeface="Calibri"/>
                <a:cs typeface="Calibri"/>
              </a:rPr>
              <a:t>Region </a:t>
            </a:r>
            <a:r>
              <a:rPr sz="1400" dirty="0">
                <a:solidFill>
                  <a:srgbClr val="231F20"/>
                </a:solidFill>
                <a:latin typeface="Calibri"/>
                <a:cs typeface="Calibri"/>
              </a:rPr>
              <a:t>4 </a:t>
            </a:r>
            <a:r>
              <a:rPr sz="1400" spc="-25" dirty="0">
                <a:solidFill>
                  <a:srgbClr val="231F20"/>
                </a:solidFill>
                <a:latin typeface="Calibri"/>
                <a:cs typeface="Calibri"/>
              </a:rPr>
              <a:t>PTAC, </a:t>
            </a:r>
            <a:r>
              <a:rPr sz="1400" spc="-10" dirty="0">
                <a:solidFill>
                  <a:srgbClr val="231F20"/>
                </a:solidFill>
                <a:latin typeface="Calibri"/>
                <a:cs typeface="Calibri"/>
              </a:rPr>
              <a:t>at WI </a:t>
            </a:r>
            <a:r>
              <a:rPr sz="1400" spc="-15" dirty="0" smtClean="0">
                <a:solidFill>
                  <a:srgbClr val="231F20"/>
                </a:solidFill>
                <a:latin typeface="Calibri"/>
                <a:cs typeface="Calibri"/>
              </a:rPr>
              <a:t>FACETS</a:t>
            </a:r>
            <a:r>
              <a:rPr lang="en-US" sz="1400" spc="-15" dirty="0" smtClean="0">
                <a:solidFill>
                  <a:srgbClr val="231F20"/>
                </a:solidFill>
                <a:latin typeface="Calibri"/>
                <a:cs typeface="Calibri"/>
              </a:rPr>
              <a:t> </a:t>
            </a:r>
          </a:p>
          <a:p>
            <a:pPr marL="12700" marR="1905635">
              <a:lnSpc>
                <a:spcPct val="113900"/>
              </a:lnSpc>
            </a:pPr>
            <a:r>
              <a:rPr sz="1400" spc="-5" dirty="0" smtClean="0">
                <a:solidFill>
                  <a:srgbClr val="231F20"/>
                </a:solidFill>
                <a:latin typeface="Calibri"/>
                <a:cs typeface="Calibri"/>
              </a:rPr>
              <a:t>Barb </a:t>
            </a:r>
            <a:r>
              <a:rPr sz="1400" spc="-15" dirty="0">
                <a:solidFill>
                  <a:srgbClr val="231F20"/>
                </a:solidFill>
                <a:latin typeface="Calibri"/>
                <a:cs typeface="Calibri"/>
              </a:rPr>
              <a:t>Buswell, Emily Rome, </a:t>
            </a:r>
            <a:r>
              <a:rPr lang="en-US" sz="1400" spc="-15" dirty="0" smtClean="0">
                <a:solidFill>
                  <a:srgbClr val="231F20"/>
                </a:solidFill>
                <a:latin typeface="Calibri"/>
                <a:cs typeface="Calibri"/>
              </a:rPr>
              <a:t>Jacey Tramutt, </a:t>
            </a:r>
            <a:r>
              <a:rPr sz="1400" spc="-15" dirty="0" smtClean="0">
                <a:solidFill>
                  <a:srgbClr val="231F20"/>
                </a:solidFill>
                <a:latin typeface="Calibri"/>
                <a:cs typeface="Calibri"/>
              </a:rPr>
              <a:t>Region </a:t>
            </a:r>
            <a:r>
              <a:rPr sz="1400" dirty="0" smtClean="0">
                <a:solidFill>
                  <a:srgbClr val="231F20"/>
                </a:solidFill>
                <a:latin typeface="Calibri"/>
                <a:cs typeface="Calibri"/>
              </a:rPr>
              <a:t>5</a:t>
            </a:r>
            <a:r>
              <a:rPr lang="en-US" sz="1400" dirty="0" smtClean="0">
                <a:solidFill>
                  <a:srgbClr val="231F20"/>
                </a:solidFill>
                <a:latin typeface="Calibri"/>
                <a:cs typeface="Calibri"/>
              </a:rPr>
              <a:t> </a:t>
            </a:r>
            <a:r>
              <a:rPr sz="1400" spc="-25" dirty="0" smtClean="0">
                <a:solidFill>
                  <a:srgbClr val="231F20"/>
                </a:solidFill>
                <a:latin typeface="Calibri"/>
                <a:cs typeface="Calibri"/>
              </a:rPr>
              <a:t>PTAC</a:t>
            </a:r>
            <a:r>
              <a:rPr sz="1400" spc="-25" dirty="0">
                <a:solidFill>
                  <a:srgbClr val="231F20"/>
                </a:solidFill>
                <a:latin typeface="Calibri"/>
                <a:cs typeface="Calibri"/>
              </a:rPr>
              <a:t>, </a:t>
            </a:r>
            <a:r>
              <a:rPr sz="1400" spc="-10" dirty="0">
                <a:solidFill>
                  <a:srgbClr val="231F20"/>
                </a:solidFill>
                <a:latin typeface="Calibri"/>
                <a:cs typeface="Calibri"/>
              </a:rPr>
              <a:t>at </a:t>
            </a:r>
            <a:r>
              <a:rPr sz="1400" spc="-5" dirty="0" smtClean="0">
                <a:solidFill>
                  <a:srgbClr val="231F20"/>
                </a:solidFill>
                <a:latin typeface="Calibri"/>
                <a:cs typeface="Calibri"/>
              </a:rPr>
              <a:t>PEAK</a:t>
            </a:r>
            <a:r>
              <a:rPr lang="en-US" sz="1400" spc="-5" dirty="0" smtClean="0">
                <a:solidFill>
                  <a:srgbClr val="231F20"/>
                </a:solidFill>
                <a:latin typeface="Calibri"/>
                <a:cs typeface="Calibri"/>
              </a:rPr>
              <a:t> </a:t>
            </a:r>
          </a:p>
          <a:p>
            <a:pPr marL="12700" marR="1905635">
              <a:lnSpc>
                <a:spcPct val="113900"/>
              </a:lnSpc>
            </a:pPr>
            <a:r>
              <a:rPr sz="1400" spc="-5" dirty="0" smtClean="0">
                <a:solidFill>
                  <a:srgbClr val="231F20"/>
                </a:solidFill>
                <a:latin typeface="Calibri"/>
                <a:cs typeface="Calibri"/>
              </a:rPr>
              <a:t>Nora </a:t>
            </a:r>
            <a:r>
              <a:rPr sz="1400" spc="-10" dirty="0">
                <a:solidFill>
                  <a:srgbClr val="231F20"/>
                </a:solidFill>
                <a:latin typeface="Calibri"/>
                <a:cs typeface="Calibri"/>
              </a:rPr>
              <a:t>Thompson, </a:t>
            </a:r>
            <a:r>
              <a:rPr sz="1400" spc="-15" dirty="0">
                <a:solidFill>
                  <a:srgbClr val="231F20"/>
                </a:solidFill>
                <a:latin typeface="Calibri"/>
                <a:cs typeface="Calibri"/>
              </a:rPr>
              <a:t>Region </a:t>
            </a:r>
            <a:r>
              <a:rPr sz="1400" dirty="0">
                <a:solidFill>
                  <a:srgbClr val="231F20"/>
                </a:solidFill>
                <a:latin typeface="Calibri"/>
                <a:cs typeface="Calibri"/>
              </a:rPr>
              <a:t>6 </a:t>
            </a:r>
            <a:r>
              <a:rPr sz="1400" spc="-25" dirty="0">
                <a:solidFill>
                  <a:srgbClr val="231F20"/>
                </a:solidFill>
                <a:latin typeface="Calibri"/>
                <a:cs typeface="Calibri"/>
              </a:rPr>
              <a:t>PTAC, </a:t>
            </a:r>
            <a:r>
              <a:rPr sz="1400" spc="-10" dirty="0">
                <a:solidFill>
                  <a:srgbClr val="231F20"/>
                </a:solidFill>
                <a:latin typeface="Calibri"/>
                <a:cs typeface="Calibri"/>
              </a:rPr>
              <a:t>at</a:t>
            </a:r>
            <a:r>
              <a:rPr sz="1400" spc="0" dirty="0">
                <a:solidFill>
                  <a:srgbClr val="231F20"/>
                </a:solidFill>
                <a:latin typeface="Calibri"/>
                <a:cs typeface="Calibri"/>
              </a:rPr>
              <a:t> </a:t>
            </a:r>
            <a:r>
              <a:rPr sz="1400" spc="-10" dirty="0">
                <a:solidFill>
                  <a:srgbClr val="231F20"/>
                </a:solidFill>
                <a:latin typeface="Calibri"/>
                <a:cs typeface="Calibri"/>
              </a:rPr>
              <a:t>Matrix</a:t>
            </a:r>
            <a:endParaRPr sz="1400" dirty="0">
              <a:latin typeface="Calibri"/>
              <a:cs typeface="Calibri"/>
            </a:endParaRPr>
          </a:p>
        </p:txBody>
      </p:sp>
      <p:sp>
        <p:nvSpPr>
          <p:cNvPr id="7" name="object 4"/>
          <p:cNvSpPr/>
          <p:nvPr/>
        </p:nvSpPr>
        <p:spPr>
          <a:xfrm>
            <a:off x="1810931" y="5105400"/>
            <a:ext cx="1465669" cy="1114519"/>
          </a:xfrm>
          <a:prstGeom prst="rect">
            <a:avLst/>
          </a:prstGeom>
          <a:blipFill>
            <a:blip r:embed="rId3" cstate="print"/>
            <a:stretch>
              <a:fillRect/>
            </a:stretch>
          </a:blipFill>
        </p:spPr>
        <p:txBody>
          <a:bodyPr wrap="square" lIns="0" tIns="0" rIns="0" bIns="0" rtlCol="0"/>
          <a:lstStyle/>
          <a:p>
            <a:endParaRPr/>
          </a:p>
        </p:txBody>
      </p:sp>
      <p:sp>
        <p:nvSpPr>
          <p:cNvPr id="8" name="object 2"/>
          <p:cNvSpPr txBox="1"/>
          <p:nvPr/>
        </p:nvSpPr>
        <p:spPr>
          <a:xfrm>
            <a:off x="3366516" y="5010150"/>
            <a:ext cx="5625084" cy="1331134"/>
          </a:xfrm>
          <a:prstGeom prst="rect">
            <a:avLst/>
          </a:prstGeom>
        </p:spPr>
        <p:txBody>
          <a:bodyPr vert="horz" wrap="square" lIns="0" tIns="12700" rIns="0" bIns="0" rtlCol="0">
            <a:spAutoFit/>
          </a:bodyPr>
          <a:lstStyle/>
          <a:p>
            <a:pPr marL="12700">
              <a:lnSpc>
                <a:spcPct val="100000"/>
              </a:lnSpc>
              <a:spcBef>
                <a:spcPts val="100"/>
              </a:spcBef>
            </a:pPr>
            <a:r>
              <a:rPr lang="en-US" sz="1400" b="1" spc="-5" dirty="0">
                <a:solidFill>
                  <a:srgbClr val="231F20"/>
                </a:solidFill>
                <a:cs typeface="Calibri"/>
              </a:rPr>
              <a:t>The contents of this product were developed under a grant to WI FACETS from the U.S. Dept. of Education, #H328R130010. The contents do not necessarily represent  the policy of the U.S. Dept. of Education and you should not assume endorsement by  the federal government.</a:t>
            </a:r>
          </a:p>
          <a:p>
            <a:pPr marL="12700">
              <a:lnSpc>
                <a:spcPct val="100000"/>
              </a:lnSpc>
              <a:spcBef>
                <a:spcPts val="100"/>
              </a:spcBef>
            </a:pPr>
            <a:r>
              <a:rPr lang="en-US" sz="1400" b="1" spc="-5" dirty="0">
                <a:solidFill>
                  <a:srgbClr val="231F20"/>
                </a:solidFill>
                <a:cs typeface="Calibri"/>
              </a:rPr>
              <a:t>Project Officer: David </a:t>
            </a:r>
            <a:r>
              <a:rPr lang="en-US" sz="1400" b="1" spc="-5" dirty="0" err="1">
                <a:solidFill>
                  <a:srgbClr val="231F20"/>
                </a:solidFill>
                <a:cs typeface="Calibri"/>
              </a:rPr>
              <a:t>Emenheiser</a:t>
            </a:r>
            <a:r>
              <a:rPr lang="en-US" sz="1400" b="1" spc="-5" dirty="0">
                <a:solidFill>
                  <a:srgbClr val="231F20"/>
                </a:solidFill>
                <a:cs typeface="Calibri"/>
              </a:rPr>
              <a:t>. </a:t>
            </a:r>
          </a:p>
          <a:p>
            <a:pPr marL="12700">
              <a:lnSpc>
                <a:spcPct val="100000"/>
              </a:lnSpc>
              <a:spcBef>
                <a:spcPts val="100"/>
              </a:spcBef>
            </a:pPr>
            <a:r>
              <a:rPr lang="en-US" sz="1400" b="1" spc="-5" dirty="0">
                <a:solidFill>
                  <a:srgbClr val="231F20"/>
                </a:solidFill>
                <a:cs typeface="Calibri"/>
              </a:rPr>
              <a:t>© </a:t>
            </a:r>
            <a:r>
              <a:rPr lang="en-US" sz="1400" b="1" spc="-5" dirty="0" smtClean="0">
                <a:solidFill>
                  <a:srgbClr val="231F20"/>
                </a:solidFill>
                <a:cs typeface="Calibri"/>
              </a:rPr>
              <a:t>RPTACs. For </a:t>
            </a:r>
            <a:r>
              <a:rPr lang="en-US" sz="1400" b="1" spc="-5" dirty="0">
                <a:solidFill>
                  <a:srgbClr val="231F20"/>
                </a:solidFill>
                <a:cs typeface="Calibri"/>
              </a:rPr>
              <a:t>permission to use, please contact WI </a:t>
            </a:r>
            <a:r>
              <a:rPr lang="en-US" sz="1400" b="1" spc="-5" dirty="0" smtClean="0">
                <a:solidFill>
                  <a:srgbClr val="231F20"/>
                </a:solidFill>
                <a:cs typeface="Calibri"/>
              </a:rPr>
              <a:t>FACETS.</a:t>
            </a:r>
            <a:endParaRPr lang="en-US" sz="1400" b="1" spc="-5" dirty="0">
              <a:solidFill>
                <a:srgbClr val="231F20"/>
              </a:solidFill>
              <a:cs typeface="Calibri"/>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112</TotalTime>
  <Words>1759</Words>
  <Application>Microsoft Office PowerPoint</Application>
  <PresentationFormat>On-screen Show (4:3)</PresentationFormat>
  <Paragraphs>172</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Cambria</vt:lpstr>
      <vt:lpstr>Georgia</vt:lpstr>
      <vt:lpstr>Office Theme</vt:lpstr>
      <vt:lpstr>Fundraising Dialogue Guide</vt:lpstr>
      <vt:lpstr>6 Strategic Questions for Board Members</vt:lpstr>
      <vt:lpstr>Unrestricted Dollars</vt:lpstr>
      <vt:lpstr>There are Fundraising Jobs for Everyone on the Board</vt:lpstr>
      <vt:lpstr>9 Ways to Boost Fundraising Participation</vt:lpstr>
      <vt:lpstr>The Elevator Pitch</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Fundraising Dialogue Guide</dc:title>
  <dc:creator>Jan Serak</dc:creator>
  <cp:lastModifiedBy>Jan Serak</cp:lastModifiedBy>
  <cp:revision>20</cp:revision>
  <cp:lastPrinted>2017-12-10T18:18:59Z</cp:lastPrinted>
  <dcterms:created xsi:type="dcterms:W3CDTF">2017-06-12T03:30:32Z</dcterms:created>
  <dcterms:modified xsi:type="dcterms:W3CDTF">2017-12-10T18:19:27Z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2017-06-12T00:00:00Z</vt:filetime>
  </property>
  <property fmtid="{D5CDD505-2E9C-101B-9397-08002B2CF9AE}" pid="3" name="Creator">
    <vt:lpwstr>Adobe InDesign CC 2017 (Macintosh)</vt:lpwstr>
  </property>
  <property fmtid="{D5CDD505-2E9C-101B-9397-08002B2CF9AE}" pid="4" name="LastSaved">
    <vt:filetime>2017-06-12T00:00:00Z</vt:filetime>
  </property>
</Properties>
</file>