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266" autoAdjust="0"/>
    <p:restoredTop sz="28198" autoAdjust="0"/>
  </p:normalViewPr>
  <p:slideViewPr>
    <p:cSldViewPr>
      <p:cViewPr varScale="1">
        <p:scale>
          <a:sx n="23" d="100"/>
          <a:sy n="23" d="100"/>
        </p:scale>
        <p:origin x="2616" y="2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2520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9114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AC2E067-1EAB-8C41-B1EE-67F05771FFA5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2754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9114" y="8892754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0818DAB-7356-F641-A5E5-7506C3A2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8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5970" y="261937"/>
            <a:ext cx="4569933" cy="34290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8DAB-7356-F641-A5E5-7506C3A2B096}" type="slidenum">
              <a:rPr lang="en-US" smtClean="0"/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3"/>
          </p:nvPr>
        </p:nvSpPr>
        <p:spPr>
          <a:xfrm>
            <a:off x="719136" y="3792831"/>
            <a:ext cx="5943600" cy="5334000"/>
          </a:xfrm>
        </p:spPr>
        <p:txBody>
          <a:bodyPr/>
          <a:lstStyle/>
          <a:p>
            <a:r>
              <a:rPr lang="en-US" b="1" dirty="0" smtClean="0"/>
              <a:t>Slide #1: Welcome and Introduction</a:t>
            </a:r>
          </a:p>
          <a:p>
            <a:endParaRPr lang="en-US" sz="800" b="1" dirty="0"/>
          </a:p>
          <a:p>
            <a:r>
              <a:rPr lang="en-US" b="1" dirty="0" smtClean="0"/>
              <a:t>Procedural Directions: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What you will need for this module: </a:t>
            </a:r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/>
              <a:t>Laptop computer (equipped with PowerPoint software</a:t>
            </a:r>
            <a:r>
              <a:rPr lang="en-US" dirty="0" smtClean="0"/>
              <a:t>)</a:t>
            </a:r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peakers that are able to project the </a:t>
            </a:r>
            <a:r>
              <a:rPr lang="en-US" dirty="0"/>
              <a:t>video </a:t>
            </a:r>
            <a:r>
              <a:rPr lang="en-US" dirty="0" smtClean="0"/>
              <a:t>sound adequately</a:t>
            </a:r>
            <a:endParaRPr lang="en-US" dirty="0"/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/>
              <a:t>Projector </a:t>
            </a:r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/>
              <a:t>Memory stick with the PowerPoint </a:t>
            </a:r>
            <a:r>
              <a:rPr lang="en-US" dirty="0" smtClean="0"/>
              <a:t>presentation &amp; video (in case you can’t get on the internet)</a:t>
            </a:r>
            <a:endParaRPr lang="en-US" dirty="0"/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 smtClean="0"/>
              <a:t>White </a:t>
            </a:r>
            <a:r>
              <a:rPr lang="en-US" dirty="0"/>
              <a:t>board or flip chart/easel, markers, paper, pens</a:t>
            </a:r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 smtClean="0"/>
              <a:t>Printed version of the Board Book Dialogue Guide speaker notes for your own use</a:t>
            </a:r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/>
              <a:t>Handout copies of select handouts for participants </a:t>
            </a:r>
            <a:r>
              <a:rPr lang="en-US" dirty="0" smtClean="0"/>
              <a:t>(Board Book Dialogue </a:t>
            </a:r>
            <a:r>
              <a:rPr lang="en-US" dirty="0"/>
              <a:t>Guide 2/page; FAQ; Resource List, Evaluation </a:t>
            </a:r>
            <a:r>
              <a:rPr lang="en-US" dirty="0" smtClean="0"/>
              <a:t>forms)</a:t>
            </a:r>
            <a:endParaRPr lang="en-US" dirty="0"/>
          </a:p>
          <a:p>
            <a:pPr marL="663443" lvl="1" indent="-180939">
              <a:buFont typeface="Arial" panose="020B0604020202020204" pitchFamily="34" charset="0"/>
              <a:buChar char="•"/>
            </a:pPr>
            <a:r>
              <a:rPr lang="en-US" dirty="0" smtClean="0"/>
              <a:t>Organization’s current Board Book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Plan 40-45 minutes </a:t>
            </a:r>
            <a:r>
              <a:rPr lang="en-US" dirty="0"/>
              <a:t>on your Board </a:t>
            </a:r>
            <a:r>
              <a:rPr lang="en-US" dirty="0" smtClean="0"/>
              <a:t>agenda (video 20 min, Dialogue Guide 10-15 min), FAQ &amp; Resource List (5 min), Evaluation (5 min)</a:t>
            </a:r>
          </a:p>
          <a:p>
            <a:pPr marL="663443" lvl="1" indent="-180939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b="1" dirty="0" smtClean="0"/>
              <a:t>Presenter Notes: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Hello and welcome to this professional development module on the Board Book.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The purpose of this module is to understand how </a:t>
            </a:r>
            <a:r>
              <a:rPr lang="en-US" dirty="0"/>
              <a:t>a well-organized Board Book can make it easy to succeed by letting Board members know what is expected and help them prepare for internal and external </a:t>
            </a:r>
            <a:r>
              <a:rPr lang="en-US" dirty="0" smtClean="0"/>
              <a:t>meetings. 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We will first watch a 20 minute video that outlines </a:t>
            </a:r>
            <a:r>
              <a:rPr lang="en-US" dirty="0"/>
              <a:t>the structure and contents of the Board Book, including organizational documents, contact information, financial documents, policies, and more</a:t>
            </a:r>
            <a:r>
              <a:rPr lang="en-US" dirty="0" smtClean="0"/>
              <a:t>. The </a:t>
            </a:r>
            <a:r>
              <a:rPr lang="en-US" dirty="0"/>
              <a:t>video also addresses the use of online portals for Board collaboration and information. 	</a:t>
            </a:r>
            <a:endParaRPr lang="en-US" dirty="0" smtClean="0"/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Show the video: </a:t>
            </a:r>
            <a:r>
              <a:rPr lang="en-US" b="1" u="sng" dirty="0" smtClean="0"/>
              <a:t>https</a:t>
            </a:r>
            <a:r>
              <a:rPr lang="en-US" b="1" u="sng" dirty="0"/>
              <a:t>://</a:t>
            </a:r>
            <a:r>
              <a:rPr lang="en-US" b="1" u="sng" dirty="0" err="1" smtClean="0"/>
              <a:t>youtu.be</a:t>
            </a:r>
            <a:r>
              <a:rPr lang="en-US" b="1" u="sng" dirty="0" smtClean="0"/>
              <a:t>/ixcMU5LQrbU </a:t>
            </a:r>
            <a:endParaRPr lang="en-US" b="1" dirty="0" smtClean="0"/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/>
              <a:t>Show Slide #1</a:t>
            </a:r>
            <a:r>
              <a:rPr lang="en-US" dirty="0" smtClean="0"/>
              <a:t>. Now let’s </a:t>
            </a:r>
            <a:r>
              <a:rPr lang="en-US" dirty="0"/>
              <a:t>take a short time to discuss how the information from the video can be applied to our own organization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64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63675" y="312738"/>
            <a:ext cx="4679950" cy="3509962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8DAB-7356-F641-A5E5-7506C3A2B096}" type="slidenum">
              <a:rPr lang="en-US" smtClean="0"/>
              <a:t>2</a:t>
            </a:fld>
            <a:endParaRPr lang="en-US"/>
          </a:p>
        </p:txBody>
      </p:sp>
      <p:sp>
        <p:nvSpPr>
          <p:cNvPr id="6" name="Notes Placeholder 2"/>
          <p:cNvSpPr>
            <a:spLocks noGrp="1"/>
          </p:cNvSpPr>
          <p:nvPr>
            <p:ph type="body" idx="3"/>
          </p:nvPr>
        </p:nvSpPr>
        <p:spPr>
          <a:xfrm>
            <a:off x="687742" y="4148137"/>
            <a:ext cx="5822595" cy="5029200"/>
          </a:xfrm>
        </p:spPr>
        <p:txBody>
          <a:bodyPr/>
          <a:lstStyle/>
          <a:p>
            <a:r>
              <a:rPr lang="en-US" b="1" dirty="0" smtClean="0"/>
              <a:t>Slide #2: Go-to Resource</a:t>
            </a:r>
          </a:p>
          <a:p>
            <a:endParaRPr lang="en-US" sz="800" dirty="0"/>
          </a:p>
          <a:p>
            <a:r>
              <a:rPr lang="en-US" b="1" dirty="0" smtClean="0"/>
              <a:t>Procedural Notes: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Make sure participants have a hard copy of the Guide.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Have the organization’s Board Book available.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Show </a:t>
            </a:r>
            <a:r>
              <a:rPr lang="en-US" dirty="0"/>
              <a:t>slide #2</a:t>
            </a:r>
            <a:r>
              <a:rPr lang="en-US" dirty="0" smtClean="0"/>
              <a:t>. 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Share information from Presenter Notes.</a:t>
            </a:r>
            <a:endParaRPr lang="en-US" dirty="0"/>
          </a:p>
          <a:p>
            <a:endParaRPr lang="en-US" sz="800" dirty="0"/>
          </a:p>
          <a:p>
            <a:r>
              <a:rPr lang="en-US" b="1" dirty="0" smtClean="0"/>
              <a:t>Presenter Notes: 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Now that we have watched this video, we know that the Board Book should be our “go-to” resource. We now know a little more about the structure and contents of the Board Book. The Board Book is a place to store important Board information in one place so we can easily find it when we need it.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Let’s talk now about our own Board Book. I am going to pose some questions to you for discussion.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What are the must-have resources in our Board Book?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What are examples in the following categories: People (Board/staff)? Responsibilities? Financial? Legal? Program &amp; Organization? Board Committees (including</a:t>
            </a:r>
            <a:r>
              <a:rPr lang="en-US" baseline="0" dirty="0" smtClean="0"/>
              <a:t> recent committee reports)? </a:t>
            </a:r>
            <a:r>
              <a:rPr lang="en-US" dirty="0" smtClean="0"/>
              <a:t>Other useful materials?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What outreach resources would most help Board members as advocates, emissaries, and community builders for your Parent Center?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How can we use our Board</a:t>
            </a:r>
            <a:r>
              <a:rPr lang="en-US" baseline="0" dirty="0" smtClean="0"/>
              <a:t> Book </a:t>
            </a:r>
            <a:r>
              <a:rPr lang="en-US" dirty="0" smtClean="0"/>
              <a:t>to strengthen your Board orientation process?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For your organization, what strategies are needed to keep your Board Book fresh, accurate, and up-to-date?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Who is tasked with updating, maintaining, and communicating changes?</a:t>
            </a:r>
          </a:p>
        </p:txBody>
      </p:sp>
    </p:spTree>
    <p:extLst>
      <p:ext uri="{BB962C8B-B14F-4D97-AF65-F5344CB8AC3E}">
        <p14:creationId xmlns:p14="http://schemas.microsoft.com/office/powerpoint/2010/main" val="4019797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4138" y="415925"/>
            <a:ext cx="4679950" cy="351155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8DAB-7356-F641-A5E5-7506C3A2B096}" type="slidenum">
              <a:rPr lang="en-US" smtClean="0"/>
              <a:t>3</a:t>
            </a:fld>
            <a:endParaRPr lang="en-US"/>
          </a:p>
        </p:txBody>
      </p:sp>
      <p:sp>
        <p:nvSpPr>
          <p:cNvPr id="6" name="Notes Placeholder 2"/>
          <p:cNvSpPr>
            <a:spLocks noGrp="1"/>
          </p:cNvSpPr>
          <p:nvPr>
            <p:ph type="body" idx="3"/>
          </p:nvPr>
        </p:nvSpPr>
        <p:spPr>
          <a:xfrm>
            <a:off x="947737" y="4300536"/>
            <a:ext cx="5562600" cy="4592219"/>
          </a:xfrm>
        </p:spPr>
        <p:txBody>
          <a:bodyPr/>
          <a:lstStyle/>
          <a:p>
            <a:r>
              <a:rPr lang="en-US" b="1" dirty="0" smtClean="0"/>
              <a:t>Slide #3: Avoiding Paper Overload</a:t>
            </a:r>
          </a:p>
          <a:p>
            <a:endParaRPr lang="en-US" sz="800" b="1" dirty="0"/>
          </a:p>
          <a:p>
            <a:r>
              <a:rPr lang="en-US" b="1" dirty="0" smtClean="0"/>
              <a:t>Procedural Notes: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Show slide #3.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Share information from Presenter Notes.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Presenter Notes:</a:t>
            </a:r>
            <a:endParaRPr lang="en-US" b="1" dirty="0"/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As we have learned, the Board Book is for orientation of new Board members as well as for reference for all Board members.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dirty="0" smtClean="0"/>
              <a:t>I just have a few more questions for us to discuss: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23755" lvl="1" indent="-241252">
              <a:buAutoNum type="arabicPeriod"/>
            </a:pPr>
            <a:r>
              <a:rPr lang="en-US" dirty="0" smtClean="0"/>
              <a:t>What are some examples of information that may benefit the Board that does not belong in the Board Book? </a:t>
            </a:r>
          </a:p>
          <a:p>
            <a:pPr marL="723755" lvl="1" indent="-241252">
              <a:buAutoNum type="arabicPeriod"/>
            </a:pPr>
            <a:r>
              <a:rPr lang="en-US" dirty="0" smtClean="0"/>
              <a:t>Who makes this decision? </a:t>
            </a:r>
          </a:p>
          <a:p>
            <a:pPr marL="723755" lvl="1" indent="-241252">
              <a:buAutoNum type="arabicPeriod"/>
            </a:pPr>
            <a:r>
              <a:rPr lang="en-US" dirty="0" smtClean="0"/>
              <a:t>How do you wish to receive and share information that is not “evergreen” but would help you function more effectively as a Board member?</a:t>
            </a:r>
          </a:p>
          <a:p>
            <a:pPr marL="723755" lvl="1" indent="-241252">
              <a:buAutoNum type="arabicPeriod"/>
            </a:pPr>
            <a:r>
              <a:rPr lang="en-US" dirty="0" smtClean="0"/>
              <a:t>How can we use technology to support access to important Board documents?</a:t>
            </a:r>
          </a:p>
        </p:txBody>
      </p:sp>
    </p:spTree>
    <p:extLst>
      <p:ext uri="{BB962C8B-B14F-4D97-AF65-F5344CB8AC3E}">
        <p14:creationId xmlns:p14="http://schemas.microsoft.com/office/powerpoint/2010/main" val="1827290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8DAB-7356-F641-A5E5-7506C3A2B096}" type="slidenum">
              <a:rPr lang="en-US" smtClean="0"/>
              <a:t>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idx="3"/>
          </p:nvPr>
        </p:nvSpPr>
        <p:spPr>
          <a:xfrm>
            <a:off x="871537" y="4456199"/>
            <a:ext cx="5867400" cy="3757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Slide #4: Wrap Up &amp; Module Credits</a:t>
            </a:r>
          </a:p>
          <a:p>
            <a:endParaRPr lang="en-US" sz="800" dirty="0"/>
          </a:p>
          <a:p>
            <a:r>
              <a:rPr lang="en-US" sz="1100" b="1" dirty="0"/>
              <a:t>Procedural Directions: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Handout the FAQ, Resource List, and Evaluation for this part.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If time permits, you can review the FAQ</a:t>
            </a:r>
            <a:r>
              <a:rPr lang="en-US" sz="1100" dirty="0" smtClean="0"/>
              <a:t>. You </a:t>
            </a:r>
            <a:r>
              <a:rPr lang="en-US" sz="1100" dirty="0"/>
              <a:t>can also select 1-2 resources from the Resource List that speak to you and provide copies of them for additional discussion</a:t>
            </a:r>
            <a:r>
              <a:rPr lang="en-US" sz="1100" dirty="0" smtClean="0"/>
              <a:t>.  </a:t>
            </a:r>
            <a:endParaRPr lang="en-US" sz="1100" dirty="0"/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Show slide #4.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Read Presenter Notes</a:t>
            </a:r>
          </a:p>
          <a:p>
            <a:endParaRPr lang="en-US" sz="800" dirty="0"/>
          </a:p>
          <a:p>
            <a:r>
              <a:rPr lang="en-US" sz="1100" b="1" dirty="0"/>
              <a:t>Presenter Notes: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You have in the materials for this module an FAQ sheet and a Resource list. These are intended as a “take home” for you of key points and important supplementary materials to review at your leisure. 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The materials for these modules were developed by a Development Team and by the 6 Regional Parent TA Centers and the </a:t>
            </a:r>
            <a:r>
              <a:rPr lang="en-US" sz="1100" dirty="0" smtClean="0"/>
              <a:t>National </a:t>
            </a:r>
            <a:r>
              <a:rPr lang="en-US" sz="1100" dirty="0"/>
              <a:t>Center for Parent Information and Referral</a:t>
            </a:r>
            <a:r>
              <a:rPr lang="en-US" sz="1100" dirty="0" smtClean="0"/>
              <a:t>. There </a:t>
            </a:r>
            <a:r>
              <a:rPr lang="en-US" sz="1100" dirty="0"/>
              <a:t>are 6 Tool Kits with 18 videos available for Boards.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Please complete the evaluation form</a:t>
            </a:r>
            <a:r>
              <a:rPr lang="en-US" sz="1100" dirty="0" smtClean="0"/>
              <a:t>. The </a:t>
            </a:r>
            <a:r>
              <a:rPr lang="en-US" sz="1100" dirty="0"/>
              <a:t>developers are very interested in your evaluation of the Board Book resources.</a:t>
            </a:r>
          </a:p>
          <a:p>
            <a:pPr marL="180939" indent="-180939">
              <a:buFont typeface="Arial" panose="020B0604020202020204" pitchFamily="34" charset="0"/>
              <a:buChar char="•"/>
            </a:pPr>
            <a:r>
              <a:rPr lang="en-US" sz="1100" dirty="0"/>
              <a:t>Alternatively, you can use this </a:t>
            </a:r>
            <a:r>
              <a:rPr lang="en-US" dirty="0" smtClean="0"/>
              <a:t>Survey </a:t>
            </a:r>
            <a:r>
              <a:rPr lang="en-US" dirty="0"/>
              <a:t>Monkey link </a:t>
            </a:r>
            <a:r>
              <a:rPr lang="en-US" dirty="0" smtClean="0"/>
              <a:t>for evaluation by the participants </a:t>
            </a:r>
            <a:r>
              <a:rPr lang="en-US" dirty="0"/>
              <a:t>in all or part of Tool Kit #</a:t>
            </a:r>
            <a:r>
              <a:rPr lang="en-US" dirty="0" smtClean="0"/>
              <a:t>1 : </a:t>
            </a:r>
            <a:r>
              <a:rPr lang="en-US" u="sng" dirty="0"/>
              <a:t>https://www.surveymonkey.com/r/ToolKit1Eval</a:t>
            </a:r>
            <a:r>
              <a:rPr lang="en-US" dirty="0"/>
              <a:t>. 	</a:t>
            </a:r>
          </a:p>
          <a:p>
            <a:endParaRPr lang="en-US" sz="1100" dirty="0"/>
          </a:p>
          <a:p>
            <a:pPr marL="180939" indent="-180939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1654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E7F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E7F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E7F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E7F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E7F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3957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44093" y="253836"/>
            <a:ext cx="1185545" cy="1185545"/>
          </a:xfrm>
          <a:custGeom>
            <a:avLst/>
            <a:gdLst/>
            <a:ahLst/>
            <a:cxnLst/>
            <a:rect l="l" t="t" r="r" b="b"/>
            <a:pathLst>
              <a:path w="1185545" h="1185545">
                <a:moveTo>
                  <a:pt x="592582" y="0"/>
                </a:moveTo>
                <a:lnTo>
                  <a:pt x="543980" y="1964"/>
                </a:lnTo>
                <a:lnTo>
                  <a:pt x="496460" y="7755"/>
                </a:lnTo>
                <a:lnTo>
                  <a:pt x="450176" y="17221"/>
                </a:lnTo>
                <a:lnTo>
                  <a:pt x="405278" y="30209"/>
                </a:lnTo>
                <a:lnTo>
                  <a:pt x="361920" y="46567"/>
                </a:lnTo>
                <a:lnTo>
                  <a:pt x="320254" y="66141"/>
                </a:lnTo>
                <a:lnTo>
                  <a:pt x="280432" y="88781"/>
                </a:lnTo>
                <a:lnTo>
                  <a:pt x="242608" y="114332"/>
                </a:lnTo>
                <a:lnTo>
                  <a:pt x="206933" y="142643"/>
                </a:lnTo>
                <a:lnTo>
                  <a:pt x="173561" y="173561"/>
                </a:lnTo>
                <a:lnTo>
                  <a:pt x="142643" y="206933"/>
                </a:lnTo>
                <a:lnTo>
                  <a:pt x="114332" y="242608"/>
                </a:lnTo>
                <a:lnTo>
                  <a:pt x="88781" y="280432"/>
                </a:lnTo>
                <a:lnTo>
                  <a:pt x="66141" y="320254"/>
                </a:lnTo>
                <a:lnTo>
                  <a:pt x="46567" y="361920"/>
                </a:lnTo>
                <a:lnTo>
                  <a:pt x="30209" y="405278"/>
                </a:lnTo>
                <a:lnTo>
                  <a:pt x="17221" y="450176"/>
                </a:lnTo>
                <a:lnTo>
                  <a:pt x="7755" y="496460"/>
                </a:lnTo>
                <a:lnTo>
                  <a:pt x="1964" y="543980"/>
                </a:lnTo>
                <a:lnTo>
                  <a:pt x="0" y="592581"/>
                </a:lnTo>
                <a:lnTo>
                  <a:pt x="1964" y="641183"/>
                </a:lnTo>
                <a:lnTo>
                  <a:pt x="7755" y="688703"/>
                </a:lnTo>
                <a:lnTo>
                  <a:pt x="17221" y="734987"/>
                </a:lnTo>
                <a:lnTo>
                  <a:pt x="30209" y="779885"/>
                </a:lnTo>
                <a:lnTo>
                  <a:pt x="46567" y="823243"/>
                </a:lnTo>
                <a:lnTo>
                  <a:pt x="66141" y="864909"/>
                </a:lnTo>
                <a:lnTo>
                  <a:pt x="88781" y="904731"/>
                </a:lnTo>
                <a:lnTo>
                  <a:pt x="114332" y="942555"/>
                </a:lnTo>
                <a:lnTo>
                  <a:pt x="142643" y="978230"/>
                </a:lnTo>
                <a:lnTo>
                  <a:pt x="173561" y="1011602"/>
                </a:lnTo>
                <a:lnTo>
                  <a:pt x="206933" y="1042520"/>
                </a:lnTo>
                <a:lnTo>
                  <a:pt x="242608" y="1070831"/>
                </a:lnTo>
                <a:lnTo>
                  <a:pt x="280432" y="1096382"/>
                </a:lnTo>
                <a:lnTo>
                  <a:pt x="320254" y="1119022"/>
                </a:lnTo>
                <a:lnTo>
                  <a:pt x="361920" y="1138596"/>
                </a:lnTo>
                <a:lnTo>
                  <a:pt x="405278" y="1154954"/>
                </a:lnTo>
                <a:lnTo>
                  <a:pt x="450176" y="1167942"/>
                </a:lnTo>
                <a:lnTo>
                  <a:pt x="496460" y="1177408"/>
                </a:lnTo>
                <a:lnTo>
                  <a:pt x="543980" y="1183199"/>
                </a:lnTo>
                <a:lnTo>
                  <a:pt x="592582" y="1185163"/>
                </a:lnTo>
                <a:lnTo>
                  <a:pt x="641183" y="1183199"/>
                </a:lnTo>
                <a:lnTo>
                  <a:pt x="688703" y="1177408"/>
                </a:lnTo>
                <a:lnTo>
                  <a:pt x="734987" y="1167942"/>
                </a:lnTo>
                <a:lnTo>
                  <a:pt x="779885" y="1154954"/>
                </a:lnTo>
                <a:lnTo>
                  <a:pt x="823243" y="1138596"/>
                </a:lnTo>
                <a:lnTo>
                  <a:pt x="864909" y="1119022"/>
                </a:lnTo>
                <a:lnTo>
                  <a:pt x="904731" y="1096382"/>
                </a:lnTo>
                <a:lnTo>
                  <a:pt x="942555" y="1070831"/>
                </a:lnTo>
                <a:lnTo>
                  <a:pt x="978230" y="1042520"/>
                </a:lnTo>
                <a:lnTo>
                  <a:pt x="1011602" y="1011602"/>
                </a:lnTo>
                <a:lnTo>
                  <a:pt x="1042520" y="978230"/>
                </a:lnTo>
                <a:lnTo>
                  <a:pt x="1070831" y="942555"/>
                </a:lnTo>
                <a:lnTo>
                  <a:pt x="1096382" y="904731"/>
                </a:lnTo>
                <a:lnTo>
                  <a:pt x="1119022" y="864909"/>
                </a:lnTo>
                <a:lnTo>
                  <a:pt x="1138596" y="823243"/>
                </a:lnTo>
                <a:lnTo>
                  <a:pt x="1154954" y="779885"/>
                </a:lnTo>
                <a:lnTo>
                  <a:pt x="1167942" y="734987"/>
                </a:lnTo>
                <a:lnTo>
                  <a:pt x="1177408" y="688703"/>
                </a:lnTo>
                <a:lnTo>
                  <a:pt x="1183199" y="641183"/>
                </a:lnTo>
                <a:lnTo>
                  <a:pt x="1185164" y="592581"/>
                </a:lnTo>
                <a:lnTo>
                  <a:pt x="1183199" y="543980"/>
                </a:lnTo>
                <a:lnTo>
                  <a:pt x="1177408" y="496460"/>
                </a:lnTo>
                <a:lnTo>
                  <a:pt x="1167942" y="450176"/>
                </a:lnTo>
                <a:lnTo>
                  <a:pt x="1154954" y="405278"/>
                </a:lnTo>
                <a:lnTo>
                  <a:pt x="1138596" y="361920"/>
                </a:lnTo>
                <a:lnTo>
                  <a:pt x="1119022" y="320254"/>
                </a:lnTo>
                <a:lnTo>
                  <a:pt x="1096382" y="280432"/>
                </a:lnTo>
                <a:lnTo>
                  <a:pt x="1070831" y="242608"/>
                </a:lnTo>
                <a:lnTo>
                  <a:pt x="1042520" y="206933"/>
                </a:lnTo>
                <a:lnTo>
                  <a:pt x="1011602" y="173561"/>
                </a:lnTo>
                <a:lnTo>
                  <a:pt x="978230" y="142643"/>
                </a:lnTo>
                <a:lnTo>
                  <a:pt x="942555" y="114332"/>
                </a:lnTo>
                <a:lnTo>
                  <a:pt x="904731" y="88781"/>
                </a:lnTo>
                <a:lnTo>
                  <a:pt x="864909" y="66141"/>
                </a:lnTo>
                <a:lnTo>
                  <a:pt x="823243" y="46567"/>
                </a:lnTo>
                <a:lnTo>
                  <a:pt x="779885" y="30209"/>
                </a:lnTo>
                <a:lnTo>
                  <a:pt x="734987" y="17221"/>
                </a:lnTo>
                <a:lnTo>
                  <a:pt x="688703" y="7755"/>
                </a:lnTo>
                <a:lnTo>
                  <a:pt x="641183" y="1964"/>
                </a:lnTo>
                <a:lnTo>
                  <a:pt x="5925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6727" y="296468"/>
            <a:ext cx="1099908" cy="10998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639570" y="6527800"/>
            <a:ext cx="7504430" cy="330200"/>
          </a:xfrm>
          <a:custGeom>
            <a:avLst/>
            <a:gdLst/>
            <a:ahLst/>
            <a:cxnLst/>
            <a:rect l="l" t="t" r="r" b="b"/>
            <a:pathLst>
              <a:path w="7504430" h="330200">
                <a:moveTo>
                  <a:pt x="0" y="330200"/>
                </a:moveTo>
                <a:lnTo>
                  <a:pt x="7504430" y="330200"/>
                </a:lnTo>
                <a:lnTo>
                  <a:pt x="7504430" y="0"/>
                </a:lnTo>
                <a:lnTo>
                  <a:pt x="0" y="0"/>
                </a:lnTo>
                <a:lnTo>
                  <a:pt x="0" y="330200"/>
                </a:lnTo>
                <a:close/>
              </a:path>
            </a:pathLst>
          </a:custGeom>
          <a:solidFill>
            <a:srgbClr val="8DDE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6954" y="2724332"/>
            <a:ext cx="3390090" cy="1037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4168" y="1640303"/>
            <a:ext cx="7455662" cy="2033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43111" y="6520654"/>
            <a:ext cx="4694555" cy="336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C0E7F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52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527800"/>
            <a:ext cx="9144000" cy="330200"/>
          </a:xfrm>
          <a:custGeom>
            <a:avLst/>
            <a:gdLst/>
            <a:ahLst/>
            <a:cxnLst/>
            <a:rect l="l" t="t" r="r" b="b"/>
            <a:pathLst>
              <a:path w="9144000" h="330200">
                <a:moveTo>
                  <a:pt x="0" y="330200"/>
                </a:moveTo>
                <a:lnTo>
                  <a:pt x="9144000" y="330200"/>
                </a:lnTo>
                <a:lnTo>
                  <a:pt x="9144000" y="0"/>
                </a:lnTo>
                <a:lnTo>
                  <a:pt x="0" y="0"/>
                </a:lnTo>
                <a:lnTo>
                  <a:pt x="0" y="330200"/>
                </a:lnTo>
                <a:close/>
              </a:path>
            </a:pathLst>
          </a:custGeom>
          <a:solidFill>
            <a:srgbClr val="8DDE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23326" y="6508479"/>
            <a:ext cx="46945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D1EDFB"/>
                </a:solidFill>
                <a:latin typeface="Calibri"/>
                <a:cs typeface="Calibri"/>
              </a:rPr>
              <a:t>STRENGTHENING </a:t>
            </a:r>
            <a:r>
              <a:rPr sz="2000" b="1" spc="-25" dirty="0">
                <a:solidFill>
                  <a:srgbClr val="D1EDFB"/>
                </a:solidFill>
                <a:latin typeface="Calibri"/>
                <a:cs typeface="Calibri"/>
              </a:rPr>
              <a:t>PARENT </a:t>
            </a:r>
            <a:r>
              <a:rPr sz="2000" b="1" spc="-5" dirty="0">
                <a:solidFill>
                  <a:srgbClr val="D1EDFB"/>
                </a:solidFill>
                <a:latin typeface="Calibri"/>
                <a:cs typeface="Calibri"/>
              </a:rPr>
              <a:t>CENTER</a:t>
            </a:r>
            <a:r>
              <a:rPr sz="2000" b="1" spc="40" dirty="0">
                <a:solidFill>
                  <a:srgbClr val="D1EDFB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D1EDFB"/>
                </a:solidFill>
                <a:latin typeface="Calibri"/>
                <a:cs typeface="Calibri"/>
              </a:rPr>
              <a:t>CAPACITY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73935" y="2066544"/>
            <a:ext cx="7370445" cy="2432685"/>
          </a:xfrm>
          <a:custGeom>
            <a:avLst/>
            <a:gdLst/>
            <a:ahLst/>
            <a:cxnLst/>
            <a:rect l="l" t="t" r="r" b="b"/>
            <a:pathLst>
              <a:path w="7370445" h="2432685">
                <a:moveTo>
                  <a:pt x="0" y="2432304"/>
                </a:moveTo>
                <a:lnTo>
                  <a:pt x="7370063" y="2432304"/>
                </a:lnTo>
                <a:lnTo>
                  <a:pt x="7370063" y="0"/>
                </a:lnTo>
                <a:lnTo>
                  <a:pt x="0" y="0"/>
                </a:lnTo>
                <a:lnTo>
                  <a:pt x="0" y="24323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930" y="1829856"/>
            <a:ext cx="2868295" cy="2868295"/>
          </a:xfrm>
          <a:custGeom>
            <a:avLst/>
            <a:gdLst/>
            <a:ahLst/>
            <a:cxnLst/>
            <a:rect l="l" t="t" r="r" b="b"/>
            <a:pathLst>
              <a:path w="2868295" h="2868295">
                <a:moveTo>
                  <a:pt x="1434045" y="0"/>
                </a:moveTo>
                <a:lnTo>
                  <a:pt x="1385747" y="798"/>
                </a:lnTo>
                <a:lnTo>
                  <a:pt x="1337849" y="3175"/>
                </a:lnTo>
                <a:lnTo>
                  <a:pt x="1290376" y="7106"/>
                </a:lnTo>
                <a:lnTo>
                  <a:pt x="1243352" y="12567"/>
                </a:lnTo>
                <a:lnTo>
                  <a:pt x="1196804" y="19532"/>
                </a:lnTo>
                <a:lnTo>
                  <a:pt x="1150756" y="27976"/>
                </a:lnTo>
                <a:lnTo>
                  <a:pt x="1105233" y="37873"/>
                </a:lnTo>
                <a:lnTo>
                  <a:pt x="1060261" y="49200"/>
                </a:lnTo>
                <a:lnTo>
                  <a:pt x="1015864" y="61930"/>
                </a:lnTo>
                <a:lnTo>
                  <a:pt x="972068" y="76038"/>
                </a:lnTo>
                <a:lnTo>
                  <a:pt x="928897" y="91500"/>
                </a:lnTo>
                <a:lnTo>
                  <a:pt x="886377" y="108291"/>
                </a:lnTo>
                <a:lnTo>
                  <a:pt x="844533" y="126384"/>
                </a:lnTo>
                <a:lnTo>
                  <a:pt x="803390" y="145756"/>
                </a:lnTo>
                <a:lnTo>
                  <a:pt x="762973" y="166381"/>
                </a:lnTo>
                <a:lnTo>
                  <a:pt x="723308" y="188234"/>
                </a:lnTo>
                <a:lnTo>
                  <a:pt x="684418" y="211290"/>
                </a:lnTo>
                <a:lnTo>
                  <a:pt x="646330" y="235524"/>
                </a:lnTo>
                <a:lnTo>
                  <a:pt x="609068" y="260910"/>
                </a:lnTo>
                <a:lnTo>
                  <a:pt x="572658" y="287424"/>
                </a:lnTo>
                <a:lnTo>
                  <a:pt x="537125" y="315041"/>
                </a:lnTo>
                <a:lnTo>
                  <a:pt x="502493" y="343735"/>
                </a:lnTo>
                <a:lnTo>
                  <a:pt x="468788" y="373481"/>
                </a:lnTo>
                <a:lnTo>
                  <a:pt x="436035" y="404255"/>
                </a:lnTo>
                <a:lnTo>
                  <a:pt x="404259" y="436030"/>
                </a:lnTo>
                <a:lnTo>
                  <a:pt x="373485" y="468783"/>
                </a:lnTo>
                <a:lnTo>
                  <a:pt x="343739" y="502488"/>
                </a:lnTo>
                <a:lnTo>
                  <a:pt x="315045" y="537119"/>
                </a:lnTo>
                <a:lnTo>
                  <a:pt x="287428" y="572653"/>
                </a:lnTo>
                <a:lnTo>
                  <a:pt x="260914" y="609063"/>
                </a:lnTo>
                <a:lnTo>
                  <a:pt x="235527" y="646324"/>
                </a:lnTo>
                <a:lnTo>
                  <a:pt x="211293" y="684412"/>
                </a:lnTo>
                <a:lnTo>
                  <a:pt x="188237" y="723302"/>
                </a:lnTo>
                <a:lnTo>
                  <a:pt x="166384" y="762968"/>
                </a:lnTo>
                <a:lnTo>
                  <a:pt x="145758" y="803385"/>
                </a:lnTo>
                <a:lnTo>
                  <a:pt x="126386" y="844528"/>
                </a:lnTo>
                <a:lnTo>
                  <a:pt x="108292" y="886372"/>
                </a:lnTo>
                <a:lnTo>
                  <a:pt x="91502" y="928892"/>
                </a:lnTo>
                <a:lnTo>
                  <a:pt x="76039" y="972063"/>
                </a:lnTo>
                <a:lnTo>
                  <a:pt x="61931" y="1015859"/>
                </a:lnTo>
                <a:lnTo>
                  <a:pt x="49200" y="1060256"/>
                </a:lnTo>
                <a:lnTo>
                  <a:pt x="37874" y="1105229"/>
                </a:lnTo>
                <a:lnTo>
                  <a:pt x="27976" y="1150752"/>
                </a:lnTo>
                <a:lnTo>
                  <a:pt x="19532" y="1196801"/>
                </a:lnTo>
                <a:lnTo>
                  <a:pt x="12567" y="1243350"/>
                </a:lnTo>
                <a:lnTo>
                  <a:pt x="7107" y="1290374"/>
                </a:lnTo>
                <a:lnTo>
                  <a:pt x="3175" y="1337848"/>
                </a:lnTo>
                <a:lnTo>
                  <a:pt x="798" y="1385747"/>
                </a:lnTo>
                <a:lnTo>
                  <a:pt x="0" y="1434045"/>
                </a:lnTo>
                <a:lnTo>
                  <a:pt x="798" y="1482343"/>
                </a:lnTo>
                <a:lnTo>
                  <a:pt x="3175" y="1530242"/>
                </a:lnTo>
                <a:lnTo>
                  <a:pt x="7107" y="1577715"/>
                </a:lnTo>
                <a:lnTo>
                  <a:pt x="12567" y="1624739"/>
                </a:lnTo>
                <a:lnTo>
                  <a:pt x="19532" y="1671287"/>
                </a:lnTo>
                <a:lnTo>
                  <a:pt x="27976" y="1717335"/>
                </a:lnTo>
                <a:lnTo>
                  <a:pt x="37874" y="1762858"/>
                </a:lnTo>
                <a:lnTo>
                  <a:pt x="49200" y="1807830"/>
                </a:lnTo>
                <a:lnTo>
                  <a:pt x="61931" y="1852227"/>
                </a:lnTo>
                <a:lnTo>
                  <a:pt x="76039" y="1896023"/>
                </a:lnTo>
                <a:lnTo>
                  <a:pt x="91502" y="1939194"/>
                </a:lnTo>
                <a:lnTo>
                  <a:pt x="108292" y="1981714"/>
                </a:lnTo>
                <a:lnTo>
                  <a:pt x="126386" y="2023558"/>
                </a:lnTo>
                <a:lnTo>
                  <a:pt x="145758" y="2064701"/>
                </a:lnTo>
                <a:lnTo>
                  <a:pt x="166384" y="2105118"/>
                </a:lnTo>
                <a:lnTo>
                  <a:pt x="188237" y="2144783"/>
                </a:lnTo>
                <a:lnTo>
                  <a:pt x="211293" y="2183673"/>
                </a:lnTo>
                <a:lnTo>
                  <a:pt x="235527" y="2221761"/>
                </a:lnTo>
                <a:lnTo>
                  <a:pt x="260914" y="2259023"/>
                </a:lnTo>
                <a:lnTo>
                  <a:pt x="287428" y="2295433"/>
                </a:lnTo>
                <a:lnTo>
                  <a:pt x="315045" y="2330966"/>
                </a:lnTo>
                <a:lnTo>
                  <a:pt x="343739" y="2365598"/>
                </a:lnTo>
                <a:lnTo>
                  <a:pt x="373485" y="2399303"/>
                </a:lnTo>
                <a:lnTo>
                  <a:pt x="404259" y="2432056"/>
                </a:lnTo>
                <a:lnTo>
                  <a:pt x="436035" y="2463832"/>
                </a:lnTo>
                <a:lnTo>
                  <a:pt x="468788" y="2494605"/>
                </a:lnTo>
                <a:lnTo>
                  <a:pt x="502493" y="2524352"/>
                </a:lnTo>
                <a:lnTo>
                  <a:pt x="537125" y="2553046"/>
                </a:lnTo>
                <a:lnTo>
                  <a:pt x="572658" y="2580663"/>
                </a:lnTo>
                <a:lnTo>
                  <a:pt x="609068" y="2607177"/>
                </a:lnTo>
                <a:lnTo>
                  <a:pt x="646330" y="2632564"/>
                </a:lnTo>
                <a:lnTo>
                  <a:pt x="684418" y="2656798"/>
                </a:lnTo>
                <a:lnTo>
                  <a:pt x="723308" y="2679854"/>
                </a:lnTo>
                <a:lnTo>
                  <a:pt x="762973" y="2701707"/>
                </a:lnTo>
                <a:lnTo>
                  <a:pt x="803390" y="2722332"/>
                </a:lnTo>
                <a:lnTo>
                  <a:pt x="844533" y="2741705"/>
                </a:lnTo>
                <a:lnTo>
                  <a:pt x="886377" y="2759799"/>
                </a:lnTo>
                <a:lnTo>
                  <a:pt x="928897" y="2776589"/>
                </a:lnTo>
                <a:lnTo>
                  <a:pt x="972068" y="2792051"/>
                </a:lnTo>
                <a:lnTo>
                  <a:pt x="1015864" y="2806160"/>
                </a:lnTo>
                <a:lnTo>
                  <a:pt x="1060261" y="2818890"/>
                </a:lnTo>
                <a:lnTo>
                  <a:pt x="1105233" y="2830217"/>
                </a:lnTo>
                <a:lnTo>
                  <a:pt x="1150756" y="2840115"/>
                </a:lnTo>
                <a:lnTo>
                  <a:pt x="1196804" y="2848558"/>
                </a:lnTo>
                <a:lnTo>
                  <a:pt x="1243352" y="2855523"/>
                </a:lnTo>
                <a:lnTo>
                  <a:pt x="1290376" y="2860984"/>
                </a:lnTo>
                <a:lnTo>
                  <a:pt x="1337849" y="2864916"/>
                </a:lnTo>
                <a:lnTo>
                  <a:pt x="1385747" y="2867293"/>
                </a:lnTo>
                <a:lnTo>
                  <a:pt x="1434045" y="2868091"/>
                </a:lnTo>
                <a:lnTo>
                  <a:pt x="1482343" y="2867293"/>
                </a:lnTo>
                <a:lnTo>
                  <a:pt x="1530242" y="2864916"/>
                </a:lnTo>
                <a:lnTo>
                  <a:pt x="1577715" y="2860984"/>
                </a:lnTo>
                <a:lnTo>
                  <a:pt x="1624739" y="2855523"/>
                </a:lnTo>
                <a:lnTo>
                  <a:pt x="1671287" y="2848558"/>
                </a:lnTo>
                <a:lnTo>
                  <a:pt x="1717335" y="2840115"/>
                </a:lnTo>
                <a:lnTo>
                  <a:pt x="1762858" y="2830217"/>
                </a:lnTo>
                <a:lnTo>
                  <a:pt x="1807830" y="2818890"/>
                </a:lnTo>
                <a:lnTo>
                  <a:pt x="1852227" y="2806160"/>
                </a:lnTo>
                <a:lnTo>
                  <a:pt x="1896023" y="2792051"/>
                </a:lnTo>
                <a:lnTo>
                  <a:pt x="1939194" y="2776589"/>
                </a:lnTo>
                <a:lnTo>
                  <a:pt x="1981714" y="2759799"/>
                </a:lnTo>
                <a:lnTo>
                  <a:pt x="2023558" y="2741705"/>
                </a:lnTo>
                <a:lnTo>
                  <a:pt x="2064701" y="2722332"/>
                </a:lnTo>
                <a:lnTo>
                  <a:pt x="2105118" y="2701707"/>
                </a:lnTo>
                <a:lnTo>
                  <a:pt x="2144783" y="2679854"/>
                </a:lnTo>
                <a:lnTo>
                  <a:pt x="2183673" y="2656798"/>
                </a:lnTo>
                <a:lnTo>
                  <a:pt x="2221761" y="2632564"/>
                </a:lnTo>
                <a:lnTo>
                  <a:pt x="2259023" y="2607177"/>
                </a:lnTo>
                <a:lnTo>
                  <a:pt x="2295433" y="2580663"/>
                </a:lnTo>
                <a:lnTo>
                  <a:pt x="2330966" y="2553046"/>
                </a:lnTo>
                <a:lnTo>
                  <a:pt x="2365598" y="2524352"/>
                </a:lnTo>
                <a:lnTo>
                  <a:pt x="2399303" y="2494605"/>
                </a:lnTo>
                <a:lnTo>
                  <a:pt x="2432056" y="2463832"/>
                </a:lnTo>
                <a:lnTo>
                  <a:pt x="2463832" y="2432056"/>
                </a:lnTo>
                <a:lnTo>
                  <a:pt x="2494605" y="2399303"/>
                </a:lnTo>
                <a:lnTo>
                  <a:pt x="2524352" y="2365598"/>
                </a:lnTo>
                <a:lnTo>
                  <a:pt x="2553046" y="2330966"/>
                </a:lnTo>
                <a:lnTo>
                  <a:pt x="2580663" y="2295433"/>
                </a:lnTo>
                <a:lnTo>
                  <a:pt x="2607177" y="2259023"/>
                </a:lnTo>
                <a:lnTo>
                  <a:pt x="2632564" y="2221761"/>
                </a:lnTo>
                <a:lnTo>
                  <a:pt x="2656798" y="2183673"/>
                </a:lnTo>
                <a:lnTo>
                  <a:pt x="2679854" y="2144783"/>
                </a:lnTo>
                <a:lnTo>
                  <a:pt x="2701707" y="2105118"/>
                </a:lnTo>
                <a:lnTo>
                  <a:pt x="2722332" y="2064701"/>
                </a:lnTo>
                <a:lnTo>
                  <a:pt x="2741705" y="2023558"/>
                </a:lnTo>
                <a:lnTo>
                  <a:pt x="2759799" y="1981714"/>
                </a:lnTo>
                <a:lnTo>
                  <a:pt x="2776589" y="1939194"/>
                </a:lnTo>
                <a:lnTo>
                  <a:pt x="2792051" y="1896023"/>
                </a:lnTo>
                <a:lnTo>
                  <a:pt x="2806160" y="1852227"/>
                </a:lnTo>
                <a:lnTo>
                  <a:pt x="2818890" y="1807830"/>
                </a:lnTo>
                <a:lnTo>
                  <a:pt x="2830217" y="1762858"/>
                </a:lnTo>
                <a:lnTo>
                  <a:pt x="2840115" y="1717335"/>
                </a:lnTo>
                <a:lnTo>
                  <a:pt x="2848558" y="1671287"/>
                </a:lnTo>
                <a:lnTo>
                  <a:pt x="2855523" y="1624739"/>
                </a:lnTo>
                <a:lnTo>
                  <a:pt x="2860984" y="1577715"/>
                </a:lnTo>
                <a:lnTo>
                  <a:pt x="2864916" y="1530242"/>
                </a:lnTo>
                <a:lnTo>
                  <a:pt x="2867293" y="1482343"/>
                </a:lnTo>
                <a:lnTo>
                  <a:pt x="2868091" y="1434045"/>
                </a:lnTo>
                <a:lnTo>
                  <a:pt x="2867293" y="1385747"/>
                </a:lnTo>
                <a:lnTo>
                  <a:pt x="2864916" y="1337848"/>
                </a:lnTo>
                <a:lnTo>
                  <a:pt x="2860984" y="1290374"/>
                </a:lnTo>
                <a:lnTo>
                  <a:pt x="2855523" y="1243350"/>
                </a:lnTo>
                <a:lnTo>
                  <a:pt x="2848558" y="1196801"/>
                </a:lnTo>
                <a:lnTo>
                  <a:pt x="2840115" y="1150752"/>
                </a:lnTo>
                <a:lnTo>
                  <a:pt x="2830217" y="1105229"/>
                </a:lnTo>
                <a:lnTo>
                  <a:pt x="2818890" y="1060256"/>
                </a:lnTo>
                <a:lnTo>
                  <a:pt x="2806160" y="1015859"/>
                </a:lnTo>
                <a:lnTo>
                  <a:pt x="2792051" y="972063"/>
                </a:lnTo>
                <a:lnTo>
                  <a:pt x="2776589" y="928892"/>
                </a:lnTo>
                <a:lnTo>
                  <a:pt x="2759799" y="886372"/>
                </a:lnTo>
                <a:lnTo>
                  <a:pt x="2741705" y="844528"/>
                </a:lnTo>
                <a:lnTo>
                  <a:pt x="2722332" y="803385"/>
                </a:lnTo>
                <a:lnTo>
                  <a:pt x="2701707" y="762968"/>
                </a:lnTo>
                <a:lnTo>
                  <a:pt x="2679854" y="723302"/>
                </a:lnTo>
                <a:lnTo>
                  <a:pt x="2656798" y="684412"/>
                </a:lnTo>
                <a:lnTo>
                  <a:pt x="2632564" y="646324"/>
                </a:lnTo>
                <a:lnTo>
                  <a:pt x="2607177" y="609063"/>
                </a:lnTo>
                <a:lnTo>
                  <a:pt x="2580663" y="572653"/>
                </a:lnTo>
                <a:lnTo>
                  <a:pt x="2553046" y="537119"/>
                </a:lnTo>
                <a:lnTo>
                  <a:pt x="2524352" y="502488"/>
                </a:lnTo>
                <a:lnTo>
                  <a:pt x="2494605" y="468783"/>
                </a:lnTo>
                <a:lnTo>
                  <a:pt x="2463832" y="436030"/>
                </a:lnTo>
                <a:lnTo>
                  <a:pt x="2432056" y="404255"/>
                </a:lnTo>
                <a:lnTo>
                  <a:pt x="2399303" y="373481"/>
                </a:lnTo>
                <a:lnTo>
                  <a:pt x="2365598" y="343735"/>
                </a:lnTo>
                <a:lnTo>
                  <a:pt x="2330966" y="315041"/>
                </a:lnTo>
                <a:lnTo>
                  <a:pt x="2295433" y="287424"/>
                </a:lnTo>
                <a:lnTo>
                  <a:pt x="2259023" y="260910"/>
                </a:lnTo>
                <a:lnTo>
                  <a:pt x="2221761" y="235524"/>
                </a:lnTo>
                <a:lnTo>
                  <a:pt x="2183673" y="211290"/>
                </a:lnTo>
                <a:lnTo>
                  <a:pt x="2144783" y="188234"/>
                </a:lnTo>
                <a:lnTo>
                  <a:pt x="2105118" y="166381"/>
                </a:lnTo>
                <a:lnTo>
                  <a:pt x="2064701" y="145756"/>
                </a:lnTo>
                <a:lnTo>
                  <a:pt x="2023558" y="126384"/>
                </a:lnTo>
                <a:lnTo>
                  <a:pt x="1981714" y="108291"/>
                </a:lnTo>
                <a:lnTo>
                  <a:pt x="1939194" y="91500"/>
                </a:lnTo>
                <a:lnTo>
                  <a:pt x="1896023" y="76038"/>
                </a:lnTo>
                <a:lnTo>
                  <a:pt x="1852227" y="61930"/>
                </a:lnTo>
                <a:lnTo>
                  <a:pt x="1807830" y="49200"/>
                </a:lnTo>
                <a:lnTo>
                  <a:pt x="1762858" y="37873"/>
                </a:lnTo>
                <a:lnTo>
                  <a:pt x="1717335" y="27976"/>
                </a:lnTo>
                <a:lnTo>
                  <a:pt x="1671287" y="19532"/>
                </a:lnTo>
                <a:lnTo>
                  <a:pt x="1624739" y="12567"/>
                </a:lnTo>
                <a:lnTo>
                  <a:pt x="1577715" y="7106"/>
                </a:lnTo>
                <a:lnTo>
                  <a:pt x="1530242" y="3175"/>
                </a:lnTo>
                <a:lnTo>
                  <a:pt x="1482343" y="798"/>
                </a:lnTo>
                <a:lnTo>
                  <a:pt x="14340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090" y="1933016"/>
            <a:ext cx="2661767" cy="2661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99715" y="4543297"/>
            <a:ext cx="3686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31F20"/>
                </a:solidFill>
                <a:latin typeface="Calibri"/>
                <a:cs typeface="Calibri"/>
              </a:rPr>
              <a:t>Board </a:t>
            </a:r>
            <a:r>
              <a:rPr sz="1800" spc="-30" dirty="0">
                <a:solidFill>
                  <a:srgbClr val="231F20"/>
                </a:solidFill>
                <a:latin typeface="Calibri"/>
                <a:cs typeface="Calibri"/>
              </a:rPr>
              <a:t>Training </a:t>
            </a:r>
            <a:r>
              <a:rPr sz="1800" spc="-15" dirty="0">
                <a:solidFill>
                  <a:srgbClr val="231F20"/>
                </a:solidFill>
                <a:latin typeface="Calibri"/>
                <a:cs typeface="Calibri"/>
              </a:rPr>
              <a:t>Series </a:t>
            </a:r>
            <a:r>
              <a:rPr sz="1800" spc="-10" dirty="0">
                <a:solidFill>
                  <a:srgbClr val="231F20"/>
                </a:solidFill>
                <a:latin typeface="Calibri"/>
                <a:cs typeface="Calibri"/>
              </a:rPr>
              <a:t>for </a:t>
            </a:r>
            <a:r>
              <a:rPr sz="1800" spc="-20" dirty="0">
                <a:solidFill>
                  <a:srgbClr val="231F20"/>
                </a:solidFill>
                <a:latin typeface="Calibri"/>
                <a:cs typeface="Calibri"/>
              </a:rPr>
              <a:t>Parent</a:t>
            </a:r>
            <a:r>
              <a:rPr sz="18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31F20"/>
                </a:solidFill>
                <a:latin typeface="Calibri"/>
                <a:cs typeface="Calibri"/>
              </a:rPr>
              <a:t>Centers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35000">
              <a:lnSpc>
                <a:spcPts val="4690"/>
              </a:lnSpc>
              <a:spcBef>
                <a:spcPts val="120"/>
              </a:spcBef>
            </a:pPr>
            <a:r>
              <a:rPr spc="-5" dirty="0"/>
              <a:t>Board</a:t>
            </a:r>
            <a:r>
              <a:rPr spc="-60" dirty="0"/>
              <a:t> </a:t>
            </a:r>
            <a:r>
              <a:rPr spc="-30" dirty="0"/>
              <a:t>Book</a:t>
            </a:r>
          </a:p>
          <a:p>
            <a:pPr marL="635000">
              <a:lnSpc>
                <a:spcPts val="3250"/>
              </a:lnSpc>
            </a:pPr>
            <a:r>
              <a:rPr sz="2800" dirty="0"/>
              <a:t>Dialogue</a:t>
            </a:r>
            <a:r>
              <a:rPr sz="2800" spc="-40" dirty="0"/>
              <a:t> </a:t>
            </a:r>
            <a:r>
              <a:rPr sz="2800" spc="-25" dirty="0"/>
              <a:t>Guide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3816" y="852766"/>
            <a:ext cx="6655434" cy="0"/>
          </a:xfrm>
          <a:custGeom>
            <a:avLst/>
            <a:gdLst/>
            <a:ahLst/>
            <a:cxnLst/>
            <a:rect l="l" t="t" r="r" b="b"/>
            <a:pathLst>
              <a:path w="6655434">
                <a:moveTo>
                  <a:pt x="0" y="0"/>
                </a:moveTo>
                <a:lnTo>
                  <a:pt x="6655054" y="0"/>
                </a:lnTo>
              </a:path>
            </a:pathLst>
          </a:custGeom>
          <a:ln w="12700">
            <a:solidFill>
              <a:srgbClr val="4BD9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1116" y="424654"/>
            <a:ext cx="16421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Georgia"/>
                <a:cs typeface="Georgia"/>
              </a:rPr>
              <a:t>Board</a:t>
            </a:r>
            <a:r>
              <a:rPr sz="2100" spc="-90" dirty="0">
                <a:latin typeface="Georgia"/>
                <a:cs typeface="Georgia"/>
              </a:rPr>
              <a:t> </a:t>
            </a:r>
            <a:r>
              <a:rPr sz="2100" spc="-15" dirty="0">
                <a:latin typeface="Georgia"/>
                <a:cs typeface="Georgia"/>
              </a:rPr>
              <a:t>Book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71116" y="1640303"/>
            <a:ext cx="4429760" cy="1759585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2200" b="1" spc="-5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2200" b="1" spc="-10" dirty="0">
                <a:solidFill>
                  <a:srgbClr val="231F20"/>
                </a:solidFill>
                <a:latin typeface="Calibri"/>
                <a:cs typeface="Calibri"/>
              </a:rPr>
              <a:t>Board Book </a:t>
            </a:r>
            <a:r>
              <a:rPr sz="2200" b="1" spc="-5" dirty="0">
                <a:solidFill>
                  <a:srgbClr val="231F20"/>
                </a:solidFill>
                <a:latin typeface="Calibri"/>
                <a:cs typeface="Calibri"/>
              </a:rPr>
              <a:t>is </a:t>
            </a:r>
            <a:r>
              <a:rPr sz="2200" b="1" spc="-20" dirty="0">
                <a:solidFill>
                  <a:srgbClr val="231F20"/>
                </a:solidFill>
                <a:latin typeface="Calibri"/>
                <a:cs typeface="Calibri"/>
              </a:rPr>
              <a:t>your </a:t>
            </a:r>
            <a:r>
              <a:rPr sz="2200" b="1" spc="-5" dirty="0">
                <a:solidFill>
                  <a:srgbClr val="231F20"/>
                </a:solidFill>
                <a:latin typeface="Calibri"/>
                <a:cs typeface="Calibri"/>
              </a:rPr>
              <a:t>go-to</a:t>
            </a:r>
            <a:r>
              <a:rPr sz="22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231F20"/>
                </a:solidFill>
                <a:latin typeface="Calibri"/>
                <a:cs typeface="Calibri"/>
              </a:rPr>
              <a:t>resource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35"/>
              </a:spcBef>
              <a:buChar char="•"/>
              <a:tabLst>
                <a:tab pos="241300" algn="l"/>
              </a:tabLst>
            </a:pPr>
            <a:r>
              <a:rPr sz="1800" spc="-50" dirty="0">
                <a:solidFill>
                  <a:srgbClr val="231F20"/>
                </a:solidFill>
                <a:latin typeface="Calibri"/>
                <a:cs typeface="Calibri"/>
              </a:rPr>
              <a:t>Take </a:t>
            </a:r>
            <a:r>
              <a:rPr sz="1800" spc="-5" dirty="0">
                <a:solidFill>
                  <a:srgbClr val="231F20"/>
                </a:solidFill>
                <a:latin typeface="Calibri"/>
                <a:cs typeface="Calibri"/>
              </a:rPr>
              <a:t>it </a:t>
            </a:r>
            <a:r>
              <a:rPr sz="1800" spc="-15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31F20"/>
                </a:solidFill>
                <a:latin typeface="Calibri"/>
                <a:cs typeface="Calibri"/>
              </a:rPr>
              <a:t>meetings</a:t>
            </a:r>
            <a:endParaRPr sz="1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115"/>
              </a:spcBef>
              <a:buChar char="•"/>
              <a:tabLst>
                <a:tab pos="241300" algn="l"/>
              </a:tabLst>
            </a:pPr>
            <a:r>
              <a:rPr sz="1800" spc="-15" dirty="0">
                <a:solidFill>
                  <a:srgbClr val="231F20"/>
                </a:solidFill>
                <a:latin typeface="Calibri"/>
                <a:cs typeface="Calibri"/>
              </a:rPr>
              <a:t>Find what you</a:t>
            </a:r>
            <a:r>
              <a:rPr sz="18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31F20"/>
                </a:solidFill>
                <a:latin typeface="Calibri"/>
                <a:cs typeface="Calibri"/>
              </a:rPr>
              <a:t>need</a:t>
            </a:r>
            <a:endParaRPr sz="1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115"/>
              </a:spcBef>
              <a:buChar char="•"/>
              <a:tabLst>
                <a:tab pos="241300" algn="l"/>
              </a:tabLst>
            </a:pPr>
            <a:r>
              <a:rPr sz="1800" spc="-20" dirty="0">
                <a:solidFill>
                  <a:srgbClr val="231F20"/>
                </a:solidFill>
                <a:latin typeface="Calibri"/>
                <a:cs typeface="Calibri"/>
              </a:rPr>
              <a:t>Read</a:t>
            </a:r>
            <a:r>
              <a:rPr sz="1800" spc="-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31F20"/>
                </a:solidFill>
                <a:latin typeface="Calibri"/>
                <a:cs typeface="Calibri"/>
              </a:rPr>
              <a:t>it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1116" y="424654"/>
            <a:ext cx="16421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Georgia"/>
                <a:cs typeface="Georgia"/>
              </a:rPr>
              <a:t>Board</a:t>
            </a:r>
            <a:r>
              <a:rPr sz="2100" spc="-90" dirty="0">
                <a:latin typeface="Georgia"/>
                <a:cs typeface="Georgia"/>
              </a:rPr>
              <a:t> </a:t>
            </a:r>
            <a:r>
              <a:rPr sz="2100" spc="-15" dirty="0">
                <a:latin typeface="Georgia"/>
                <a:cs typeface="Georgia"/>
              </a:rPr>
              <a:t>Book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83816" y="852766"/>
            <a:ext cx="6655434" cy="0"/>
          </a:xfrm>
          <a:custGeom>
            <a:avLst/>
            <a:gdLst/>
            <a:ahLst/>
            <a:cxnLst/>
            <a:rect l="l" t="t" r="r" b="b"/>
            <a:pathLst>
              <a:path w="6655434">
                <a:moveTo>
                  <a:pt x="0" y="0"/>
                </a:moveTo>
                <a:lnTo>
                  <a:pt x="6655054" y="0"/>
                </a:lnTo>
              </a:path>
            </a:pathLst>
          </a:custGeom>
          <a:ln w="12700">
            <a:solidFill>
              <a:srgbClr val="4BD9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1239520">
              <a:lnSpc>
                <a:spcPct val="100000"/>
              </a:lnSpc>
              <a:spcBef>
                <a:spcPts val="1365"/>
              </a:spcBef>
            </a:pPr>
            <a:r>
              <a:rPr spc="-20" dirty="0"/>
              <a:t>Avoiding </a:t>
            </a:r>
            <a:r>
              <a:rPr spc="-15" dirty="0"/>
              <a:t>Paper</a:t>
            </a:r>
            <a:r>
              <a:rPr spc="-35" dirty="0"/>
              <a:t> </a:t>
            </a:r>
            <a:r>
              <a:rPr spc="-15" dirty="0"/>
              <a:t>Overload</a:t>
            </a:r>
          </a:p>
          <a:p>
            <a:pPr marL="1468120" indent="-228600">
              <a:lnSpc>
                <a:spcPct val="100000"/>
              </a:lnSpc>
              <a:spcBef>
                <a:spcPts val="1035"/>
              </a:spcBef>
              <a:buChar char="•"/>
              <a:tabLst>
                <a:tab pos="1468120" algn="l"/>
              </a:tabLst>
            </a:pPr>
            <a:r>
              <a:rPr sz="1800" b="0" spc="-10" dirty="0">
                <a:latin typeface="Calibri"/>
                <a:cs typeface="Calibri"/>
              </a:rPr>
              <a:t>Board </a:t>
            </a:r>
            <a:r>
              <a:rPr sz="1800" b="0" spc="-5" dirty="0">
                <a:latin typeface="Calibri"/>
                <a:cs typeface="Calibri"/>
              </a:rPr>
              <a:t>Book </a:t>
            </a:r>
            <a:r>
              <a:rPr sz="1800" b="0" spc="-10" dirty="0">
                <a:latin typeface="Calibri"/>
                <a:cs typeface="Calibri"/>
              </a:rPr>
              <a:t>is for </a:t>
            </a:r>
            <a:r>
              <a:rPr sz="1800" b="0" spc="-15" dirty="0">
                <a:latin typeface="Calibri"/>
                <a:cs typeface="Calibri"/>
              </a:rPr>
              <a:t>reference and orientation</a:t>
            </a:r>
            <a:endParaRPr sz="1800" dirty="0">
              <a:latin typeface="Calibri"/>
              <a:cs typeface="Calibri"/>
            </a:endParaRPr>
          </a:p>
          <a:p>
            <a:pPr marL="1468120" indent="-228600">
              <a:lnSpc>
                <a:spcPct val="100000"/>
              </a:lnSpc>
              <a:spcBef>
                <a:spcPts val="1115"/>
              </a:spcBef>
              <a:buChar char="•"/>
              <a:tabLst>
                <a:tab pos="1468120" algn="l"/>
              </a:tabLst>
            </a:pPr>
            <a:r>
              <a:rPr sz="1800" b="0" spc="-15" dirty="0">
                <a:latin typeface="Calibri"/>
                <a:cs typeface="Calibri"/>
              </a:rPr>
              <a:t>What are </a:t>
            </a:r>
            <a:r>
              <a:rPr sz="1800" b="0" spc="-10" dirty="0">
                <a:latin typeface="Calibri"/>
                <a:cs typeface="Calibri"/>
              </a:rPr>
              <a:t>some </a:t>
            </a:r>
            <a:r>
              <a:rPr sz="1800" b="0" spc="-15" dirty="0">
                <a:latin typeface="Calibri"/>
                <a:cs typeface="Calibri"/>
              </a:rPr>
              <a:t>ways to </a:t>
            </a:r>
            <a:r>
              <a:rPr sz="1800" b="0" spc="-20" dirty="0">
                <a:latin typeface="Calibri"/>
                <a:cs typeface="Calibri"/>
              </a:rPr>
              <a:t>share </a:t>
            </a:r>
            <a:r>
              <a:rPr sz="1800" b="0" spc="-10" dirty="0">
                <a:latin typeface="Calibri"/>
                <a:cs typeface="Calibri"/>
              </a:rPr>
              <a:t>more </a:t>
            </a:r>
            <a:r>
              <a:rPr sz="1800" b="0" spc="-15" dirty="0">
                <a:latin typeface="Calibri"/>
                <a:cs typeface="Calibri"/>
              </a:rPr>
              <a:t>timely essential</a:t>
            </a:r>
            <a:r>
              <a:rPr sz="1800" b="0" spc="100" dirty="0">
                <a:latin typeface="Calibri"/>
                <a:cs typeface="Calibri"/>
              </a:rPr>
              <a:t> </a:t>
            </a:r>
            <a:r>
              <a:rPr sz="1800" b="0" spc="-25" dirty="0">
                <a:latin typeface="Calibri"/>
                <a:cs typeface="Calibri"/>
              </a:rPr>
              <a:t>information?</a:t>
            </a:r>
            <a:endParaRPr sz="1800" dirty="0">
              <a:latin typeface="Calibri"/>
              <a:cs typeface="Calibri"/>
            </a:endParaRPr>
          </a:p>
          <a:p>
            <a:pPr marL="1468120" marR="513715" indent="-228600">
              <a:lnSpc>
                <a:spcPct val="100000"/>
              </a:lnSpc>
              <a:spcBef>
                <a:spcPts val="1115"/>
              </a:spcBef>
              <a:buChar char="•"/>
              <a:tabLst>
                <a:tab pos="1468120" algn="l"/>
              </a:tabLst>
            </a:pPr>
            <a:r>
              <a:rPr sz="1800" b="0" spc="-15" dirty="0">
                <a:latin typeface="Calibri"/>
                <a:cs typeface="Calibri"/>
              </a:rPr>
              <a:t>How </a:t>
            </a:r>
            <a:r>
              <a:rPr sz="1800" b="0" spc="-10" dirty="0">
                <a:latin typeface="Calibri"/>
                <a:cs typeface="Calibri"/>
              </a:rPr>
              <a:t>can </a:t>
            </a:r>
            <a:r>
              <a:rPr sz="1800" b="0" spc="-15" dirty="0">
                <a:latin typeface="Calibri"/>
                <a:cs typeface="Calibri"/>
              </a:rPr>
              <a:t>we </a:t>
            </a:r>
            <a:r>
              <a:rPr sz="1800" b="0" spc="-10" dirty="0">
                <a:latin typeface="Calibri"/>
                <a:cs typeface="Calibri"/>
              </a:rPr>
              <a:t>use technology </a:t>
            </a:r>
            <a:r>
              <a:rPr sz="1800" b="0" spc="-15" dirty="0">
                <a:latin typeface="Calibri"/>
                <a:cs typeface="Calibri"/>
              </a:rPr>
              <a:t>to </a:t>
            </a:r>
            <a:r>
              <a:rPr sz="1800" b="0" spc="-5" dirty="0">
                <a:latin typeface="Calibri"/>
                <a:cs typeface="Calibri"/>
              </a:rPr>
              <a:t>support </a:t>
            </a:r>
            <a:r>
              <a:rPr sz="1800" b="0" spc="-15" dirty="0">
                <a:latin typeface="Calibri"/>
                <a:cs typeface="Calibri"/>
              </a:rPr>
              <a:t>access to </a:t>
            </a:r>
            <a:r>
              <a:rPr sz="1800" b="0" spc="-10" dirty="0" smtClean="0">
                <a:latin typeface="Calibri"/>
                <a:cs typeface="Calibri"/>
              </a:rPr>
              <a:t>important</a:t>
            </a:r>
            <a:r>
              <a:rPr lang="en-US" sz="1800" b="0" spc="-10" dirty="0" smtClean="0">
                <a:latin typeface="Calibri"/>
                <a:cs typeface="Calibri"/>
              </a:rPr>
              <a:t> </a:t>
            </a:r>
            <a:r>
              <a:rPr sz="1800" b="0" spc="-25" dirty="0" smtClean="0">
                <a:latin typeface="Calibri"/>
                <a:cs typeface="Calibri"/>
              </a:rPr>
              <a:t>documents</a:t>
            </a:r>
            <a:r>
              <a:rPr sz="1800" b="0" spc="-25" dirty="0">
                <a:latin typeface="Calibri"/>
                <a:cs typeface="Calibri"/>
              </a:rPr>
              <a:t>?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516" y="5010150"/>
            <a:ext cx="5625084" cy="1331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" dirty="0">
                <a:solidFill>
                  <a:srgbClr val="231F20"/>
                </a:solidFill>
                <a:cs typeface="Calibri"/>
              </a:rPr>
              <a:t>The contents of this product were developed under a grant to WI FACETS from the U.S. Dept. of Education, #H328R130010. The contents do not necessarily </a:t>
            </a:r>
            <a:r>
              <a:rPr lang="en-US" sz="1400" b="1" spc="-5" dirty="0" smtClean="0">
                <a:solidFill>
                  <a:srgbClr val="231F20"/>
                </a:solidFill>
                <a:cs typeface="Calibri"/>
              </a:rPr>
              <a:t>represent the </a:t>
            </a:r>
            <a:r>
              <a:rPr lang="en-US" sz="1400" b="1" spc="-5" dirty="0">
                <a:solidFill>
                  <a:srgbClr val="231F20"/>
                </a:solidFill>
                <a:cs typeface="Calibri"/>
              </a:rPr>
              <a:t>policy of the U.S. Dept. of Education and you should not assume endorsement </a:t>
            </a:r>
            <a:r>
              <a:rPr lang="en-US" sz="1400" b="1" spc="-5" dirty="0" smtClean="0">
                <a:solidFill>
                  <a:srgbClr val="231F20"/>
                </a:solidFill>
                <a:cs typeface="Calibri"/>
              </a:rPr>
              <a:t>by the </a:t>
            </a:r>
            <a:r>
              <a:rPr lang="en-US" sz="1400" b="1" spc="-5" dirty="0">
                <a:solidFill>
                  <a:srgbClr val="231F20"/>
                </a:solidFill>
                <a:cs typeface="Calibri"/>
              </a:rPr>
              <a:t>federal government.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" dirty="0">
                <a:solidFill>
                  <a:srgbClr val="231F20"/>
                </a:solidFill>
                <a:cs typeface="Calibri"/>
              </a:rPr>
              <a:t>Project Officer: David </a:t>
            </a:r>
            <a:r>
              <a:rPr lang="en-US" sz="1400" b="1" spc="-5" dirty="0" err="1">
                <a:solidFill>
                  <a:srgbClr val="231F20"/>
                </a:solidFill>
                <a:cs typeface="Calibri"/>
              </a:rPr>
              <a:t>Emenheiser</a:t>
            </a:r>
            <a:r>
              <a:rPr lang="en-US" sz="1400" b="1" spc="-5" dirty="0">
                <a:solidFill>
                  <a:srgbClr val="231F20"/>
                </a:solidFill>
                <a:cs typeface="Calibri"/>
              </a:rPr>
              <a:t>.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" dirty="0">
                <a:solidFill>
                  <a:srgbClr val="231F20"/>
                </a:solidFill>
                <a:cs typeface="Calibri"/>
              </a:rPr>
              <a:t>© </a:t>
            </a:r>
            <a:r>
              <a:rPr lang="en-US" sz="1400" b="1" spc="-5" dirty="0" smtClean="0">
                <a:solidFill>
                  <a:srgbClr val="231F20"/>
                </a:solidFill>
                <a:cs typeface="Calibri"/>
              </a:rPr>
              <a:t>RPTACs. For </a:t>
            </a:r>
            <a:r>
              <a:rPr lang="en-US" sz="1400" b="1" spc="-5" dirty="0">
                <a:solidFill>
                  <a:srgbClr val="231F20"/>
                </a:solidFill>
                <a:cs typeface="Calibri"/>
              </a:rPr>
              <a:t>permission to use, please contact WI </a:t>
            </a:r>
            <a:r>
              <a:rPr lang="en-US" sz="1400" b="1" spc="-5" dirty="0" smtClean="0">
                <a:solidFill>
                  <a:srgbClr val="231F20"/>
                </a:solidFill>
                <a:cs typeface="Calibri"/>
              </a:rPr>
              <a:t>FACETS.</a:t>
            </a:r>
            <a:endParaRPr lang="en-US" sz="1400" b="1" spc="-5" dirty="0">
              <a:solidFill>
                <a:srgbClr val="231F20"/>
              </a:solidFill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28800" y="5181600"/>
            <a:ext cx="1465669" cy="11145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STRENGTHENING </a:t>
            </a:r>
            <a:r>
              <a:rPr spc="-25" dirty="0"/>
              <a:t>PARENT </a:t>
            </a:r>
            <a:r>
              <a:rPr spc="-5" dirty="0"/>
              <a:t>CENTER</a:t>
            </a:r>
            <a:r>
              <a:rPr spc="40" dirty="0"/>
              <a:t> </a:t>
            </a:r>
            <a:r>
              <a:rPr spc="-10" dirty="0"/>
              <a:t>CAPACITY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2071116" y="754692"/>
            <a:ext cx="5520690" cy="3540996"/>
          </a:xfrm>
          <a:prstGeom prst="rect">
            <a:avLst/>
          </a:prstGeom>
        </p:spPr>
        <p:txBody>
          <a:bodyPr vert="horz" wrap="none" lIns="0" tIns="4445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600" b="1" spc="-10" dirty="0">
                <a:solidFill>
                  <a:srgbClr val="231F20"/>
                </a:solidFill>
                <a:latin typeface="Calibri"/>
                <a:cs typeface="Calibri"/>
              </a:rPr>
              <a:t>Development</a:t>
            </a:r>
            <a:r>
              <a:rPr sz="1600" b="1" spc="-7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b="1" spc="-35" dirty="0">
                <a:solidFill>
                  <a:srgbClr val="231F20"/>
                </a:solidFill>
                <a:latin typeface="Calibri"/>
                <a:cs typeface="Calibri"/>
              </a:rPr>
              <a:t>Team:</a:t>
            </a:r>
            <a:endParaRPr sz="1600" dirty="0">
              <a:latin typeface="Calibri"/>
              <a:cs typeface="Calibri"/>
            </a:endParaRPr>
          </a:p>
          <a:p>
            <a:pPr marL="12700" marR="2300605">
              <a:lnSpc>
                <a:spcPts val="1939"/>
              </a:lnSpc>
              <a:spcBef>
                <a:spcPts val="65"/>
              </a:spcBef>
            </a:pP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David Blanchard, Region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3 </a:t>
            </a:r>
            <a:r>
              <a:rPr sz="1400" spc="-30" dirty="0" smtClean="0">
                <a:solidFill>
                  <a:srgbClr val="231F20"/>
                </a:solidFill>
                <a:latin typeface="Calibri"/>
                <a:cs typeface="Calibri"/>
              </a:rPr>
              <a:t>PTAC</a:t>
            </a:r>
            <a:r>
              <a:rPr lang="en-US" sz="1400" spc="-30" dirty="0" smtClean="0">
                <a:solidFill>
                  <a:srgbClr val="231F20"/>
                </a:solidFill>
                <a:latin typeface="Calibri"/>
                <a:cs typeface="Calibri"/>
              </a:rPr>
              <a:t>,</a:t>
            </a:r>
            <a:r>
              <a:rPr sz="1400" spc="-30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 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P2P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sz="1400" spc="-5" dirty="0" smtClean="0">
                <a:solidFill>
                  <a:srgbClr val="231F20"/>
                </a:solidFill>
                <a:latin typeface="Calibri"/>
                <a:cs typeface="Calibri"/>
              </a:rPr>
              <a:t>GA</a:t>
            </a:r>
            <a:r>
              <a:rPr lang="en-US" sz="1400" spc="-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</a:p>
          <a:p>
            <a:pPr marL="12700" marR="2300605">
              <a:lnSpc>
                <a:spcPts val="1939"/>
              </a:lnSpc>
              <a:spcBef>
                <a:spcPts val="65"/>
              </a:spcBef>
            </a:pPr>
            <a:r>
              <a:rPr sz="1400" spc="-15" dirty="0" smtClean="0">
                <a:solidFill>
                  <a:srgbClr val="231F20"/>
                </a:solidFill>
                <a:latin typeface="Calibri"/>
                <a:cs typeface="Calibri"/>
              </a:rPr>
              <a:t>Glenda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Hicks,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Glenda </a:t>
            </a:r>
            <a:r>
              <a:rPr sz="1400" spc="-50" dirty="0">
                <a:solidFill>
                  <a:srgbClr val="231F20"/>
                </a:solidFill>
                <a:latin typeface="Calibri"/>
                <a:cs typeface="Calibri"/>
              </a:rPr>
              <a:t>Y.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Hicks,</a:t>
            </a:r>
            <a:r>
              <a:rPr sz="1400" spc="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Calibri"/>
                <a:cs typeface="Calibri"/>
              </a:rPr>
              <a:t>CPA</a:t>
            </a:r>
            <a:endParaRPr sz="1400" dirty="0">
              <a:latin typeface="Calibri"/>
              <a:cs typeface="Calibri"/>
            </a:endParaRPr>
          </a:p>
          <a:p>
            <a:pPr marL="12700" marR="2461260">
              <a:lnSpc>
                <a:spcPts val="1939"/>
              </a:lnSpc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Rachel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Howard,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Rachel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Howard </a:t>
            </a:r>
            <a:r>
              <a:rPr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Consulting</a:t>
            </a:r>
            <a:r>
              <a:rPr lang="en-US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</a:p>
          <a:p>
            <a:pPr marL="12700" marR="2461260">
              <a:lnSpc>
                <a:spcPts val="1939"/>
              </a:lnSpc>
            </a:pPr>
            <a:r>
              <a:rPr sz="1400" spc="-15" dirty="0" smtClean="0">
                <a:solidFill>
                  <a:srgbClr val="231F20"/>
                </a:solidFill>
                <a:latin typeface="Calibri"/>
                <a:cs typeface="Calibri"/>
              </a:rPr>
              <a:t>Jan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Serak,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Region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4 </a:t>
            </a:r>
            <a:r>
              <a:rPr sz="1400" spc="-30" dirty="0" smtClean="0">
                <a:solidFill>
                  <a:srgbClr val="231F20"/>
                </a:solidFill>
                <a:latin typeface="Calibri"/>
                <a:cs typeface="Calibri"/>
              </a:rPr>
              <a:t>PTAC</a:t>
            </a:r>
            <a:r>
              <a:rPr lang="en-US" sz="1400" spc="-30" dirty="0" smtClean="0">
                <a:solidFill>
                  <a:srgbClr val="231F20"/>
                </a:solidFill>
                <a:latin typeface="Calibri"/>
                <a:cs typeface="Calibri"/>
              </a:rPr>
              <a:t>,</a:t>
            </a:r>
            <a:r>
              <a:rPr sz="1400" spc="-30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 WI</a:t>
            </a:r>
            <a:r>
              <a:rPr sz="1400" spc="7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FACETS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Other</a:t>
            </a:r>
            <a:r>
              <a:rPr sz="16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Calibri"/>
                <a:cs typeface="Calibri"/>
              </a:rPr>
              <a:t>Contributors: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Debra Jennings, CPIR, at</a:t>
            </a:r>
            <a:r>
              <a:rPr sz="14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SPAN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Diana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Autin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&amp;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Carolyn </a:t>
            </a:r>
            <a:r>
              <a:rPr sz="1400" spc="-30" dirty="0">
                <a:solidFill>
                  <a:srgbClr val="231F20"/>
                </a:solidFill>
                <a:latin typeface="Calibri"/>
                <a:cs typeface="Calibri"/>
              </a:rPr>
              <a:t>Hayer,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NE-PACT/Region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1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PTAC,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400" spc="1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SPAN</a:t>
            </a:r>
            <a:endParaRPr sz="1400" dirty="0">
              <a:latin typeface="Calibri"/>
              <a:cs typeface="Calibri"/>
            </a:endParaRPr>
          </a:p>
          <a:p>
            <a:pPr marL="12700" marR="5080">
              <a:lnSpc>
                <a:spcPct val="113900"/>
              </a:lnSpc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Connie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Hawkins, Rene 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Averitt-Sanzone,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Laura </a:t>
            </a:r>
            <a:r>
              <a:rPr sz="1400" spc="-35" dirty="0">
                <a:solidFill>
                  <a:srgbClr val="231F20"/>
                </a:solidFill>
                <a:latin typeface="Calibri"/>
                <a:cs typeface="Calibri"/>
              </a:rPr>
              <a:t>Weber,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Region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2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PTAC,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 </a:t>
            </a:r>
            <a:r>
              <a:rPr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ECAC</a:t>
            </a:r>
            <a:r>
              <a:rPr lang="en-US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</a:p>
          <a:p>
            <a:pPr marL="12700" marR="5080">
              <a:lnSpc>
                <a:spcPct val="113900"/>
              </a:lnSpc>
            </a:pPr>
            <a:r>
              <a:rPr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Debi </a:t>
            </a:r>
            <a:r>
              <a:rPr sz="1400" spc="-40" dirty="0">
                <a:solidFill>
                  <a:srgbClr val="231F20"/>
                </a:solidFill>
                <a:latin typeface="Calibri"/>
                <a:cs typeface="Calibri"/>
              </a:rPr>
              <a:t>Tucker,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Stephanie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Moss, Region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3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PTAC,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 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P2P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400" spc="114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GA</a:t>
            </a:r>
            <a:endParaRPr sz="1400" dirty="0">
              <a:latin typeface="Calibri"/>
              <a:cs typeface="Calibri"/>
            </a:endParaRPr>
          </a:p>
          <a:p>
            <a:pPr marL="12700" marR="1905635">
              <a:lnSpc>
                <a:spcPct val="11390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Courtney </a:t>
            </a:r>
            <a:r>
              <a:rPr sz="1400" spc="-30" dirty="0">
                <a:solidFill>
                  <a:srgbClr val="231F20"/>
                </a:solidFill>
                <a:latin typeface="Calibri"/>
                <a:cs typeface="Calibri"/>
              </a:rPr>
              <a:t>Salzer,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Region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4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PTAC,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 WI </a:t>
            </a:r>
            <a:r>
              <a:rPr sz="1400" spc="-15" dirty="0" smtClean="0">
                <a:solidFill>
                  <a:srgbClr val="231F20"/>
                </a:solidFill>
                <a:latin typeface="Calibri"/>
                <a:cs typeface="Calibri"/>
              </a:rPr>
              <a:t>FACETS</a:t>
            </a:r>
            <a:r>
              <a:rPr lang="en-US" sz="1400" spc="-1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</a:p>
          <a:p>
            <a:pPr marL="12700" marR="1905635">
              <a:lnSpc>
                <a:spcPct val="113900"/>
              </a:lnSpc>
            </a:pPr>
            <a:r>
              <a:rPr sz="1400" spc="-5" dirty="0" smtClean="0">
                <a:solidFill>
                  <a:srgbClr val="231F20"/>
                </a:solidFill>
                <a:latin typeface="Calibri"/>
                <a:cs typeface="Calibri"/>
              </a:rPr>
              <a:t>Barb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Buswell, Emily Rome, </a:t>
            </a:r>
            <a:r>
              <a:rPr lang="en-US" sz="1400" spc="-15" dirty="0" smtClean="0">
                <a:solidFill>
                  <a:srgbClr val="231F20"/>
                </a:solidFill>
                <a:latin typeface="Calibri"/>
                <a:cs typeface="Calibri"/>
              </a:rPr>
              <a:t>Jacey Tramutt, </a:t>
            </a:r>
            <a:r>
              <a:rPr sz="1400" spc="-15" dirty="0" smtClean="0">
                <a:solidFill>
                  <a:srgbClr val="231F20"/>
                </a:solidFill>
                <a:latin typeface="Calibri"/>
                <a:cs typeface="Calibri"/>
              </a:rPr>
              <a:t>Region </a:t>
            </a:r>
            <a:r>
              <a:rPr sz="1400" dirty="0" smtClean="0">
                <a:solidFill>
                  <a:srgbClr val="231F20"/>
                </a:solidFill>
                <a:latin typeface="Calibri"/>
                <a:cs typeface="Calibri"/>
              </a:rPr>
              <a:t>5</a:t>
            </a:r>
            <a:r>
              <a:rPr lang="en-US" sz="1400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25" dirty="0" smtClean="0">
                <a:solidFill>
                  <a:srgbClr val="231F20"/>
                </a:solidFill>
                <a:latin typeface="Calibri"/>
                <a:cs typeface="Calibri"/>
              </a:rPr>
              <a:t>PTAC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 </a:t>
            </a:r>
            <a:r>
              <a:rPr sz="1400" spc="-5" dirty="0" smtClean="0">
                <a:solidFill>
                  <a:srgbClr val="231F20"/>
                </a:solidFill>
                <a:latin typeface="Calibri"/>
                <a:cs typeface="Calibri"/>
              </a:rPr>
              <a:t>PEAK</a:t>
            </a:r>
            <a:r>
              <a:rPr lang="en-US" sz="1400" spc="-5" dirty="0" smtClean="0">
                <a:solidFill>
                  <a:srgbClr val="231F20"/>
                </a:solidFill>
                <a:latin typeface="Calibri"/>
                <a:cs typeface="Calibri"/>
              </a:rPr>
              <a:t> </a:t>
            </a:r>
          </a:p>
          <a:p>
            <a:pPr marL="12700" marR="1905635">
              <a:lnSpc>
                <a:spcPct val="113900"/>
              </a:lnSpc>
            </a:pPr>
            <a:r>
              <a:rPr sz="1400" spc="-5" dirty="0" smtClean="0">
                <a:solidFill>
                  <a:srgbClr val="231F20"/>
                </a:solidFill>
                <a:latin typeface="Calibri"/>
                <a:cs typeface="Calibri"/>
              </a:rPr>
              <a:t>Nora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Thompson,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Region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6 </a:t>
            </a:r>
            <a:r>
              <a:rPr sz="1400" spc="-25" dirty="0">
                <a:solidFill>
                  <a:srgbClr val="231F20"/>
                </a:solidFill>
                <a:latin typeface="Calibri"/>
                <a:cs typeface="Calibri"/>
              </a:rPr>
              <a:t>PTAC,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400" spc="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Matrix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1077</Words>
  <Application>Microsoft Office PowerPoint</Application>
  <PresentationFormat>On-screen Show (4:3)</PresentationFormat>
  <Paragraphs>102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Georgia</vt:lpstr>
      <vt:lpstr>Office Theme</vt:lpstr>
      <vt:lpstr>Board Book Dialogue Guide</vt:lpstr>
      <vt:lpstr>Board Book</vt:lpstr>
      <vt:lpstr>Board Book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Book Dialogue Guide</dc:title>
  <dc:creator>Jan Serak</dc:creator>
  <cp:lastModifiedBy>Jan Serak</cp:lastModifiedBy>
  <cp:revision>7</cp:revision>
  <cp:lastPrinted>2017-12-08T15:33:48Z</cp:lastPrinted>
  <dcterms:created xsi:type="dcterms:W3CDTF">2017-06-11T21:19:44Z</dcterms:created>
  <dcterms:modified xsi:type="dcterms:W3CDTF">2017-12-08T15:34:12Z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2017-06-11T00:00:00Z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2017-06-12T00:00:00Z</vt:filetime>
  </property>
</Properties>
</file>