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sldIdLst>
    <p:sldId id="256" r:id="rId2"/>
    <p:sldId id="290" r:id="rId3"/>
    <p:sldId id="287" r:id="rId4"/>
    <p:sldId id="293" r:id="rId5"/>
    <p:sldId id="257" r:id="rId6"/>
    <p:sldId id="258" r:id="rId7"/>
    <p:sldId id="259" r:id="rId8"/>
    <p:sldId id="260" r:id="rId9"/>
    <p:sldId id="261" r:id="rId10"/>
    <p:sldId id="262" r:id="rId11"/>
    <p:sldId id="264" r:id="rId12"/>
    <p:sldId id="265" r:id="rId13"/>
    <p:sldId id="267" r:id="rId14"/>
    <p:sldId id="268" r:id="rId15"/>
    <p:sldId id="284" r:id="rId16"/>
    <p:sldId id="269" r:id="rId17"/>
    <p:sldId id="270" r:id="rId18"/>
    <p:sldId id="266" r:id="rId19"/>
    <p:sldId id="271" r:id="rId20"/>
    <p:sldId id="279" r:id="rId21"/>
    <p:sldId id="282" r:id="rId22"/>
    <p:sldId id="272" r:id="rId23"/>
    <p:sldId id="263" r:id="rId24"/>
    <p:sldId id="280" r:id="rId25"/>
    <p:sldId id="283" r:id="rId26"/>
    <p:sldId id="281" r:id="rId27"/>
    <p:sldId id="285" r:id="rId28"/>
    <p:sldId id="273" r:id="rId29"/>
    <p:sldId id="274" r:id="rId30"/>
    <p:sldId id="275" r:id="rId31"/>
    <p:sldId id="294" r:id="rId32"/>
    <p:sldId id="295" r:id="rId33"/>
    <p:sldId id="296" r:id="rId34"/>
    <p:sldId id="276" r:id="rId35"/>
    <p:sldId id="277" r:id="rId36"/>
    <p:sldId id="286" r:id="rId37"/>
    <p:sldId id="292" r:id="rId38"/>
    <p:sldId id="289" r:id="rId3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90D8E79-6EC1-4F54-B895-8618CF2FDC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altLang="en-US" smtClean="0">
                <a:latin typeface="Arial" charset="0"/>
              </a:rPr>
              <a:t>Shi</a:t>
            </a:r>
          </a:p>
        </p:txBody>
      </p:sp>
      <p:sp>
        <p:nvSpPr>
          <p:cNvPr id="8196" name="Slide Number Placeholder 3"/>
          <p:cNvSpPr>
            <a:spLocks noGrp="1"/>
          </p:cNvSpPr>
          <p:nvPr>
            <p:ph type="sldNum" sz="quarter" idx="5"/>
          </p:nvPr>
        </p:nvSpPr>
        <p:spPr>
          <a:noFill/>
          <a:ln>
            <a:miter lim="800000"/>
            <a:headEnd/>
            <a:tailEnd/>
          </a:ln>
        </p:spPr>
        <p:txBody>
          <a:bodyPr/>
          <a:lstStyle/>
          <a:p>
            <a:fld id="{8B1F2B79-43D9-4656-B83B-8072846AC3B5}"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E5C2BD75-8DF6-4D05-8FF2-8637F063D84C}" type="slidenum">
              <a:rPr lang="en-US" altLang="en-US"/>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1DE42283-591D-4DD1-9134-4C463BB3A906}" type="slidenum">
              <a:rPr lang="en-US" altLang="en-US">
                <a:latin typeface="Arial" charset="0"/>
              </a:rPr>
              <a:pPr/>
              <a:t>9</a:t>
            </a:fld>
            <a:endParaRPr lang="en-US" alt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latin typeface="Arial" charset="0"/>
              </a:rPr>
              <a:t>Specific legislation includes a specific measure that has not yet been introduced, such as funding for the F2Fs or Parent centers, as well as legislation that has been introduced, such as legislation to block grant Medicaid, but does not include general concepts for solving problems that have not been reduced to legislative proposals.</a:t>
            </a:r>
          </a:p>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A3FC6C12-AC5D-4E83-A371-4468AB1B8813}" type="slidenum">
              <a:rPr lang="en-US" altLang="en-US">
                <a:latin typeface="Arial" charset="0"/>
              </a:rPr>
              <a:pPr/>
              <a:t>10</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z="1000" smtClean="0">
                <a:latin typeface="Arial" charset="0"/>
              </a:rPr>
              <a:t>To be a grassroots lobbying communication, subject to the 25% ceiling, a communication must refer to specific legislation, reflect a view on it, and encourage recipients to contact legislators.  Such a call to action exists only when the material directly tells its audience to contact legislators, provides a legislator’s address, phone number, or similar information; provides a petition, postcard, or other prepared message to be sent to the legislator; or identifies one or more legislators as opposing your views, being undecided, being the recipients’ representative(s), or being a member of the committee that will consider the legislation.  A nonprofit may make any public statement it likes about a legislative issue without having the costs counted against its grassroots lobbying limit as long as it avoids calls to action.  The following example was given by the IRS as being NOT grassroots lobbying: “The State Assembly is considering a bill to make gun ownership illegal.  This outrageous legislation would violate your constitutional rights and the rights of other law abiding citizens.  IF this legislation is passed, you and your family will be criminals if you want to exercise your right to protect yourselves.”  Because there is no specific call to action, this is not grassroots lobbying.  However, it would be grassroots lobbying if it was mass media advertising just before a vote on legislation that has elicited a high degree of public awareness: The legislation must have received so much publicity that its pendency, general terms, or effect are known to a significant element of the general public and not just to the particular interest groups directly affected; the nonprofit has bought paid advertising in the mass media; the advertising appears within two weeks before a vote will be taken in the full house or full committee (not subcommittee); and the ad either refers directly to the legislation even if it doesn’t contain a call to action, or the ad states a view on the general subject and urges the public to communicate with legislators about that subject.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E9BD8822-3016-4F71-B1A1-0E9F86BBE46A}" type="slidenum">
              <a:rPr lang="en-US" altLang="en-US">
                <a:latin typeface="Arial" charset="0"/>
              </a:rPr>
              <a:pPr/>
              <a:t>12</a:t>
            </a:fld>
            <a:endParaRPr lang="en-US" alt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latin typeface="Arial" charset="0"/>
              </a:rPr>
              <a:t>However, if research was not conducted or materials were not developed for the purpose of lobbying, then the cost of the research or material development is not counted as lobbying even if it is later used for lobbying as long as the lobbying use occurs more than six months after the research project or material development is completed.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914E4F21-1FBF-413E-882C-2D493B860A07}" type="slidenum">
              <a:rPr lang="en-US" altLang="en-US">
                <a:latin typeface="Arial" charset="0"/>
              </a:rPr>
              <a:pPr/>
              <a:t>16</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latin typeface="Arial" charset="0"/>
              </a:rPr>
              <a:t>The only factor that is taken into account is the cost of communications for direct or grassroots lobbying including the cost of preparing the communication (such as staff time, facilities, allocable overhead).  To be a direct lobbying communication, and therefore to count against the direct lobbying limits, a communication must refer to specific legislation and reflect a point of view on its merits.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297A8092-5016-4D77-9F4B-43D209860657}" type="slidenum">
              <a:rPr lang="en-US" altLang="en-US">
                <a:latin typeface="Arial" charset="0"/>
              </a:rPr>
              <a:pPr/>
              <a:t>19</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latin typeface="Arial" charset="0"/>
              </a:rPr>
              <a:t>Making available the results of “nonpartisan analysis, study or research” on a legislative issue that presents a sufficiently full and fair exposition of the pertinent facts to enable the audience to form an independent opinion would not be considered lobbying.  The research and analysis need not be neutral or objective and may even take direct positions on the merits of legislation as long as the organization presents facts fully and fairly, makes the material generally available, and does not include a direct call to the reader to contact legislators.  A nonprofit’s discussion of broad social, economic, and similar policy issues whose resolution would require legislation, even if specific legislation on the matter is pending, is not lobbying as long as the discussion does not address the merits of specific legislation.  Representatives of the organization could even talk directly to legislators on broad policy issues so long as there is no reference to specific legislation on that issue.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lobbying</a:t>
            </a:r>
            <a:r>
              <a:rPr lang="en-US" baseline="0" dirty="0" smtClean="0"/>
              <a:t> expenditure form</a:t>
            </a:r>
            <a:endParaRPr lang="en-US" dirty="0"/>
          </a:p>
        </p:txBody>
      </p:sp>
      <p:sp>
        <p:nvSpPr>
          <p:cNvPr id="4" name="Slide Number Placeholder 3"/>
          <p:cNvSpPr>
            <a:spLocks noGrp="1"/>
          </p:cNvSpPr>
          <p:nvPr>
            <p:ph type="sldNum" sz="quarter" idx="10"/>
          </p:nvPr>
        </p:nvSpPr>
        <p:spPr/>
        <p:txBody>
          <a:bodyPr/>
          <a:lstStyle/>
          <a:p>
            <a:fld id="{290D8E79-6EC1-4F54-B895-8618CF2FDC47}" type="slidenum">
              <a:rPr lang="en-US" altLang="en-US" smtClean="0"/>
              <a:pPr/>
              <a:t>25</a:t>
            </a:fld>
            <a:endParaRPr lang="en-US" altLang="en-US"/>
          </a:p>
        </p:txBody>
      </p:sp>
    </p:spTree>
    <p:extLst>
      <p:ext uri="{BB962C8B-B14F-4D97-AF65-F5344CB8AC3E}">
        <p14:creationId xmlns:p14="http://schemas.microsoft.com/office/powerpoint/2010/main" val="153802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lvl1pPr>
          </a:lstStyle>
          <a:p>
            <a:fld id="{3AB3CAB8-1FDD-444B-AEE7-0DB3BA932BC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6" name="Slide Number Placeholder 5"/>
          <p:cNvSpPr>
            <a:spLocks noGrp="1"/>
          </p:cNvSpPr>
          <p:nvPr>
            <p:ph type="sldNum" sz="quarter" idx="12"/>
          </p:nvPr>
        </p:nvSpPr>
        <p:spPr/>
        <p:txBody>
          <a:bodyPr/>
          <a:lstStyle>
            <a:lvl1pPr>
              <a:defRPr/>
            </a:lvl1pPr>
          </a:lstStyle>
          <a:p>
            <a:fld id="{406F6A53-656E-434C-9780-3322E4D8201A}"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423025"/>
            <a:ext cx="2057400" cy="365125"/>
          </a:xfrm>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2832100" y="6423025"/>
            <a:ext cx="3209925" cy="365125"/>
          </a:xfrm>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a:xfrm>
            <a:off x="6054725" y="6423025"/>
            <a:ext cx="660400" cy="365125"/>
          </a:xfrm>
        </p:spPr>
        <p:txBody>
          <a:bodyPr/>
          <a:lstStyle>
            <a:lvl1pPr>
              <a:defRPr/>
            </a:lvl1pPr>
          </a:lstStyle>
          <a:p>
            <a:fld id="{0A97B9DF-1547-4D4F-A070-5D973112F6DB}"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8" name="Slide Number Placeholder 5"/>
          <p:cNvSpPr>
            <a:spLocks noGrp="1"/>
          </p:cNvSpPr>
          <p:nvPr>
            <p:ph type="sldNum" sz="quarter" idx="12"/>
          </p:nvPr>
        </p:nvSpPr>
        <p:spPr/>
        <p:txBody>
          <a:bodyPr/>
          <a:lstStyle>
            <a:lvl1pPr>
              <a:defRPr/>
            </a:lvl1pPr>
          </a:lstStyle>
          <a:p>
            <a:fld id="{75943AAB-3403-4C7E-BDBA-33997815F660}"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lvl1pPr>
          </a:lstStyle>
          <a:p>
            <a:fld id="{4F811A5F-4176-4BFE-B7A6-CC0519579E2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6" name="Slide Number Placeholder 5"/>
          <p:cNvSpPr>
            <a:spLocks noGrp="1"/>
          </p:cNvSpPr>
          <p:nvPr>
            <p:ph type="sldNum" sz="quarter" idx="12"/>
          </p:nvPr>
        </p:nvSpPr>
        <p:spPr/>
        <p:txBody>
          <a:bodyPr/>
          <a:lstStyle>
            <a:lvl1pPr>
              <a:defRPr/>
            </a:lvl1pPr>
          </a:lstStyle>
          <a:p>
            <a:fld id="{E97D856D-9C80-4871-A992-6C94C3EA8C9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solidFill>
                  <a:schemeClr val="tx2"/>
                </a:solidFill>
              </a:defRPr>
            </a:lvl1pPr>
          </a:lstStyle>
          <a:p>
            <a:pPr>
              <a:defRPr/>
            </a:pPr>
            <a:endParaRPr lang="en-US" altLang="en-US"/>
          </a:p>
        </p:txBody>
      </p:sp>
      <p:sp>
        <p:nvSpPr>
          <p:cNvPr id="6" name="Footer Placeholder 4"/>
          <p:cNvSpPr>
            <a:spLocks noGrp="1"/>
          </p:cNvSpPr>
          <p:nvPr>
            <p:ph type="ftr" sz="quarter" idx="11"/>
          </p:nvPr>
        </p:nvSpPr>
        <p:spPr/>
        <p:txBody>
          <a:bodyPr/>
          <a:lstStyle>
            <a:lvl1pPr>
              <a:defRPr>
                <a:solidFill>
                  <a:schemeClr val="tx2"/>
                </a:solidFill>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solidFill>
                  <a:schemeClr val="tx2"/>
                </a:solidFill>
              </a:defRPr>
            </a:lvl1pPr>
          </a:lstStyle>
          <a:p>
            <a:fld id="{CD50AB68-EAED-4B16-993A-ED51A5ED8C62}"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lvl1pPr>
          </a:lstStyle>
          <a:p>
            <a:fld id="{8A6D2481-DAC9-4ECC-B93B-61CF4E66DF3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9" name="Slide Number Placeholder 5"/>
          <p:cNvSpPr>
            <a:spLocks noGrp="1"/>
          </p:cNvSpPr>
          <p:nvPr>
            <p:ph type="sldNum" sz="quarter" idx="12"/>
          </p:nvPr>
        </p:nvSpPr>
        <p:spPr/>
        <p:txBody>
          <a:bodyPr/>
          <a:lstStyle>
            <a:lvl1pPr>
              <a:defRPr/>
            </a:lvl1pPr>
          </a:lstStyle>
          <a:p>
            <a:fld id="{BFAF41AC-20E7-420D-94F2-1A0287516BF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5" name="Slide Number Placeholder 5"/>
          <p:cNvSpPr>
            <a:spLocks noGrp="1"/>
          </p:cNvSpPr>
          <p:nvPr>
            <p:ph type="sldNum" sz="quarter" idx="12"/>
          </p:nvPr>
        </p:nvSpPr>
        <p:spPr/>
        <p:txBody>
          <a:bodyPr/>
          <a:lstStyle>
            <a:lvl1pPr>
              <a:defRPr/>
            </a:lvl1pPr>
          </a:lstStyle>
          <a:p>
            <a:fld id="{B791C723-50CE-4675-8769-CCFDF8CE96F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4" name="Slide Number Placeholder 3"/>
          <p:cNvSpPr>
            <a:spLocks noGrp="1"/>
          </p:cNvSpPr>
          <p:nvPr>
            <p:ph type="sldNum" sz="quarter" idx="12"/>
          </p:nvPr>
        </p:nvSpPr>
        <p:spPr/>
        <p:txBody>
          <a:bodyPr/>
          <a:lstStyle>
            <a:lvl1pPr>
              <a:defRPr/>
            </a:lvl1pPr>
          </a:lstStyle>
          <a:p>
            <a:fld id="{82DF31BB-B8CC-4F47-A3EA-9EF545C5849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lvl1pPr>
          </a:lstStyle>
          <a:p>
            <a:fld id="{25437108-3989-4B80-9C40-F621CA4A9E7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a:t>©</a:t>
            </a:r>
            <a:r>
              <a:rPr lang="en-US" altLang="en-US" dirty="0" smtClean="0"/>
              <a:t>NationalPlace2022 </a:t>
            </a:r>
            <a:endParaRPr lang="en-US" altLang="en-US" dirty="0"/>
          </a:p>
        </p:txBody>
      </p:sp>
      <p:sp>
        <p:nvSpPr>
          <p:cNvPr id="7" name="Slide Number Placeholder 5"/>
          <p:cNvSpPr>
            <a:spLocks noGrp="1"/>
          </p:cNvSpPr>
          <p:nvPr>
            <p:ph type="sldNum" sz="quarter" idx="12"/>
          </p:nvPr>
        </p:nvSpPr>
        <p:spPr/>
        <p:txBody>
          <a:bodyPr/>
          <a:lstStyle>
            <a:lvl1pPr>
              <a:defRPr/>
            </a:lvl1pPr>
          </a:lstStyle>
          <a:p>
            <a:fld id="{43107BC1-0FE2-41C8-AE98-B2FA9C9D301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85800" y="2011363"/>
            <a:ext cx="7772400"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endParaRPr lang="en-US" altLang="en-US"/>
          </a:p>
        </p:txBody>
      </p:sp>
      <p:sp>
        <p:nvSpPr>
          <p:cNvPr id="5" name="Footer Placeholder 4"/>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r>
              <a:rPr lang="en-US" altLang="en-US" dirty="0"/>
              <a:t>©</a:t>
            </a:r>
            <a:r>
              <a:rPr lang="en-US" altLang="en-US" dirty="0" smtClean="0"/>
              <a:t>NationalPlace2022 </a:t>
            </a:r>
            <a:endParaRPr lang="en-US" altLang="en-US" dirty="0"/>
          </a:p>
        </p:txBody>
      </p:sp>
      <p:sp>
        <p:nvSpPr>
          <p:cNvPr id="6" name="Slide Number Placeholder 5"/>
          <p:cNvSpPr>
            <a:spLocks noGrp="1"/>
          </p:cNvSpPr>
          <p:nvPr>
            <p:ph type="sldNum" sz="quarter" idx="4"/>
          </p:nvPr>
        </p:nvSpPr>
        <p:spPr>
          <a:xfrm>
            <a:off x="8264525" y="6423025"/>
            <a:ext cx="709613" cy="365125"/>
          </a:xfrm>
          <a:prstGeom prst="rect">
            <a:avLst/>
          </a:prstGeom>
        </p:spPr>
        <p:txBody>
          <a:bodyPr vert="horz" wrap="square" lIns="45720" tIns="45720" rIns="91440" bIns="45720" numCol="1" anchor="ctr" anchorCtr="0" compatLnSpc="1">
            <a:prstTxWarp prst="textNoShape">
              <a:avLst/>
            </a:prstTxWarp>
          </a:bodyPr>
          <a:lstStyle>
            <a:lvl1pPr eaLnBrk="1" hangingPunct="1">
              <a:defRPr sz="1200"/>
            </a:lvl1pPr>
          </a:lstStyle>
          <a:p>
            <a:fld id="{1D6EE74A-5883-4ED0-9EDF-7A762F9BEF9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42" r:id="rId1"/>
    <p:sldLayoutId id="2147483733" r:id="rId2"/>
    <p:sldLayoutId id="2147483743" r:id="rId3"/>
    <p:sldLayoutId id="2147483734" r:id="rId4"/>
    <p:sldLayoutId id="2147483735" r:id="rId5"/>
    <p:sldLayoutId id="2147483736" r:id="rId6"/>
    <p:sldLayoutId id="2147483744" r:id="rId7"/>
    <p:sldLayoutId id="2147483737" r:id="rId8"/>
    <p:sldLayoutId id="2147483738" r:id="rId9"/>
    <p:sldLayoutId id="2147483739" r:id="rId10"/>
    <p:sldLayoutId id="2147483745" r:id="rId11"/>
    <p:sldLayoutId id="2147483740" r:id="rId12"/>
    <p:sldLayoutId id="2147483741" r:id="rId13"/>
  </p:sldLayoutIdLst>
  <p:hf sldNum="0" hdr="0" dt="0"/>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sskenterprise/pitch-deck-from-startup-weekend-uci-call-to-actio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ationalcollaborative.org/our-programs/collaboratives-for-health-equity-che/community-health-equity-repor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url?sa=i&amp;rct=j&amp;q=&amp;esrc=s&amp;source=images&amp;cd=&amp;ved=0ahUKEwj1y9G6lOTSAhVCJiYKHXd0BUsQjRwIBw&amp;url=http://aclu-co.org/blog/introducing-the-aclu-of-colorado-2015-legislative-scorecard/&amp;bvm=bv.149760088,d.amc&amp;psig=AFQjCNEzsHzPbdHPZIlkMVMaGIJ-fyhkhg&amp;ust=1490067456829576"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bolderadvocacy.org/" TargetMode="External"/><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s://twitter.com/irsnews" TargetMode="External"/><Relationship Id="rId3" Type="http://schemas.openxmlformats.org/officeDocument/2006/relationships/image" Target="../media/image44.png"/><Relationship Id="rId7" Type="http://schemas.openxmlformats.org/officeDocument/2006/relationships/image" Target="../media/image45.jpeg"/><Relationship Id="rId2" Type="http://schemas.openxmlformats.org/officeDocument/2006/relationships/hyperlink" Target="http://www.afj.org/" TargetMode="External"/><Relationship Id="rId1" Type="http://schemas.openxmlformats.org/officeDocument/2006/relationships/slideLayout" Target="../slideLayouts/slideLayout13.xml"/><Relationship Id="rId6" Type="http://schemas.openxmlformats.org/officeDocument/2006/relationships/hyperlink" Target="http://www.independentsector.org/index.htm" TargetMode="External"/><Relationship Id="rId5" Type="http://schemas.openxmlformats.org/officeDocument/2006/relationships/hyperlink" Target="http://www.irs.gov/charities" TargetMode="External"/><Relationship Id="rId4" Type="http://schemas.openxmlformats.org/officeDocument/2006/relationships/hyperlink" Target="http://www.independentsector.org/" TargetMode="External"/><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theodysseyonline.com/everyone-disability" TargetMode="External"/><Relationship Id="rId13"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hyperlink" Target="http://www.mcgill.ca/dise/about/diversity" TargetMode="External"/><Relationship Id="rId2" Type="http://schemas.openxmlformats.org/officeDocument/2006/relationships/hyperlink" Target="http://infoeverything.com/what-is-health-what-does-good-health-mean/" TargetMode="External"/><Relationship Id="rId1" Type="http://schemas.openxmlformats.org/officeDocument/2006/relationships/slideLayout" Target="../slideLayouts/slideLayout2.xml"/><Relationship Id="rId6" Type="http://schemas.openxmlformats.org/officeDocument/2006/relationships/hyperlink" Target="http://earlychildhood.marylandpublicschools.org/child-care-providers/office-child-care/credentialing-branch/child-care-credential-program"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18.jpeg"/><Relationship Id="rId10" Type="http://schemas.openxmlformats.org/officeDocument/2006/relationships/hyperlink" Target="http://www.ctadda.com/leadership-plus/equity-and-human-rights/" TargetMode="External"/><Relationship Id="rId4" Type="http://schemas.openxmlformats.org/officeDocument/2006/relationships/hyperlink" Target="https://www.google.com/url?sa=i&amp;rct=j&amp;q=&amp;esrc=s&amp;source=images&amp;cd=&amp;ved=0ahUKEwi_uu-QwurSAhWm24MKHbujBG0QjRwIBw&amp;url=http://oaklandberkeleyaor.com/events/education-professional-development-committee-meeting/&amp;bvm=bv.150120842,d.amc&amp;psig=AFQjCNHJvUshC8i_hoUVkMogq3ksk357uQ&amp;ust=1490285963933617" TargetMode="External"/><Relationship Id="rId9" Type="http://schemas.openxmlformats.org/officeDocument/2006/relationships/image" Target="../media/image15.jpeg"/><Relationship Id="rId14" Type="http://schemas.openxmlformats.org/officeDocument/2006/relationships/hyperlink" Target="https://www.google.com/url?sa=i&amp;rct=j&amp;q=&amp;esrc=s&amp;source=images&amp;cd=&amp;ved=0ahUKEwis5oSGw-rSAhUp0oMKHfVYDzIQjRwIBw&amp;url=https://povertyseniorprojectwebsite.wordpress.com/conclusion/&amp;bvm=bv.150120842,d.amc&amp;psig=AFQjCNFY3OUGCx4fsFKkOfXBhB9By-8MSw&amp;ust=14902862280865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exasaft.org/every-student-succeeds-act-essa-will-bring-sweeping-change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Is It Lobbying? Is It Not?</a:t>
            </a:r>
          </a:p>
        </p:txBody>
      </p:sp>
      <p:sp>
        <p:nvSpPr>
          <p:cNvPr id="8" name="Content Placeholder 7"/>
          <p:cNvSpPr>
            <a:spLocks noGrp="1"/>
          </p:cNvSpPr>
          <p:nvPr>
            <p:ph idx="1"/>
          </p:nvPr>
        </p:nvSpPr>
        <p:spPr>
          <a:xfrm>
            <a:off x="457200" y="2514600"/>
            <a:ext cx="8229600" cy="4114800"/>
          </a:xfrm>
        </p:spPr>
        <p:txBody>
          <a:bodyPr rtlCol="0">
            <a:normAutofit/>
          </a:bodyPr>
          <a:lstStyle/>
          <a:p>
            <a:pPr marL="182880" indent="-182880" algn="ctr" eaLnBrk="1" fontAlgn="auto" hangingPunct="1">
              <a:defRPr/>
            </a:pPr>
            <a:endParaRPr lang="en-US" sz="1800" dirty="0">
              <a:latin typeface="Bookman Old Style" panose="02050604050505020204" pitchFamily="18" charset="0"/>
            </a:endParaRPr>
          </a:p>
          <a:p>
            <a:pPr marL="182880" indent="-182880" algn="ctr" eaLnBrk="1" fontAlgn="auto" hangingPunct="1">
              <a:defRPr/>
            </a:pPr>
            <a:endParaRPr lang="en-US" sz="1800" dirty="0">
              <a:latin typeface="Bookman Old Style" panose="02050604050505020204" pitchFamily="18" charset="0"/>
            </a:endParaRPr>
          </a:p>
          <a:p>
            <a:pPr marL="182880" indent="-182880" algn="ctr" eaLnBrk="1" fontAlgn="auto" hangingPunct="1">
              <a:defRPr/>
            </a:pPr>
            <a:endParaRPr lang="en-US" sz="1800" dirty="0">
              <a:latin typeface="Bookman Old Style" panose="02050604050505020204" pitchFamily="18" charset="0"/>
            </a:endParaRPr>
          </a:p>
          <a:p>
            <a:pPr marL="182880" indent="-182880" algn="ctr" eaLnBrk="1" fontAlgn="auto" hangingPunct="1">
              <a:defRPr/>
            </a:pPr>
            <a:endParaRPr lang="en-US" sz="1800" dirty="0">
              <a:latin typeface="Bookman Old Style" panose="02050604050505020204" pitchFamily="18" charset="0"/>
            </a:endParaRPr>
          </a:p>
          <a:p>
            <a:pPr marL="0" indent="0" algn="ctr" eaLnBrk="1" fontAlgn="auto" hangingPunct="1">
              <a:buFont typeface="Wingdings" pitchFamily="2" charset="2"/>
              <a:buNone/>
              <a:defRPr/>
            </a:pPr>
            <a:r>
              <a:rPr lang="en-US" sz="1800" dirty="0">
                <a:solidFill>
                  <a:schemeClr val="bg1"/>
                </a:solidFill>
                <a:latin typeface="Bookman Old Style" panose="02050604050505020204" pitchFamily="18" charset="0"/>
              </a:rPr>
              <a:t>Presented by Diana </a:t>
            </a:r>
            <a:r>
              <a:rPr lang="en-US" sz="1800" dirty="0" err="1">
                <a:solidFill>
                  <a:schemeClr val="bg1"/>
                </a:solidFill>
                <a:latin typeface="Bookman Old Style" panose="02050604050505020204" pitchFamily="18" charset="0"/>
              </a:rPr>
              <a:t>Autin</a:t>
            </a:r>
            <a:r>
              <a:rPr lang="en-US" sz="1800" dirty="0">
                <a:solidFill>
                  <a:schemeClr val="bg1"/>
                </a:solidFill>
                <a:latin typeface="Bookman Old Style" panose="02050604050505020204" pitchFamily="18" charset="0"/>
              </a:rPr>
              <a:t>, Director</a:t>
            </a:r>
          </a:p>
          <a:p>
            <a:pPr marL="0" indent="0" algn="ctr" eaLnBrk="1" fontAlgn="auto" hangingPunct="1">
              <a:buFont typeface="Wingdings" pitchFamily="2" charset="2"/>
              <a:buNone/>
              <a:defRPr/>
            </a:pPr>
            <a:r>
              <a:rPr lang="en-US" sz="1800" dirty="0">
                <a:solidFill>
                  <a:schemeClr val="bg1"/>
                </a:solidFill>
                <a:latin typeface="Bookman Old Style" panose="02050604050505020204" pitchFamily="18" charset="0"/>
              </a:rPr>
              <a:t>National Center for Parent Leadership, Advocacy &amp; Community Empowerment (National PLACE)</a:t>
            </a:r>
          </a:p>
          <a:p>
            <a:pPr marL="0" indent="0" algn="ctr" eaLnBrk="1" fontAlgn="auto" hangingPunct="1">
              <a:buFont typeface="Wingdings" pitchFamily="2" charset="2"/>
              <a:buNone/>
              <a:defRPr/>
            </a:pPr>
            <a:r>
              <a:rPr lang="en-US" sz="1800" i="1" dirty="0">
                <a:solidFill>
                  <a:schemeClr val="bg1"/>
                </a:solidFill>
                <a:latin typeface="Bookman Old Style" panose="02050604050505020204" pitchFamily="18" charset="0"/>
              </a:rPr>
              <a:t>Ensuring a place at the table for every family!</a:t>
            </a:r>
          </a:p>
        </p:txBody>
      </p:sp>
      <p:sp>
        <p:nvSpPr>
          <p:cNvPr id="7172" name="AutoShape 7" descr="National PLAC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en-US" altLang="en-US"/>
          </a:p>
        </p:txBody>
      </p:sp>
      <p:grpSp>
        <p:nvGrpSpPr>
          <p:cNvPr id="7173" name="Group 16"/>
          <p:cNvGrpSpPr>
            <a:grpSpLocks/>
          </p:cNvGrpSpPr>
          <p:nvPr/>
        </p:nvGrpSpPr>
        <p:grpSpPr bwMode="auto">
          <a:xfrm>
            <a:off x="3810000" y="2378262"/>
            <a:ext cx="1054100" cy="1530350"/>
            <a:chOff x="0" y="0"/>
            <a:chExt cx="1659" cy="2409"/>
          </a:xfrm>
        </p:grpSpPr>
        <p:pic>
          <p:nvPicPr>
            <p:cNvPr id="7175" name="Picture 17"/>
            <p:cNvPicPr>
              <a:picLocks noChangeAspect="1" noChangeArrowheads="1"/>
            </p:cNvPicPr>
            <p:nvPr/>
          </p:nvPicPr>
          <p:blipFill>
            <a:blip r:embed="rId3"/>
            <a:srcRect/>
            <a:stretch>
              <a:fillRect/>
            </a:stretch>
          </p:blipFill>
          <p:spPr bwMode="auto">
            <a:xfrm>
              <a:off x="47" y="262"/>
              <a:ext cx="1612" cy="1733"/>
            </a:xfrm>
            <a:prstGeom prst="rect">
              <a:avLst/>
            </a:prstGeom>
            <a:noFill/>
            <a:ln w="9525">
              <a:noFill/>
              <a:miter lim="800000"/>
              <a:headEnd/>
              <a:tailEnd/>
            </a:ln>
          </p:spPr>
        </p:pic>
        <p:pic>
          <p:nvPicPr>
            <p:cNvPr id="7176" name="Picture 18"/>
            <p:cNvPicPr>
              <a:picLocks noChangeAspect="1" noChangeArrowheads="1"/>
            </p:cNvPicPr>
            <p:nvPr/>
          </p:nvPicPr>
          <p:blipFill>
            <a:blip r:embed="rId4"/>
            <a:srcRect/>
            <a:stretch>
              <a:fillRect/>
            </a:stretch>
          </p:blipFill>
          <p:spPr bwMode="auto">
            <a:xfrm>
              <a:off x="0" y="1759"/>
              <a:ext cx="253" cy="199"/>
            </a:xfrm>
            <a:prstGeom prst="rect">
              <a:avLst/>
            </a:prstGeom>
            <a:noFill/>
            <a:ln w="9525">
              <a:noFill/>
              <a:miter lim="800000"/>
              <a:headEnd/>
              <a:tailEnd/>
            </a:ln>
          </p:spPr>
        </p:pic>
        <p:pic>
          <p:nvPicPr>
            <p:cNvPr id="7177" name="Picture 19"/>
            <p:cNvPicPr>
              <a:picLocks noChangeAspect="1" noChangeArrowheads="1"/>
            </p:cNvPicPr>
            <p:nvPr/>
          </p:nvPicPr>
          <p:blipFill>
            <a:blip r:embed="rId5"/>
            <a:srcRect/>
            <a:stretch>
              <a:fillRect/>
            </a:stretch>
          </p:blipFill>
          <p:spPr bwMode="auto">
            <a:xfrm>
              <a:off x="71" y="7"/>
              <a:ext cx="151" cy="207"/>
            </a:xfrm>
            <a:prstGeom prst="rect">
              <a:avLst/>
            </a:prstGeom>
            <a:noFill/>
            <a:ln w="9525">
              <a:noFill/>
              <a:miter lim="800000"/>
              <a:headEnd/>
              <a:tailEnd/>
            </a:ln>
          </p:spPr>
        </p:pic>
        <p:pic>
          <p:nvPicPr>
            <p:cNvPr id="7178" name="Picture 20"/>
            <p:cNvPicPr>
              <a:picLocks noChangeAspect="1" noChangeArrowheads="1"/>
            </p:cNvPicPr>
            <p:nvPr/>
          </p:nvPicPr>
          <p:blipFill>
            <a:blip r:embed="rId6"/>
            <a:srcRect/>
            <a:stretch>
              <a:fillRect/>
            </a:stretch>
          </p:blipFill>
          <p:spPr bwMode="auto">
            <a:xfrm>
              <a:off x="293" y="6"/>
              <a:ext cx="349" cy="215"/>
            </a:xfrm>
            <a:prstGeom prst="rect">
              <a:avLst/>
            </a:prstGeom>
            <a:noFill/>
            <a:ln w="9525">
              <a:noFill/>
              <a:miter lim="800000"/>
              <a:headEnd/>
              <a:tailEnd/>
            </a:ln>
          </p:spPr>
        </p:pic>
        <p:pic>
          <p:nvPicPr>
            <p:cNvPr id="7179" name="Picture 21"/>
            <p:cNvPicPr>
              <a:picLocks noChangeAspect="1" noChangeArrowheads="1"/>
            </p:cNvPicPr>
            <p:nvPr/>
          </p:nvPicPr>
          <p:blipFill>
            <a:blip r:embed="rId7"/>
            <a:srcRect/>
            <a:stretch>
              <a:fillRect/>
            </a:stretch>
          </p:blipFill>
          <p:spPr bwMode="auto">
            <a:xfrm>
              <a:off x="709" y="0"/>
              <a:ext cx="265" cy="221"/>
            </a:xfrm>
            <a:prstGeom prst="rect">
              <a:avLst/>
            </a:prstGeom>
            <a:noFill/>
            <a:ln w="9525">
              <a:noFill/>
              <a:miter lim="800000"/>
              <a:headEnd/>
              <a:tailEnd/>
            </a:ln>
          </p:spPr>
        </p:pic>
        <p:pic>
          <p:nvPicPr>
            <p:cNvPr id="7180" name="Picture 22"/>
            <p:cNvPicPr>
              <a:picLocks noChangeAspect="1" noChangeArrowheads="1"/>
            </p:cNvPicPr>
            <p:nvPr/>
          </p:nvPicPr>
          <p:blipFill>
            <a:blip r:embed="rId8"/>
            <a:srcRect/>
            <a:stretch>
              <a:fillRect/>
            </a:stretch>
          </p:blipFill>
          <p:spPr bwMode="auto">
            <a:xfrm>
              <a:off x="1051" y="7"/>
              <a:ext cx="151" cy="207"/>
            </a:xfrm>
            <a:prstGeom prst="rect">
              <a:avLst/>
            </a:prstGeom>
            <a:noFill/>
            <a:ln w="9525">
              <a:noFill/>
              <a:miter lim="800000"/>
              <a:headEnd/>
              <a:tailEnd/>
            </a:ln>
          </p:spPr>
        </p:pic>
        <p:pic>
          <p:nvPicPr>
            <p:cNvPr id="7181" name="Picture 23"/>
            <p:cNvPicPr>
              <a:picLocks noChangeAspect="1" noChangeArrowheads="1"/>
            </p:cNvPicPr>
            <p:nvPr/>
          </p:nvPicPr>
          <p:blipFill>
            <a:blip r:embed="rId9"/>
            <a:srcRect/>
            <a:stretch>
              <a:fillRect/>
            </a:stretch>
          </p:blipFill>
          <p:spPr bwMode="auto">
            <a:xfrm>
              <a:off x="1273" y="6"/>
              <a:ext cx="163" cy="208"/>
            </a:xfrm>
            <a:prstGeom prst="rect">
              <a:avLst/>
            </a:prstGeom>
            <a:noFill/>
            <a:ln w="9525">
              <a:noFill/>
              <a:miter lim="800000"/>
              <a:headEnd/>
              <a:tailEnd/>
            </a:ln>
          </p:spPr>
        </p:pic>
        <p:cxnSp>
          <p:nvCxnSpPr>
            <p:cNvPr id="7182" name="Line 15"/>
            <p:cNvCxnSpPr>
              <a:cxnSpLocks noChangeShapeType="1"/>
            </p:cNvCxnSpPr>
            <p:nvPr/>
          </p:nvCxnSpPr>
          <p:spPr bwMode="auto">
            <a:xfrm>
              <a:off x="1507" y="208"/>
              <a:ext cx="118" cy="0"/>
            </a:xfrm>
            <a:prstGeom prst="line">
              <a:avLst/>
            </a:prstGeom>
            <a:noFill/>
            <a:ln w="8890">
              <a:solidFill>
                <a:srgbClr val="0F4B91"/>
              </a:solidFill>
              <a:round/>
              <a:headEnd/>
              <a:tailEnd/>
            </a:ln>
          </p:spPr>
        </p:cxnSp>
        <p:cxnSp>
          <p:nvCxnSpPr>
            <p:cNvPr id="7183" name="Line 14"/>
            <p:cNvCxnSpPr>
              <a:cxnSpLocks noChangeShapeType="1"/>
            </p:cNvCxnSpPr>
            <p:nvPr/>
          </p:nvCxnSpPr>
          <p:spPr bwMode="auto">
            <a:xfrm>
              <a:off x="1514" y="7"/>
              <a:ext cx="0" cy="194"/>
            </a:xfrm>
            <a:prstGeom prst="line">
              <a:avLst/>
            </a:prstGeom>
            <a:noFill/>
            <a:ln w="8890">
              <a:solidFill>
                <a:srgbClr val="0F4B91"/>
              </a:solidFill>
              <a:round/>
              <a:headEnd/>
              <a:tailEnd/>
            </a:ln>
          </p:spPr>
        </p:cxnSp>
        <p:pic>
          <p:nvPicPr>
            <p:cNvPr id="7184" name="Picture 26"/>
            <p:cNvPicPr>
              <a:picLocks noChangeAspect="1" noChangeArrowheads="1"/>
            </p:cNvPicPr>
            <p:nvPr/>
          </p:nvPicPr>
          <p:blipFill>
            <a:blip r:embed="rId10"/>
            <a:srcRect/>
            <a:stretch>
              <a:fillRect/>
            </a:stretch>
          </p:blipFill>
          <p:spPr bwMode="auto">
            <a:xfrm>
              <a:off x="40" y="2037"/>
              <a:ext cx="281" cy="365"/>
            </a:xfrm>
            <a:prstGeom prst="rect">
              <a:avLst/>
            </a:prstGeom>
            <a:noFill/>
            <a:ln w="9525">
              <a:noFill/>
              <a:miter lim="800000"/>
              <a:headEnd/>
              <a:tailEnd/>
            </a:ln>
          </p:spPr>
        </p:pic>
        <p:cxnSp>
          <p:nvCxnSpPr>
            <p:cNvPr id="7185" name="Line 12"/>
            <p:cNvCxnSpPr>
              <a:cxnSpLocks noChangeShapeType="1"/>
            </p:cNvCxnSpPr>
            <p:nvPr/>
          </p:nvCxnSpPr>
          <p:spPr bwMode="auto">
            <a:xfrm>
              <a:off x="383" y="2368"/>
              <a:ext cx="241" cy="0"/>
            </a:xfrm>
            <a:prstGeom prst="line">
              <a:avLst/>
            </a:prstGeom>
            <a:noFill/>
            <a:ln w="41910">
              <a:solidFill>
                <a:srgbClr val="0F4B91"/>
              </a:solidFill>
              <a:round/>
              <a:headEnd/>
              <a:tailEnd/>
            </a:ln>
          </p:spPr>
        </p:cxnSp>
        <p:cxnSp>
          <p:nvCxnSpPr>
            <p:cNvPr id="7186" name="Line 11"/>
            <p:cNvCxnSpPr>
              <a:cxnSpLocks noChangeShapeType="1"/>
            </p:cNvCxnSpPr>
            <p:nvPr/>
          </p:nvCxnSpPr>
          <p:spPr bwMode="auto">
            <a:xfrm>
              <a:off x="423" y="2037"/>
              <a:ext cx="0" cy="298"/>
            </a:xfrm>
            <a:prstGeom prst="line">
              <a:avLst/>
            </a:prstGeom>
            <a:noFill/>
            <a:ln w="50990">
              <a:solidFill>
                <a:srgbClr val="0F4B91"/>
              </a:solidFill>
              <a:round/>
              <a:headEnd/>
              <a:tailEnd/>
            </a:ln>
          </p:spPr>
        </p:cxnSp>
        <p:sp>
          <p:nvSpPr>
            <p:cNvPr id="7187" name="AutoShape 10"/>
            <p:cNvSpPr>
              <a:spLocks/>
            </p:cNvSpPr>
            <p:nvPr/>
          </p:nvSpPr>
          <p:spPr bwMode="auto">
            <a:xfrm>
              <a:off x="653" y="2035"/>
              <a:ext cx="335" cy="367"/>
            </a:xfrm>
            <a:custGeom>
              <a:avLst/>
              <a:gdLst>
                <a:gd name="T0" fmla="*/ 205 w 335"/>
                <a:gd name="T1" fmla="*/ 2035 h 367"/>
                <a:gd name="T2" fmla="*/ 129 w 335"/>
                <a:gd name="T3" fmla="*/ 2035 h 367"/>
                <a:gd name="T4" fmla="*/ 0 w 335"/>
                <a:gd name="T5" fmla="*/ 2401 h 367"/>
                <a:gd name="T6" fmla="*/ 73 w 335"/>
                <a:gd name="T7" fmla="*/ 2401 h 367"/>
                <a:gd name="T8" fmla="*/ 101 w 335"/>
                <a:gd name="T9" fmla="*/ 2320 h 367"/>
                <a:gd name="T10" fmla="*/ 305 w 335"/>
                <a:gd name="T11" fmla="*/ 2320 h 367"/>
                <a:gd name="T12" fmla="*/ 285 w 335"/>
                <a:gd name="T13" fmla="*/ 2262 h 367"/>
                <a:gd name="T14" fmla="*/ 121 w 335"/>
                <a:gd name="T15" fmla="*/ 2262 h 367"/>
                <a:gd name="T16" fmla="*/ 164 w 335"/>
                <a:gd name="T17" fmla="*/ 2138 h 367"/>
                <a:gd name="T18" fmla="*/ 241 w 335"/>
                <a:gd name="T19" fmla="*/ 2138 h 367"/>
                <a:gd name="T20" fmla="*/ 205 w 335"/>
                <a:gd name="T21" fmla="*/ 2035 h 367"/>
                <a:gd name="T22" fmla="*/ 305 w 335"/>
                <a:gd name="T23" fmla="*/ 2320 h 367"/>
                <a:gd name="T24" fmla="*/ 226 w 335"/>
                <a:gd name="T25" fmla="*/ 2320 h 367"/>
                <a:gd name="T26" fmla="*/ 253 w 335"/>
                <a:gd name="T27" fmla="*/ 2401 h 367"/>
                <a:gd name="T28" fmla="*/ 334 w 335"/>
                <a:gd name="T29" fmla="*/ 2401 h 367"/>
                <a:gd name="T30" fmla="*/ 305 w 335"/>
                <a:gd name="T31" fmla="*/ 2320 h 367"/>
                <a:gd name="T32" fmla="*/ 241 w 335"/>
                <a:gd name="T33" fmla="*/ 2138 h 367"/>
                <a:gd name="T34" fmla="*/ 165 w 335"/>
                <a:gd name="T35" fmla="*/ 2138 h 367"/>
                <a:gd name="T36" fmla="*/ 207 w 335"/>
                <a:gd name="T37" fmla="*/ 2262 h 367"/>
                <a:gd name="T38" fmla="*/ 285 w 335"/>
                <a:gd name="T39" fmla="*/ 2262 h 367"/>
                <a:gd name="T40" fmla="*/ 241 w 335"/>
                <a:gd name="T41" fmla="*/ 213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67">
                  <a:moveTo>
                    <a:pt x="205" y="0"/>
                  </a:moveTo>
                  <a:lnTo>
                    <a:pt x="129" y="0"/>
                  </a:lnTo>
                  <a:lnTo>
                    <a:pt x="0" y="366"/>
                  </a:lnTo>
                  <a:lnTo>
                    <a:pt x="73" y="366"/>
                  </a:lnTo>
                  <a:lnTo>
                    <a:pt x="101" y="285"/>
                  </a:lnTo>
                  <a:lnTo>
                    <a:pt x="305" y="285"/>
                  </a:lnTo>
                  <a:lnTo>
                    <a:pt x="285" y="227"/>
                  </a:lnTo>
                  <a:lnTo>
                    <a:pt x="121" y="227"/>
                  </a:lnTo>
                  <a:lnTo>
                    <a:pt x="164" y="103"/>
                  </a:lnTo>
                  <a:lnTo>
                    <a:pt x="241" y="103"/>
                  </a:lnTo>
                  <a:lnTo>
                    <a:pt x="205" y="0"/>
                  </a:lnTo>
                  <a:close/>
                  <a:moveTo>
                    <a:pt x="305" y="285"/>
                  </a:moveTo>
                  <a:lnTo>
                    <a:pt x="226" y="285"/>
                  </a:lnTo>
                  <a:lnTo>
                    <a:pt x="253" y="366"/>
                  </a:lnTo>
                  <a:lnTo>
                    <a:pt x="334" y="366"/>
                  </a:lnTo>
                  <a:lnTo>
                    <a:pt x="305" y="285"/>
                  </a:lnTo>
                  <a:close/>
                  <a:moveTo>
                    <a:pt x="241" y="103"/>
                  </a:moveTo>
                  <a:lnTo>
                    <a:pt x="165" y="103"/>
                  </a:lnTo>
                  <a:lnTo>
                    <a:pt x="207" y="227"/>
                  </a:lnTo>
                  <a:lnTo>
                    <a:pt x="285" y="227"/>
                  </a:lnTo>
                  <a:lnTo>
                    <a:pt x="241" y="103"/>
                  </a:lnTo>
                  <a:close/>
                </a:path>
              </a:pathLst>
            </a:custGeom>
            <a:solidFill>
              <a:srgbClr val="0F4B91"/>
            </a:solidFill>
            <a:ln w="9525">
              <a:noFill/>
              <a:round/>
              <a:headEnd/>
              <a:tailEnd/>
            </a:ln>
          </p:spPr>
          <p:txBody>
            <a:bodyPr/>
            <a:lstStyle/>
            <a:p>
              <a:endParaRPr lang="en-US"/>
            </a:p>
          </p:txBody>
        </p:sp>
        <p:sp>
          <p:nvSpPr>
            <p:cNvPr id="7188" name="AutoShape 9"/>
            <p:cNvSpPr>
              <a:spLocks/>
            </p:cNvSpPr>
            <p:nvPr/>
          </p:nvSpPr>
          <p:spPr bwMode="auto">
            <a:xfrm>
              <a:off x="1006" y="2030"/>
              <a:ext cx="319" cy="379"/>
            </a:xfrm>
            <a:custGeom>
              <a:avLst/>
              <a:gdLst>
                <a:gd name="T0" fmla="*/ 165 w 319"/>
                <a:gd name="T1" fmla="*/ 2030 h 379"/>
                <a:gd name="T2" fmla="*/ 101 w 319"/>
                <a:gd name="T3" fmla="*/ 2041 h 379"/>
                <a:gd name="T4" fmla="*/ 48 w 319"/>
                <a:gd name="T5" fmla="*/ 2077 h 379"/>
                <a:gd name="T6" fmla="*/ 13 w 319"/>
                <a:gd name="T7" fmla="*/ 2135 h 379"/>
                <a:gd name="T8" fmla="*/ 0 w 319"/>
                <a:gd name="T9" fmla="*/ 2218 h 379"/>
                <a:gd name="T10" fmla="*/ 12 w 319"/>
                <a:gd name="T11" fmla="*/ 2302 h 379"/>
                <a:gd name="T12" fmla="*/ 47 w 319"/>
                <a:gd name="T13" fmla="*/ 2361 h 379"/>
                <a:gd name="T14" fmla="*/ 99 w 319"/>
                <a:gd name="T15" fmla="*/ 2396 h 379"/>
                <a:gd name="T16" fmla="*/ 165 w 319"/>
                <a:gd name="T17" fmla="*/ 2408 h 379"/>
                <a:gd name="T18" fmla="*/ 225 w 319"/>
                <a:gd name="T19" fmla="*/ 2399 h 379"/>
                <a:gd name="T20" fmla="*/ 269 w 319"/>
                <a:gd name="T21" fmla="*/ 2373 h 379"/>
                <a:gd name="T22" fmla="*/ 292 w 319"/>
                <a:gd name="T23" fmla="*/ 2344 h 379"/>
                <a:gd name="T24" fmla="*/ 166 w 319"/>
                <a:gd name="T25" fmla="*/ 2344 h 379"/>
                <a:gd name="T26" fmla="*/ 129 w 319"/>
                <a:gd name="T27" fmla="*/ 2335 h 379"/>
                <a:gd name="T28" fmla="*/ 102 w 319"/>
                <a:gd name="T29" fmla="*/ 2310 h 379"/>
                <a:gd name="T30" fmla="*/ 86 w 319"/>
                <a:gd name="T31" fmla="*/ 2270 h 379"/>
                <a:gd name="T32" fmla="*/ 80 w 319"/>
                <a:gd name="T33" fmla="*/ 2218 h 379"/>
                <a:gd name="T34" fmla="*/ 86 w 319"/>
                <a:gd name="T35" fmla="*/ 2168 h 379"/>
                <a:gd name="T36" fmla="*/ 102 w 319"/>
                <a:gd name="T37" fmla="*/ 2129 h 379"/>
                <a:gd name="T38" fmla="*/ 128 w 319"/>
                <a:gd name="T39" fmla="*/ 2105 h 379"/>
                <a:gd name="T40" fmla="*/ 165 w 319"/>
                <a:gd name="T41" fmla="*/ 2096 h 379"/>
                <a:gd name="T42" fmla="*/ 294 w 319"/>
                <a:gd name="T43" fmla="*/ 2096 h 379"/>
                <a:gd name="T44" fmla="*/ 268 w 319"/>
                <a:gd name="T45" fmla="*/ 2063 h 379"/>
                <a:gd name="T46" fmla="*/ 225 w 319"/>
                <a:gd name="T47" fmla="*/ 2038 h 379"/>
                <a:gd name="T48" fmla="*/ 165 w 319"/>
                <a:gd name="T49" fmla="*/ 2030 h 379"/>
                <a:gd name="T50" fmla="*/ 243 w 319"/>
                <a:gd name="T51" fmla="*/ 2267 h 379"/>
                <a:gd name="T52" fmla="*/ 231 w 319"/>
                <a:gd name="T53" fmla="*/ 2300 h 379"/>
                <a:gd name="T54" fmla="*/ 215 w 319"/>
                <a:gd name="T55" fmla="*/ 2324 h 379"/>
                <a:gd name="T56" fmla="*/ 194 w 319"/>
                <a:gd name="T57" fmla="*/ 2339 h 379"/>
                <a:gd name="T58" fmla="*/ 166 w 319"/>
                <a:gd name="T59" fmla="*/ 2344 h 379"/>
                <a:gd name="T60" fmla="*/ 292 w 319"/>
                <a:gd name="T61" fmla="*/ 2344 h 379"/>
                <a:gd name="T62" fmla="*/ 300 w 319"/>
                <a:gd name="T63" fmla="*/ 2334 h 379"/>
                <a:gd name="T64" fmla="*/ 318 w 319"/>
                <a:gd name="T65" fmla="*/ 2283 h 379"/>
                <a:gd name="T66" fmla="*/ 243 w 319"/>
                <a:gd name="T67" fmla="*/ 2267 h 379"/>
                <a:gd name="T68" fmla="*/ 294 w 319"/>
                <a:gd name="T69" fmla="*/ 2096 h 379"/>
                <a:gd name="T70" fmla="*/ 165 w 319"/>
                <a:gd name="T71" fmla="*/ 2096 h 379"/>
                <a:gd name="T72" fmla="*/ 192 w 319"/>
                <a:gd name="T73" fmla="*/ 2101 h 379"/>
                <a:gd name="T74" fmla="*/ 213 w 319"/>
                <a:gd name="T75" fmla="*/ 2116 h 379"/>
                <a:gd name="T76" fmla="*/ 227 w 319"/>
                <a:gd name="T77" fmla="*/ 2138 h 379"/>
                <a:gd name="T78" fmla="*/ 237 w 319"/>
                <a:gd name="T79" fmla="*/ 2167 h 379"/>
                <a:gd name="T80" fmla="*/ 313 w 319"/>
                <a:gd name="T81" fmla="*/ 2145 h 379"/>
                <a:gd name="T82" fmla="*/ 296 w 319"/>
                <a:gd name="T83" fmla="*/ 2099 h 379"/>
                <a:gd name="T84" fmla="*/ 294 w 319"/>
                <a:gd name="T85" fmla="*/ 2096 h 3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9" h="379">
                  <a:moveTo>
                    <a:pt x="165" y="0"/>
                  </a:moveTo>
                  <a:lnTo>
                    <a:pt x="101" y="11"/>
                  </a:lnTo>
                  <a:lnTo>
                    <a:pt x="48" y="47"/>
                  </a:lnTo>
                  <a:lnTo>
                    <a:pt x="13" y="105"/>
                  </a:lnTo>
                  <a:lnTo>
                    <a:pt x="0" y="188"/>
                  </a:lnTo>
                  <a:lnTo>
                    <a:pt x="12" y="272"/>
                  </a:lnTo>
                  <a:lnTo>
                    <a:pt x="47" y="331"/>
                  </a:lnTo>
                  <a:lnTo>
                    <a:pt x="99" y="366"/>
                  </a:lnTo>
                  <a:lnTo>
                    <a:pt x="165" y="378"/>
                  </a:lnTo>
                  <a:lnTo>
                    <a:pt x="225" y="369"/>
                  </a:lnTo>
                  <a:lnTo>
                    <a:pt x="269" y="343"/>
                  </a:lnTo>
                  <a:lnTo>
                    <a:pt x="292" y="314"/>
                  </a:lnTo>
                  <a:lnTo>
                    <a:pt x="166" y="314"/>
                  </a:lnTo>
                  <a:lnTo>
                    <a:pt x="129" y="305"/>
                  </a:lnTo>
                  <a:lnTo>
                    <a:pt x="102" y="280"/>
                  </a:lnTo>
                  <a:lnTo>
                    <a:pt x="86" y="240"/>
                  </a:lnTo>
                  <a:lnTo>
                    <a:pt x="80" y="188"/>
                  </a:lnTo>
                  <a:lnTo>
                    <a:pt x="86" y="138"/>
                  </a:lnTo>
                  <a:lnTo>
                    <a:pt x="102" y="99"/>
                  </a:lnTo>
                  <a:lnTo>
                    <a:pt x="128" y="75"/>
                  </a:lnTo>
                  <a:lnTo>
                    <a:pt x="165" y="66"/>
                  </a:lnTo>
                  <a:lnTo>
                    <a:pt x="294" y="66"/>
                  </a:lnTo>
                  <a:lnTo>
                    <a:pt x="268" y="33"/>
                  </a:lnTo>
                  <a:lnTo>
                    <a:pt x="225" y="8"/>
                  </a:lnTo>
                  <a:lnTo>
                    <a:pt x="165" y="0"/>
                  </a:lnTo>
                  <a:close/>
                  <a:moveTo>
                    <a:pt x="243" y="237"/>
                  </a:moveTo>
                  <a:lnTo>
                    <a:pt x="231" y="270"/>
                  </a:lnTo>
                  <a:lnTo>
                    <a:pt x="215" y="294"/>
                  </a:lnTo>
                  <a:lnTo>
                    <a:pt x="194" y="309"/>
                  </a:lnTo>
                  <a:lnTo>
                    <a:pt x="166" y="314"/>
                  </a:lnTo>
                  <a:lnTo>
                    <a:pt x="292" y="314"/>
                  </a:lnTo>
                  <a:lnTo>
                    <a:pt x="300" y="304"/>
                  </a:lnTo>
                  <a:lnTo>
                    <a:pt x="318" y="253"/>
                  </a:lnTo>
                  <a:lnTo>
                    <a:pt x="243" y="237"/>
                  </a:lnTo>
                  <a:close/>
                  <a:moveTo>
                    <a:pt x="294" y="66"/>
                  </a:moveTo>
                  <a:lnTo>
                    <a:pt x="165" y="66"/>
                  </a:lnTo>
                  <a:lnTo>
                    <a:pt x="192" y="71"/>
                  </a:lnTo>
                  <a:lnTo>
                    <a:pt x="213" y="86"/>
                  </a:lnTo>
                  <a:lnTo>
                    <a:pt x="227" y="108"/>
                  </a:lnTo>
                  <a:lnTo>
                    <a:pt x="237" y="137"/>
                  </a:lnTo>
                  <a:lnTo>
                    <a:pt x="313" y="115"/>
                  </a:lnTo>
                  <a:lnTo>
                    <a:pt x="296" y="69"/>
                  </a:lnTo>
                  <a:lnTo>
                    <a:pt x="294" y="66"/>
                  </a:lnTo>
                  <a:close/>
                </a:path>
              </a:pathLst>
            </a:custGeom>
            <a:solidFill>
              <a:srgbClr val="0F4B91"/>
            </a:solidFill>
            <a:ln w="9525">
              <a:noFill/>
              <a:round/>
              <a:headEnd/>
              <a:tailEnd/>
            </a:ln>
          </p:spPr>
          <p:txBody>
            <a:bodyPr/>
            <a:lstStyle/>
            <a:p>
              <a:endParaRPr lang="en-US"/>
            </a:p>
          </p:txBody>
        </p:sp>
        <p:cxnSp>
          <p:nvCxnSpPr>
            <p:cNvPr id="7189" name="Line 8"/>
            <p:cNvCxnSpPr>
              <a:cxnSpLocks noChangeShapeType="1"/>
            </p:cNvCxnSpPr>
            <p:nvPr/>
          </p:nvCxnSpPr>
          <p:spPr bwMode="auto">
            <a:xfrm>
              <a:off x="1392" y="2368"/>
              <a:ext cx="257" cy="0"/>
            </a:xfrm>
            <a:prstGeom prst="line">
              <a:avLst/>
            </a:prstGeom>
            <a:noFill/>
            <a:ln w="41910">
              <a:solidFill>
                <a:srgbClr val="0F4B91"/>
              </a:solidFill>
              <a:round/>
              <a:headEnd/>
              <a:tailEnd/>
            </a:ln>
          </p:spPr>
        </p:cxnSp>
        <p:cxnSp>
          <p:nvCxnSpPr>
            <p:cNvPr id="7190" name="Line 7"/>
            <p:cNvCxnSpPr>
              <a:cxnSpLocks noChangeShapeType="1"/>
            </p:cNvCxnSpPr>
            <p:nvPr/>
          </p:nvCxnSpPr>
          <p:spPr bwMode="auto">
            <a:xfrm>
              <a:off x="1392" y="2290"/>
              <a:ext cx="80" cy="0"/>
            </a:xfrm>
            <a:prstGeom prst="line">
              <a:avLst/>
            </a:prstGeom>
            <a:noFill/>
            <a:ln w="57150">
              <a:solidFill>
                <a:srgbClr val="0F4B91"/>
              </a:solidFill>
              <a:round/>
              <a:headEnd/>
              <a:tailEnd/>
            </a:ln>
          </p:spPr>
        </p:cxnSp>
        <p:cxnSp>
          <p:nvCxnSpPr>
            <p:cNvPr id="7191" name="Line 6"/>
            <p:cNvCxnSpPr>
              <a:cxnSpLocks noChangeShapeType="1"/>
            </p:cNvCxnSpPr>
            <p:nvPr/>
          </p:nvCxnSpPr>
          <p:spPr bwMode="auto">
            <a:xfrm>
              <a:off x="1392" y="2213"/>
              <a:ext cx="202" cy="0"/>
            </a:xfrm>
            <a:prstGeom prst="line">
              <a:avLst/>
            </a:prstGeom>
            <a:noFill/>
            <a:ln w="40640">
              <a:solidFill>
                <a:srgbClr val="0F4B91"/>
              </a:solidFill>
              <a:round/>
              <a:headEnd/>
              <a:tailEnd/>
            </a:ln>
          </p:spPr>
        </p:cxnSp>
        <p:cxnSp>
          <p:nvCxnSpPr>
            <p:cNvPr id="7192" name="Line 5"/>
            <p:cNvCxnSpPr>
              <a:cxnSpLocks noChangeShapeType="1"/>
            </p:cNvCxnSpPr>
            <p:nvPr/>
          </p:nvCxnSpPr>
          <p:spPr bwMode="auto">
            <a:xfrm>
              <a:off x="1392" y="2142"/>
              <a:ext cx="80" cy="0"/>
            </a:xfrm>
            <a:prstGeom prst="line">
              <a:avLst/>
            </a:prstGeom>
            <a:noFill/>
            <a:ln w="49530">
              <a:solidFill>
                <a:srgbClr val="0F4B91"/>
              </a:solidFill>
              <a:round/>
              <a:headEnd/>
              <a:tailEnd/>
            </a:ln>
          </p:spPr>
        </p:cxnSp>
        <p:cxnSp>
          <p:nvCxnSpPr>
            <p:cNvPr id="7193" name="Line 4"/>
            <p:cNvCxnSpPr>
              <a:cxnSpLocks noChangeShapeType="1"/>
            </p:cNvCxnSpPr>
            <p:nvPr/>
          </p:nvCxnSpPr>
          <p:spPr bwMode="auto">
            <a:xfrm>
              <a:off x="1392" y="2070"/>
              <a:ext cx="248" cy="0"/>
            </a:xfrm>
            <a:prstGeom prst="line">
              <a:avLst/>
            </a:prstGeom>
            <a:noFill/>
            <a:ln w="41910">
              <a:solidFill>
                <a:srgbClr val="0F4B91"/>
              </a:solidFill>
              <a:round/>
              <a:headEnd/>
              <a:tailEnd/>
            </a:ln>
          </p:spPr>
        </p:cxnSp>
      </p:grpSp>
      <p:sp>
        <p:nvSpPr>
          <p:cNvPr id="13" name="Footer Placeholder 12"/>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Call to action</a:t>
            </a:r>
          </a:p>
        </p:txBody>
      </p:sp>
      <p:sp>
        <p:nvSpPr>
          <p:cNvPr id="20483" name="Rectangle 4"/>
          <p:cNvSpPr>
            <a:spLocks noGrp="1" noChangeArrowheads="1"/>
          </p:cNvSpPr>
          <p:nvPr>
            <p:ph type="body" sz="half" idx="2"/>
          </p:nvPr>
        </p:nvSpPr>
        <p:spPr>
          <a:xfrm>
            <a:off x="4343400" y="1905000"/>
            <a:ext cx="4343400" cy="4495800"/>
          </a:xfrm>
        </p:spPr>
        <p:txBody>
          <a:bodyPr/>
          <a:lstStyle/>
          <a:p>
            <a:pPr eaLnBrk="1" hangingPunct="1">
              <a:lnSpc>
                <a:spcPct val="80000"/>
              </a:lnSpc>
            </a:pPr>
            <a:r>
              <a:rPr lang="en-US" altLang="en-US" sz="2400" dirty="0" smtClean="0">
                <a:solidFill>
                  <a:schemeClr val="bg1"/>
                </a:solidFill>
                <a:latin typeface="Bookman Old Style" pitchFamily="18" charset="0"/>
              </a:rPr>
              <a:t>Encouraging the communication’s recipient to take lobbying action</a:t>
            </a:r>
          </a:p>
          <a:p>
            <a:pPr lvl="1" eaLnBrk="1" hangingPunct="1">
              <a:lnSpc>
                <a:spcPct val="80000"/>
              </a:lnSpc>
            </a:pPr>
            <a:r>
              <a:rPr lang="en-US" altLang="en-US" dirty="0" smtClean="0">
                <a:solidFill>
                  <a:schemeClr val="bg1"/>
                </a:solidFill>
                <a:latin typeface="Bookman Old Style" pitchFamily="18" charset="0"/>
              </a:rPr>
              <a:t>Tell to contact legislator</a:t>
            </a:r>
          </a:p>
          <a:p>
            <a:pPr lvl="1" eaLnBrk="1" hangingPunct="1">
              <a:lnSpc>
                <a:spcPct val="80000"/>
              </a:lnSpc>
            </a:pPr>
            <a:r>
              <a:rPr lang="en-US" altLang="en-US" dirty="0" smtClean="0">
                <a:solidFill>
                  <a:schemeClr val="bg1"/>
                </a:solidFill>
                <a:latin typeface="Bookman Old Style" pitchFamily="18" charset="0"/>
              </a:rPr>
              <a:t>Provide info on how to contact legislator</a:t>
            </a:r>
          </a:p>
          <a:p>
            <a:pPr lvl="1" eaLnBrk="1" hangingPunct="1">
              <a:lnSpc>
                <a:spcPct val="80000"/>
              </a:lnSpc>
            </a:pPr>
            <a:r>
              <a:rPr lang="en-US" altLang="en-US" dirty="0" smtClean="0">
                <a:solidFill>
                  <a:schemeClr val="bg1"/>
                </a:solidFill>
                <a:latin typeface="Bookman Old Style" pitchFamily="18" charset="0"/>
              </a:rPr>
              <a:t>Provide way to contact legislator</a:t>
            </a:r>
          </a:p>
          <a:p>
            <a:pPr lvl="1" eaLnBrk="1" hangingPunct="1">
              <a:lnSpc>
                <a:spcPct val="80000"/>
              </a:lnSpc>
            </a:pPr>
            <a:r>
              <a:rPr lang="en-US" altLang="en-US" dirty="0" smtClean="0">
                <a:solidFill>
                  <a:schemeClr val="bg1"/>
                </a:solidFill>
                <a:latin typeface="Bookman Old Style" pitchFamily="18" charset="0"/>
              </a:rPr>
              <a:t>Identify a legislator as being opposed to or undecided about the organization’s view on the legislation, a member of a legislative committee, or recipient’s legislator</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pic>
        <p:nvPicPr>
          <p:cNvPr id="20485" name="Picture 9" descr="Image result for grassroots lobbying call to action">
            <a:hlinkClick r:id="rId3"/>
          </p:cNvPr>
          <p:cNvPicPr>
            <a:picLocks noChangeAspect="1" noChangeArrowheads="1"/>
          </p:cNvPicPr>
          <p:nvPr/>
        </p:nvPicPr>
        <p:blipFill>
          <a:blip r:embed="rId4"/>
          <a:srcRect/>
          <a:stretch>
            <a:fillRect/>
          </a:stretch>
        </p:blipFill>
        <p:spPr bwMode="auto">
          <a:xfrm>
            <a:off x="366713" y="2590800"/>
            <a:ext cx="3800475" cy="285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Ballot measures</a:t>
            </a:r>
          </a:p>
        </p:txBody>
      </p:sp>
      <p:pic>
        <p:nvPicPr>
          <p:cNvPr id="22531" name="Picture 6" descr="art"/>
          <p:cNvPicPr>
            <a:picLocks noGrp="1" noChangeAspect="1" noChangeArrowheads="1"/>
          </p:cNvPicPr>
          <p:nvPr>
            <p:ph type="clipArt" sz="half" idx="1"/>
          </p:nvPr>
        </p:nvPicPr>
        <p:blipFill>
          <a:blip r:embed="rId2"/>
          <a:srcRect/>
          <a:stretch>
            <a:fillRect/>
          </a:stretch>
        </p:blipFill>
        <p:spPr>
          <a:xfrm>
            <a:off x="381000" y="2290763"/>
            <a:ext cx="4114800" cy="3086100"/>
          </a:xfrm>
          <a:noFill/>
        </p:spPr>
      </p:pic>
      <p:sp>
        <p:nvSpPr>
          <p:cNvPr id="12291" name="Rectangle 4"/>
          <p:cNvSpPr>
            <a:spLocks noGrp="1" noChangeArrowheads="1"/>
          </p:cNvSpPr>
          <p:nvPr>
            <p:ph type="body" sz="half" idx="2"/>
          </p:nvPr>
        </p:nvSpPr>
        <p:spPr>
          <a:xfrm>
            <a:off x="4648200" y="1981200"/>
            <a:ext cx="4038600" cy="4144963"/>
          </a:xfrm>
        </p:spPr>
        <p:txBody>
          <a:bodyPr rtlCol="0">
            <a:normAutofit lnSpcReduction="10000"/>
          </a:bodyPr>
          <a:lstStyle/>
          <a:p>
            <a:pPr marL="182880" indent="-182880" eaLnBrk="1" fontAlgn="auto" hangingPunct="1">
              <a:defRPr/>
            </a:pPr>
            <a:r>
              <a:rPr lang="en-US" altLang="en-US" sz="2800" dirty="0">
                <a:solidFill>
                  <a:schemeClr val="bg1"/>
                </a:solidFill>
                <a:latin typeface="Bookman Old Style" panose="02050604050505020204" pitchFamily="18" charset="0"/>
              </a:rPr>
              <a:t>Ballot measure activity = direct lobbying, not impermissible electoral activity</a:t>
            </a:r>
          </a:p>
          <a:p>
            <a:pPr marL="182880" indent="-182880" eaLnBrk="1" fontAlgn="auto" hangingPunct="1">
              <a:defRPr/>
            </a:pPr>
            <a:r>
              <a:rPr lang="en-US" altLang="en-US" sz="2800" dirty="0">
                <a:solidFill>
                  <a:schemeClr val="bg1"/>
                </a:solidFill>
                <a:latin typeface="Bookman Old Style" panose="02050604050505020204" pitchFamily="18" charset="0"/>
              </a:rPr>
              <a:t>The voting public = the legislature in a ballot measure (referenda, bond measures, ballot initiatives)</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When does it become lobbying?</a:t>
            </a:r>
          </a:p>
        </p:txBody>
      </p:sp>
      <p:pic>
        <p:nvPicPr>
          <p:cNvPr id="23555" name="Picture 6" descr="research-library-330-111908"/>
          <p:cNvPicPr>
            <a:picLocks noGrp="1" noChangeAspect="1" noChangeArrowheads="1"/>
          </p:cNvPicPr>
          <p:nvPr>
            <p:ph type="clipArt" sz="half" idx="1"/>
          </p:nvPr>
        </p:nvPicPr>
        <p:blipFill>
          <a:blip r:embed="rId3"/>
          <a:srcRect/>
          <a:stretch>
            <a:fillRect/>
          </a:stretch>
        </p:blipFill>
        <p:spPr>
          <a:xfrm>
            <a:off x="304800" y="2165350"/>
            <a:ext cx="3657600" cy="3324225"/>
          </a:xfrm>
          <a:noFill/>
        </p:spPr>
      </p:pic>
      <p:sp>
        <p:nvSpPr>
          <p:cNvPr id="23556" name="Rectangle 4"/>
          <p:cNvSpPr>
            <a:spLocks noGrp="1" noChangeArrowheads="1"/>
          </p:cNvSpPr>
          <p:nvPr>
            <p:ph type="body" sz="half" idx="2"/>
          </p:nvPr>
        </p:nvSpPr>
        <p:spPr>
          <a:xfrm>
            <a:off x="4114800" y="1905000"/>
            <a:ext cx="4724400" cy="4648200"/>
          </a:xfrm>
        </p:spPr>
        <p:txBody>
          <a:bodyPr/>
          <a:lstStyle/>
          <a:p>
            <a:pPr eaLnBrk="1" hangingPunct="1"/>
            <a:r>
              <a:rPr lang="en-US" altLang="en-US" sz="2300" dirty="0" smtClean="0">
                <a:solidFill>
                  <a:schemeClr val="bg1"/>
                </a:solidFill>
                <a:latin typeface="Bookman Old Style" pitchFamily="18" charset="0"/>
              </a:rPr>
              <a:t>Preparation &amp; research time in anticipation of lobbying</a:t>
            </a:r>
          </a:p>
          <a:p>
            <a:pPr eaLnBrk="1" hangingPunct="1"/>
            <a:r>
              <a:rPr lang="en-US" altLang="en-US" sz="2300" dirty="0" smtClean="0">
                <a:solidFill>
                  <a:schemeClr val="bg1"/>
                </a:solidFill>
                <a:latin typeface="Bookman Old Style" pitchFamily="18" charset="0"/>
              </a:rPr>
              <a:t>Discussing public issues, formulating &amp; agreeing upon positions, &amp; studying them in preparation of adopting a position for lobbying</a:t>
            </a:r>
          </a:p>
          <a:p>
            <a:pPr eaLnBrk="1" hangingPunct="1"/>
            <a:r>
              <a:rPr lang="en-US" altLang="en-US" sz="2300" dirty="0" smtClean="0">
                <a:solidFill>
                  <a:schemeClr val="bg1"/>
                </a:solidFill>
                <a:latin typeface="Bookman Old Style" pitchFamily="18" charset="0"/>
              </a:rPr>
              <a:t>You begin measuring lobbying activity when the primary purpose of your preparation or research is to engage in lobbying activity</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Measuring Lobbying Activities</a:t>
            </a:r>
          </a:p>
        </p:txBody>
      </p:sp>
      <p:pic>
        <p:nvPicPr>
          <p:cNvPr id="25603" name="Picture 9" descr="measure_money"/>
          <p:cNvPicPr>
            <a:picLocks noGrp="1" noChangeAspect="1" noChangeArrowheads="1"/>
          </p:cNvPicPr>
          <p:nvPr>
            <p:ph type="clipArt" sz="half" idx="1"/>
          </p:nvPr>
        </p:nvPicPr>
        <p:blipFill>
          <a:blip r:embed="rId2"/>
          <a:srcRect/>
          <a:stretch>
            <a:fillRect/>
          </a:stretch>
        </p:blipFill>
        <p:spPr>
          <a:xfrm>
            <a:off x="762000" y="3048000"/>
            <a:ext cx="3313113" cy="2206625"/>
          </a:xfrm>
          <a:noFill/>
        </p:spPr>
      </p:pic>
      <p:sp>
        <p:nvSpPr>
          <p:cNvPr id="25604" name="Rectangle 4"/>
          <p:cNvSpPr>
            <a:spLocks noGrp="1" noChangeArrowheads="1"/>
          </p:cNvSpPr>
          <p:nvPr>
            <p:ph type="body" sz="half" idx="2"/>
          </p:nvPr>
        </p:nvSpPr>
        <p:spPr>
          <a:xfrm>
            <a:off x="4648200" y="1981200"/>
            <a:ext cx="4038600" cy="4572000"/>
          </a:xfrm>
        </p:spPr>
        <p:txBody>
          <a:bodyPr/>
          <a:lstStyle/>
          <a:p>
            <a:pPr eaLnBrk="1" hangingPunct="1"/>
            <a:r>
              <a:rPr lang="en-US" altLang="en-US" sz="2800" dirty="0" smtClean="0">
                <a:solidFill>
                  <a:schemeClr val="bg1"/>
                </a:solidFill>
                <a:latin typeface="Bookman Old Style" pitchFamily="18" charset="0"/>
              </a:rPr>
              <a:t>The 501(h) expenditure test</a:t>
            </a:r>
          </a:p>
          <a:p>
            <a:pPr lvl="1" eaLnBrk="1" hangingPunct="1"/>
            <a:r>
              <a:rPr lang="en-US" altLang="en-US" sz="2400" dirty="0" smtClean="0">
                <a:solidFill>
                  <a:schemeClr val="bg1"/>
                </a:solidFill>
                <a:latin typeface="Bookman Old Style" pitchFamily="18" charset="0"/>
              </a:rPr>
              <a:t>All costs including photocopying, transportation, staff time, overhead costs aimed at lobbying</a:t>
            </a:r>
          </a:p>
          <a:p>
            <a:pPr eaLnBrk="1" hangingPunct="1"/>
            <a:r>
              <a:rPr lang="en-US" altLang="en-US" sz="2800" dirty="0" smtClean="0">
                <a:solidFill>
                  <a:schemeClr val="bg1"/>
                </a:solidFill>
                <a:latin typeface="Bookman Old Style" pitchFamily="18" charset="0"/>
              </a:rPr>
              <a:t>The Insubstantial part test</a:t>
            </a:r>
          </a:p>
          <a:p>
            <a:pPr lvl="1" eaLnBrk="1" hangingPunct="1"/>
            <a:r>
              <a:rPr lang="en-US" altLang="en-US" sz="2400" dirty="0" smtClean="0">
                <a:solidFill>
                  <a:schemeClr val="bg1"/>
                </a:solidFill>
                <a:latin typeface="Bookman Old Style" pitchFamily="18" charset="0"/>
              </a:rPr>
              <a:t>No guidance on how much is “substantial”</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“Insubstantial part”</a:t>
            </a:r>
          </a:p>
        </p:txBody>
      </p:sp>
      <p:pic>
        <p:nvPicPr>
          <p:cNvPr id="26627" name="Picture 6" descr="42-16353593"/>
          <p:cNvPicPr>
            <a:picLocks noGrp="1" noChangeAspect="1" noChangeArrowheads="1"/>
          </p:cNvPicPr>
          <p:nvPr>
            <p:ph type="clipArt" sz="half" idx="1"/>
          </p:nvPr>
        </p:nvPicPr>
        <p:blipFill>
          <a:blip r:embed="rId2"/>
          <a:srcRect/>
          <a:stretch>
            <a:fillRect/>
          </a:stretch>
        </p:blipFill>
        <p:spPr>
          <a:xfrm>
            <a:off x="1371600" y="2170113"/>
            <a:ext cx="2514600" cy="3852862"/>
          </a:xfrm>
          <a:noFill/>
        </p:spPr>
      </p:pic>
      <p:sp>
        <p:nvSpPr>
          <p:cNvPr id="16387" name="Rectangle 4"/>
          <p:cNvSpPr>
            <a:spLocks noGrp="1" noChangeArrowheads="1"/>
          </p:cNvSpPr>
          <p:nvPr>
            <p:ph type="body" sz="half" idx="2"/>
          </p:nvPr>
        </p:nvSpPr>
        <p:spPr>
          <a:xfrm>
            <a:off x="4648200" y="2057400"/>
            <a:ext cx="4038600" cy="4525963"/>
          </a:xfrm>
        </p:spPr>
        <p:txBody>
          <a:bodyPr rtlCol="0">
            <a:normAutofit lnSpcReduction="10000"/>
          </a:bodyPr>
          <a:lstStyle/>
          <a:p>
            <a:pPr marL="182880" indent="-182880" eaLnBrk="1" fontAlgn="auto" hangingPunct="1">
              <a:defRPr/>
            </a:pPr>
            <a:r>
              <a:rPr lang="en-US" altLang="en-US" sz="2400" dirty="0">
                <a:solidFill>
                  <a:schemeClr val="bg1"/>
                </a:solidFill>
                <a:latin typeface="Bookman Old Style" panose="02050604050505020204" pitchFamily="18" charset="0"/>
              </a:rPr>
              <a:t>Can lobby as long as the lobbying activities do not become a “substantial part” of its overall activities</a:t>
            </a:r>
          </a:p>
          <a:p>
            <a:pPr marL="182880" indent="-182880" eaLnBrk="1" fontAlgn="auto" hangingPunct="1">
              <a:defRPr/>
            </a:pPr>
            <a:r>
              <a:rPr lang="en-US" altLang="en-US" sz="2400" dirty="0">
                <a:solidFill>
                  <a:schemeClr val="bg1"/>
                </a:solidFill>
                <a:latin typeface="Bookman Old Style" panose="02050604050505020204" pitchFamily="18" charset="0"/>
              </a:rPr>
              <a:t>Subjective test based on circumstances &amp; facts of each case</a:t>
            </a:r>
          </a:p>
          <a:p>
            <a:pPr marL="182880" indent="-182880" eaLnBrk="1" fontAlgn="auto" hangingPunct="1">
              <a:defRPr/>
            </a:pPr>
            <a:r>
              <a:rPr lang="en-US" altLang="en-US" sz="2400" dirty="0">
                <a:solidFill>
                  <a:schemeClr val="bg1"/>
                </a:solidFill>
                <a:latin typeface="Bookman Old Style" panose="02050604050505020204" pitchFamily="18" charset="0"/>
              </a:rPr>
              <a:t>Reimbursements to volunteers for out-of-pocket expenses spent on lobbying counts &amp; must be reported</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“Insubstantial part”</a:t>
            </a:r>
          </a:p>
        </p:txBody>
      </p:sp>
      <p:pic>
        <p:nvPicPr>
          <p:cNvPr id="27651" name="Picture 4" descr="42-16353593"/>
          <p:cNvPicPr>
            <a:picLocks noGrp="1" noChangeAspect="1" noChangeArrowheads="1"/>
          </p:cNvPicPr>
          <p:nvPr>
            <p:ph type="clipArt" sz="half" idx="1"/>
          </p:nvPr>
        </p:nvPicPr>
        <p:blipFill>
          <a:blip r:embed="rId2"/>
          <a:srcRect/>
          <a:stretch>
            <a:fillRect/>
          </a:stretch>
        </p:blipFill>
        <p:spPr>
          <a:xfrm>
            <a:off x="1524000" y="2403475"/>
            <a:ext cx="2133600" cy="3270250"/>
          </a:xfrm>
        </p:spPr>
      </p:pic>
      <p:sp>
        <p:nvSpPr>
          <p:cNvPr id="27652" name="Rectangle 3"/>
          <p:cNvSpPr>
            <a:spLocks noGrp="1" noChangeArrowheads="1"/>
          </p:cNvSpPr>
          <p:nvPr>
            <p:ph type="body" sz="half" idx="2"/>
          </p:nvPr>
        </p:nvSpPr>
        <p:spPr>
          <a:xfrm>
            <a:off x="4648200" y="1905000"/>
            <a:ext cx="4038600" cy="4221163"/>
          </a:xfrm>
        </p:spPr>
        <p:txBody>
          <a:bodyPr/>
          <a:lstStyle/>
          <a:p>
            <a:pPr eaLnBrk="1" hangingPunct="1"/>
            <a:r>
              <a:rPr lang="en-US" altLang="en-US" sz="2800" dirty="0" smtClean="0">
                <a:solidFill>
                  <a:schemeClr val="bg1"/>
                </a:solidFill>
                <a:latin typeface="Bookman Old Style" pitchFamily="18" charset="0"/>
              </a:rPr>
              <a:t>Factors include:</a:t>
            </a:r>
          </a:p>
          <a:p>
            <a:pPr lvl="1" eaLnBrk="1" hangingPunct="1"/>
            <a:r>
              <a:rPr lang="en-US" altLang="en-US" sz="2400" dirty="0" smtClean="0">
                <a:solidFill>
                  <a:schemeClr val="bg1"/>
                </a:solidFill>
                <a:latin typeface="Bookman Old Style" pitchFamily="18" charset="0"/>
              </a:rPr>
              <a:t>Absolute amount spent</a:t>
            </a:r>
          </a:p>
          <a:p>
            <a:pPr lvl="1" eaLnBrk="1" hangingPunct="1"/>
            <a:r>
              <a:rPr lang="en-US" altLang="en-US" sz="2400" dirty="0" smtClean="0">
                <a:solidFill>
                  <a:schemeClr val="bg1"/>
                </a:solidFill>
                <a:latin typeface="Bookman Old Style" pitchFamily="18" charset="0"/>
              </a:rPr>
              <a:t>Impact</a:t>
            </a:r>
          </a:p>
          <a:p>
            <a:pPr lvl="1" eaLnBrk="1" hangingPunct="1"/>
            <a:r>
              <a:rPr lang="en-US" altLang="en-US" sz="2400" dirty="0" smtClean="0">
                <a:solidFill>
                  <a:schemeClr val="bg1"/>
                </a:solidFill>
                <a:latin typeface="Bookman Old Style" pitchFamily="18" charset="0"/>
              </a:rPr>
              <a:t>Public prominence</a:t>
            </a:r>
          </a:p>
          <a:p>
            <a:pPr lvl="1" eaLnBrk="1" hangingPunct="1"/>
            <a:r>
              <a:rPr lang="en-US" altLang="en-US" sz="2400" dirty="0" smtClean="0">
                <a:solidFill>
                  <a:schemeClr val="bg1"/>
                </a:solidFill>
                <a:latin typeface="Bookman Old Style" pitchFamily="18" charset="0"/>
              </a:rPr>
              <a:t>Unpaid volunteer work</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501(h) Expenditure test</a:t>
            </a:r>
          </a:p>
        </p:txBody>
      </p:sp>
      <p:pic>
        <p:nvPicPr>
          <p:cNvPr id="28675" name="Picture 6" descr="biz005"/>
          <p:cNvPicPr>
            <a:picLocks noGrp="1" noChangeAspect="1" noChangeArrowheads="1"/>
          </p:cNvPicPr>
          <p:nvPr>
            <p:ph type="clipArt" sz="half" idx="1"/>
          </p:nvPr>
        </p:nvPicPr>
        <p:blipFill>
          <a:blip r:embed="rId3"/>
          <a:srcRect/>
          <a:stretch>
            <a:fillRect/>
          </a:stretch>
        </p:blipFill>
        <p:spPr>
          <a:xfrm>
            <a:off x="422275" y="2295525"/>
            <a:ext cx="3200400" cy="4202113"/>
          </a:xfrm>
          <a:noFill/>
        </p:spPr>
      </p:pic>
      <p:sp>
        <p:nvSpPr>
          <p:cNvPr id="18435" name="Rectangle 4"/>
          <p:cNvSpPr>
            <a:spLocks noGrp="1" noChangeArrowheads="1"/>
          </p:cNvSpPr>
          <p:nvPr>
            <p:ph type="body" sz="half" idx="2"/>
          </p:nvPr>
        </p:nvSpPr>
        <p:spPr>
          <a:xfrm>
            <a:off x="4191000" y="1905000"/>
            <a:ext cx="4495800" cy="4876800"/>
          </a:xfrm>
        </p:spPr>
        <p:txBody>
          <a:bodyPr rtlCol="0">
            <a:normAutofit lnSpcReduction="10000"/>
          </a:bodyPr>
          <a:lstStyle/>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Only counts lobbying activity that costs $</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Limits vary on size of organization budget</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$500,000 or less = 20%</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$500,000-$1 million = $100,000 + 15% of budget over $500,000</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$1-1.5 million = $175,000 + 10% of budget &gt; $1 million</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$1.5 million + &gt; = $224,000 + 5% of budget &gt; $1.5 million</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Maximum $1 million/year</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May spend up to ¼ of overall budget on grassroots lobbying</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501(h) Expenditure Test</a:t>
            </a:r>
          </a:p>
        </p:txBody>
      </p:sp>
      <p:sp>
        <p:nvSpPr>
          <p:cNvPr id="30723" name="Rectangle 4"/>
          <p:cNvSpPr>
            <a:spLocks noGrp="1" noChangeArrowheads="1"/>
          </p:cNvSpPr>
          <p:nvPr>
            <p:ph type="body" sz="half" idx="2"/>
          </p:nvPr>
        </p:nvSpPr>
        <p:spPr>
          <a:xfrm>
            <a:off x="4648200" y="1905000"/>
            <a:ext cx="4038600" cy="4953000"/>
          </a:xfrm>
        </p:spPr>
        <p:txBody>
          <a:bodyPr/>
          <a:lstStyle/>
          <a:p>
            <a:pPr eaLnBrk="1" hangingPunct="1"/>
            <a:r>
              <a:rPr lang="en-US" altLang="en-US" sz="2800" dirty="0" smtClean="0">
                <a:solidFill>
                  <a:schemeClr val="bg1"/>
                </a:solidFill>
                <a:latin typeface="Bookman Old Style" pitchFamily="18" charset="0"/>
              </a:rPr>
              <a:t>May develop &amp; disseminate a “nonpartisan analysis, study or research” or a substantive report that fully discusses the pros and cons of a legislative proposal without it being considered lobbying</a:t>
            </a:r>
          </a:p>
        </p:txBody>
      </p:sp>
      <p:pic>
        <p:nvPicPr>
          <p:cNvPr id="30724" name="Picture 6" descr="Related image">
            <a:hlinkClick r:id="rId2"/>
          </p:cNvPr>
          <p:cNvPicPr>
            <a:picLocks noChangeAspect="1" noChangeArrowheads="1"/>
          </p:cNvPicPr>
          <p:nvPr/>
        </p:nvPicPr>
        <p:blipFill>
          <a:blip r:embed="rId3"/>
          <a:srcRect/>
          <a:stretch>
            <a:fillRect/>
          </a:stretch>
        </p:blipFill>
        <p:spPr bwMode="auto">
          <a:xfrm>
            <a:off x="454025" y="1981200"/>
            <a:ext cx="3470275" cy="452913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Making the 501(h) Election</a:t>
            </a:r>
          </a:p>
        </p:txBody>
      </p:sp>
      <p:pic>
        <p:nvPicPr>
          <p:cNvPr id="31747" name="Picture 9" descr="irs%2520logo"/>
          <p:cNvPicPr>
            <a:picLocks noGrp="1" noChangeAspect="1" noChangeArrowheads="1"/>
          </p:cNvPicPr>
          <p:nvPr>
            <p:ph type="clipArt" sz="half" idx="1"/>
          </p:nvPr>
        </p:nvPicPr>
        <p:blipFill>
          <a:blip r:embed="rId2"/>
          <a:srcRect/>
          <a:stretch>
            <a:fillRect/>
          </a:stretch>
        </p:blipFill>
        <p:spPr>
          <a:xfrm>
            <a:off x="803275" y="2590800"/>
            <a:ext cx="2809875" cy="2136775"/>
          </a:xfrm>
          <a:noFill/>
        </p:spPr>
      </p:pic>
      <p:sp>
        <p:nvSpPr>
          <p:cNvPr id="21507" name="Rectangle 4"/>
          <p:cNvSpPr>
            <a:spLocks noGrp="1" noChangeArrowheads="1"/>
          </p:cNvSpPr>
          <p:nvPr>
            <p:ph type="body" sz="half" idx="2"/>
          </p:nvPr>
        </p:nvSpPr>
        <p:spPr>
          <a:xfrm>
            <a:off x="3962400" y="1948422"/>
            <a:ext cx="4038600" cy="4648200"/>
          </a:xfrm>
        </p:spPr>
        <p:txBody>
          <a:bodyPr rtlCol="0">
            <a:normAutofit lnSpcReduction="10000"/>
          </a:bodyPr>
          <a:lstStyle/>
          <a:p>
            <a:pPr marL="182880" indent="-182880" eaLnBrk="1" fontAlgn="auto" hangingPunct="1">
              <a:defRPr/>
            </a:pPr>
            <a:r>
              <a:rPr lang="en-US" altLang="en-US" sz="2400" dirty="0">
                <a:solidFill>
                  <a:schemeClr val="bg1"/>
                </a:solidFill>
                <a:latin typeface="Bookman Old Style" panose="02050604050505020204" pitchFamily="18" charset="0"/>
              </a:rPr>
              <a:t>Board votes to elect</a:t>
            </a:r>
          </a:p>
          <a:p>
            <a:pPr marL="182880" indent="-182880" eaLnBrk="1" fontAlgn="auto" hangingPunct="1">
              <a:defRPr/>
            </a:pPr>
            <a:r>
              <a:rPr lang="en-US" altLang="en-US" sz="2400" dirty="0">
                <a:solidFill>
                  <a:schemeClr val="bg1"/>
                </a:solidFill>
                <a:latin typeface="Bookman Old Style" panose="02050604050505020204" pitchFamily="18" charset="0"/>
              </a:rPr>
              <a:t>Complete Form 5768</a:t>
            </a:r>
          </a:p>
          <a:p>
            <a:pPr marL="182880" indent="-182880" eaLnBrk="1" fontAlgn="auto" hangingPunct="1">
              <a:defRPr/>
            </a:pPr>
            <a:r>
              <a:rPr lang="en-US" altLang="en-US" sz="2400" dirty="0">
                <a:solidFill>
                  <a:schemeClr val="bg1"/>
                </a:solidFill>
                <a:latin typeface="Bookman Old Style" panose="02050604050505020204" pitchFamily="18" charset="0"/>
              </a:rPr>
              <a:t>Make a copy</a:t>
            </a:r>
          </a:p>
          <a:p>
            <a:pPr marL="182880" indent="-182880" eaLnBrk="1" fontAlgn="auto" hangingPunct="1">
              <a:defRPr/>
            </a:pPr>
            <a:r>
              <a:rPr lang="en-US" altLang="en-US" sz="2400" dirty="0">
                <a:solidFill>
                  <a:schemeClr val="bg1"/>
                </a:solidFill>
                <a:latin typeface="Bookman Old Style" panose="02050604050505020204" pitchFamily="18" charset="0"/>
              </a:rPr>
              <a:t>Mail to IRS</a:t>
            </a:r>
          </a:p>
          <a:p>
            <a:pPr marL="182880" indent="-182880" eaLnBrk="1" fontAlgn="auto" hangingPunct="1">
              <a:defRPr/>
            </a:pPr>
            <a:r>
              <a:rPr lang="en-US" altLang="en-US" sz="2400" dirty="0">
                <a:solidFill>
                  <a:schemeClr val="bg1"/>
                </a:solidFill>
                <a:latin typeface="Bookman Old Style" panose="02050604050505020204" pitchFamily="18" charset="0"/>
              </a:rPr>
              <a:t>Track lobbying expenditures</a:t>
            </a:r>
          </a:p>
          <a:p>
            <a:pPr marL="411480" lvl="1" indent="-182880" eaLnBrk="1" fontAlgn="auto" hangingPunct="1">
              <a:defRPr/>
            </a:pPr>
            <a:r>
              <a:rPr lang="en-US" altLang="en-US" dirty="0">
                <a:solidFill>
                  <a:schemeClr val="bg1"/>
                </a:solidFill>
                <a:latin typeface="Bookman Old Style" panose="02050604050505020204" pitchFamily="18" charset="0"/>
              </a:rPr>
              <a:t>Direct lobbying = 20% of 1</a:t>
            </a:r>
            <a:r>
              <a:rPr lang="en-US" altLang="en-US" baseline="30000" dirty="0">
                <a:solidFill>
                  <a:schemeClr val="bg1"/>
                </a:solidFill>
                <a:latin typeface="Bookman Old Style" panose="02050604050505020204" pitchFamily="18" charset="0"/>
              </a:rPr>
              <a:t>st</a:t>
            </a:r>
            <a:r>
              <a:rPr lang="en-US" altLang="en-US" dirty="0">
                <a:solidFill>
                  <a:schemeClr val="bg1"/>
                </a:solidFill>
                <a:latin typeface="Bookman Old Style" panose="02050604050505020204" pitchFamily="18" charset="0"/>
              </a:rPr>
              <a:t> $500,000 + 15% of next $500,000 + 10% of next $500,000 + 5% of remainder</a:t>
            </a:r>
          </a:p>
          <a:p>
            <a:pPr marL="411480" lvl="1" indent="-182880" eaLnBrk="1" fontAlgn="auto" hangingPunct="1">
              <a:defRPr/>
            </a:pPr>
            <a:r>
              <a:rPr lang="en-US" altLang="en-US" dirty="0">
                <a:solidFill>
                  <a:schemeClr val="bg1"/>
                </a:solidFill>
                <a:latin typeface="Bookman Old Style" panose="02050604050505020204" pitchFamily="18" charset="0"/>
              </a:rPr>
              <a:t>&lt; 25% of overall lobbying limit can be spent on grassroots lobbying</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Advocacy that is not lobbying</a:t>
            </a:r>
          </a:p>
        </p:txBody>
      </p:sp>
      <p:pic>
        <p:nvPicPr>
          <p:cNvPr id="32771" name="Picture 6" descr="regulations"/>
          <p:cNvPicPr>
            <a:picLocks noGrp="1" noChangeAspect="1" noChangeArrowheads="1"/>
          </p:cNvPicPr>
          <p:nvPr>
            <p:ph type="clipArt" sz="half" idx="1"/>
          </p:nvPr>
        </p:nvPicPr>
        <p:blipFill>
          <a:blip r:embed="rId3"/>
          <a:srcRect/>
          <a:stretch>
            <a:fillRect/>
          </a:stretch>
        </p:blipFill>
        <p:spPr>
          <a:xfrm>
            <a:off x="228600" y="2209800"/>
            <a:ext cx="3175000" cy="3962400"/>
          </a:xfrm>
          <a:noFill/>
        </p:spPr>
      </p:pic>
      <p:sp>
        <p:nvSpPr>
          <p:cNvPr id="32772" name="Rectangle 4"/>
          <p:cNvSpPr>
            <a:spLocks noGrp="1" noChangeArrowheads="1"/>
          </p:cNvSpPr>
          <p:nvPr>
            <p:ph type="body" sz="half" idx="2"/>
          </p:nvPr>
        </p:nvSpPr>
        <p:spPr>
          <a:xfrm>
            <a:off x="3505200" y="1447800"/>
            <a:ext cx="5334000" cy="5105400"/>
          </a:xfrm>
        </p:spPr>
        <p:txBody>
          <a:bodyPr/>
          <a:lstStyle/>
          <a:p>
            <a:pPr eaLnBrk="1" hangingPunct="1"/>
            <a:r>
              <a:rPr lang="en-US" altLang="en-US" dirty="0" smtClean="0">
                <a:latin typeface="Bookman Old Style" pitchFamily="18" charset="0"/>
              </a:rPr>
              <a:t>Nonpartisan analysis or research</a:t>
            </a:r>
          </a:p>
          <a:p>
            <a:pPr eaLnBrk="1" hangingPunct="1"/>
            <a:r>
              <a:rPr lang="en-US" altLang="en-US" dirty="0" smtClean="0">
                <a:solidFill>
                  <a:schemeClr val="bg1"/>
                </a:solidFill>
                <a:latin typeface="Bookman Old Style" pitchFamily="18" charset="0"/>
              </a:rPr>
              <a:t>Communication to members on legislation without a call to action</a:t>
            </a:r>
          </a:p>
          <a:p>
            <a:pPr eaLnBrk="1" hangingPunct="1"/>
            <a:r>
              <a:rPr lang="en-US" altLang="en-US" dirty="0" smtClean="0">
                <a:solidFill>
                  <a:schemeClr val="bg1"/>
                </a:solidFill>
                <a:latin typeface="Bookman Old Style" pitchFamily="18" charset="0"/>
              </a:rPr>
              <a:t>Attempts to influence regulations,  administrative rules, or executive branch actions (including contact with executive branch or legislators)</a:t>
            </a:r>
          </a:p>
          <a:p>
            <a:pPr eaLnBrk="1" hangingPunct="1"/>
            <a:r>
              <a:rPr lang="en-US" altLang="en-US" dirty="0" smtClean="0">
                <a:solidFill>
                  <a:schemeClr val="bg1"/>
                </a:solidFill>
                <a:latin typeface="Bookman Old Style" pitchFamily="18" charset="0"/>
              </a:rPr>
              <a:t>Influencing school boards</a:t>
            </a:r>
          </a:p>
          <a:p>
            <a:pPr eaLnBrk="1" hangingPunct="1"/>
            <a:r>
              <a:rPr lang="en-US" altLang="en-US" dirty="0" smtClean="0">
                <a:solidFill>
                  <a:schemeClr val="bg1"/>
                </a:solidFill>
                <a:latin typeface="Bookman Old Style" pitchFamily="18" charset="0"/>
              </a:rPr>
              <a:t>Having a newspaper publish an article or ad stating your organization’s view on legislation without a call to action</a:t>
            </a:r>
          </a:p>
          <a:p>
            <a:pPr eaLnBrk="1" hangingPunct="1"/>
            <a:r>
              <a:rPr lang="en-US" altLang="en-US" dirty="0" smtClean="0">
                <a:solidFill>
                  <a:schemeClr val="bg1"/>
                </a:solidFill>
                <a:latin typeface="Bookman Old Style" pitchFamily="18" charset="0"/>
              </a:rPr>
              <a:t>Self-defense activity</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Who is National PLACE?</a:t>
            </a:r>
          </a:p>
        </p:txBody>
      </p:sp>
      <p:sp>
        <p:nvSpPr>
          <p:cNvPr id="9219" name="Content Placeholder 2"/>
          <p:cNvSpPr>
            <a:spLocks noGrp="1"/>
          </p:cNvSpPr>
          <p:nvPr>
            <p:ph idx="1"/>
          </p:nvPr>
        </p:nvSpPr>
        <p:spPr>
          <a:xfrm>
            <a:off x="685800" y="2011363"/>
            <a:ext cx="7772400" cy="4541837"/>
          </a:xfrm>
        </p:spPr>
        <p:txBody>
          <a:bodyPr/>
          <a:lstStyle/>
          <a:p>
            <a:pPr eaLnBrk="1" hangingPunct="1"/>
            <a:r>
              <a:rPr lang="en-US" altLang="en-US" sz="2400" dirty="0" smtClean="0">
                <a:solidFill>
                  <a:schemeClr val="bg1"/>
                </a:solidFill>
              </a:rPr>
              <a:t>We are a national non-profit organization committed to helping family-led organizations and individual families acquire the knowledge and skills needed to effectively “sit at the table” and influence the policies and decisions that impact the lives of children, youth, and families, including families that face the greatest challenges due to disability, special healthcare needs, poverty, and discrimination</a:t>
            </a:r>
          </a:p>
          <a:p>
            <a:pPr eaLnBrk="1" hangingPunct="1"/>
            <a:r>
              <a:rPr lang="en-US" altLang="en-US" sz="2400" dirty="0" smtClean="0">
                <a:solidFill>
                  <a:schemeClr val="bg1"/>
                </a:solidFill>
              </a:rPr>
              <a:t>We are a coalition of non-profit family driven organizations</a:t>
            </a:r>
          </a:p>
          <a:p>
            <a:pPr eaLnBrk="1" hangingPunct="1"/>
            <a:r>
              <a:rPr lang="en-US" altLang="en-US" sz="2400" dirty="0" smtClean="0">
                <a:solidFill>
                  <a:schemeClr val="bg1"/>
                </a:solidFill>
              </a:rPr>
              <a:t>Currently </a:t>
            </a:r>
            <a:r>
              <a:rPr lang="en-US" altLang="en-US" sz="2400" dirty="0" smtClean="0">
                <a:solidFill>
                  <a:schemeClr val="bg1"/>
                </a:solidFill>
              </a:rPr>
              <a:t>75</a:t>
            </a:r>
            <a:r>
              <a:rPr lang="en-US" altLang="en-US" sz="2400" dirty="0" smtClean="0">
                <a:solidFill>
                  <a:schemeClr val="bg1"/>
                </a:solidFill>
              </a:rPr>
              <a:t> </a:t>
            </a:r>
            <a:r>
              <a:rPr lang="en-US" altLang="en-US" sz="2400" dirty="0" smtClean="0">
                <a:solidFill>
                  <a:schemeClr val="bg1"/>
                </a:solidFill>
              </a:rPr>
              <a:t>national, state, &amp; local </a:t>
            </a:r>
            <a:r>
              <a:rPr lang="en-US" altLang="en-US" sz="2400" dirty="0" smtClean="0">
                <a:solidFill>
                  <a:schemeClr val="bg1"/>
                </a:solidFill>
              </a:rPr>
              <a:t>family-led, family-serving organizational members including Parent Centers, F2Fs, Parent to Parent Programs, &amp; Federation of Families for Children’s Mental Health Affiliates</a:t>
            </a:r>
            <a:endParaRPr lang="en-US" altLang="en-US" sz="2400" dirty="0" smtClean="0">
              <a:solidFill>
                <a:schemeClr val="bg1"/>
              </a:solidFill>
            </a:endParaRPr>
          </a:p>
        </p:txBody>
      </p:sp>
      <p:grpSp>
        <p:nvGrpSpPr>
          <p:cNvPr id="9220" name="Group 3"/>
          <p:cNvGrpSpPr>
            <a:grpSpLocks/>
          </p:cNvGrpSpPr>
          <p:nvPr/>
        </p:nvGrpSpPr>
        <p:grpSpPr bwMode="auto">
          <a:xfrm>
            <a:off x="7162800" y="239713"/>
            <a:ext cx="1054100" cy="1530350"/>
            <a:chOff x="0" y="0"/>
            <a:chExt cx="1659" cy="2409"/>
          </a:xfrm>
        </p:grpSpPr>
        <p:pic>
          <p:nvPicPr>
            <p:cNvPr id="9222" name="Picture 4"/>
            <p:cNvPicPr>
              <a:picLocks noChangeAspect="1" noChangeArrowheads="1"/>
            </p:cNvPicPr>
            <p:nvPr/>
          </p:nvPicPr>
          <p:blipFill>
            <a:blip r:embed="rId2"/>
            <a:srcRect/>
            <a:stretch>
              <a:fillRect/>
            </a:stretch>
          </p:blipFill>
          <p:spPr bwMode="auto">
            <a:xfrm>
              <a:off x="47" y="262"/>
              <a:ext cx="1612" cy="1733"/>
            </a:xfrm>
            <a:prstGeom prst="rect">
              <a:avLst/>
            </a:prstGeom>
            <a:noFill/>
            <a:ln w="9525">
              <a:noFill/>
              <a:miter lim="800000"/>
              <a:headEnd/>
              <a:tailEnd/>
            </a:ln>
          </p:spPr>
        </p:pic>
        <p:pic>
          <p:nvPicPr>
            <p:cNvPr id="9223" name="Picture 5"/>
            <p:cNvPicPr>
              <a:picLocks noChangeAspect="1" noChangeArrowheads="1"/>
            </p:cNvPicPr>
            <p:nvPr/>
          </p:nvPicPr>
          <p:blipFill>
            <a:blip r:embed="rId3"/>
            <a:srcRect/>
            <a:stretch>
              <a:fillRect/>
            </a:stretch>
          </p:blipFill>
          <p:spPr bwMode="auto">
            <a:xfrm>
              <a:off x="0" y="1759"/>
              <a:ext cx="253" cy="199"/>
            </a:xfrm>
            <a:prstGeom prst="rect">
              <a:avLst/>
            </a:prstGeom>
            <a:noFill/>
            <a:ln w="9525">
              <a:noFill/>
              <a:miter lim="800000"/>
              <a:headEnd/>
              <a:tailEnd/>
            </a:ln>
          </p:spPr>
        </p:pic>
        <p:pic>
          <p:nvPicPr>
            <p:cNvPr id="9224" name="Picture 6"/>
            <p:cNvPicPr>
              <a:picLocks noChangeAspect="1" noChangeArrowheads="1"/>
            </p:cNvPicPr>
            <p:nvPr/>
          </p:nvPicPr>
          <p:blipFill>
            <a:blip r:embed="rId4"/>
            <a:srcRect/>
            <a:stretch>
              <a:fillRect/>
            </a:stretch>
          </p:blipFill>
          <p:spPr bwMode="auto">
            <a:xfrm>
              <a:off x="71" y="7"/>
              <a:ext cx="151" cy="207"/>
            </a:xfrm>
            <a:prstGeom prst="rect">
              <a:avLst/>
            </a:prstGeom>
            <a:noFill/>
            <a:ln w="9525">
              <a:noFill/>
              <a:miter lim="800000"/>
              <a:headEnd/>
              <a:tailEnd/>
            </a:ln>
          </p:spPr>
        </p:pic>
        <p:pic>
          <p:nvPicPr>
            <p:cNvPr id="9225" name="Picture 7"/>
            <p:cNvPicPr>
              <a:picLocks noChangeAspect="1" noChangeArrowheads="1"/>
            </p:cNvPicPr>
            <p:nvPr/>
          </p:nvPicPr>
          <p:blipFill>
            <a:blip r:embed="rId5"/>
            <a:srcRect/>
            <a:stretch>
              <a:fillRect/>
            </a:stretch>
          </p:blipFill>
          <p:spPr bwMode="auto">
            <a:xfrm>
              <a:off x="293" y="6"/>
              <a:ext cx="349" cy="215"/>
            </a:xfrm>
            <a:prstGeom prst="rect">
              <a:avLst/>
            </a:prstGeom>
            <a:noFill/>
            <a:ln w="9525">
              <a:noFill/>
              <a:miter lim="800000"/>
              <a:headEnd/>
              <a:tailEnd/>
            </a:ln>
          </p:spPr>
        </p:pic>
        <p:pic>
          <p:nvPicPr>
            <p:cNvPr id="9226" name="Picture 8"/>
            <p:cNvPicPr>
              <a:picLocks noChangeAspect="1" noChangeArrowheads="1"/>
            </p:cNvPicPr>
            <p:nvPr/>
          </p:nvPicPr>
          <p:blipFill>
            <a:blip r:embed="rId6"/>
            <a:srcRect/>
            <a:stretch>
              <a:fillRect/>
            </a:stretch>
          </p:blipFill>
          <p:spPr bwMode="auto">
            <a:xfrm>
              <a:off x="709" y="0"/>
              <a:ext cx="265" cy="221"/>
            </a:xfrm>
            <a:prstGeom prst="rect">
              <a:avLst/>
            </a:prstGeom>
            <a:noFill/>
            <a:ln w="9525">
              <a:noFill/>
              <a:miter lim="800000"/>
              <a:headEnd/>
              <a:tailEnd/>
            </a:ln>
          </p:spPr>
        </p:pic>
        <p:pic>
          <p:nvPicPr>
            <p:cNvPr id="9227" name="Picture 9"/>
            <p:cNvPicPr>
              <a:picLocks noChangeAspect="1" noChangeArrowheads="1"/>
            </p:cNvPicPr>
            <p:nvPr/>
          </p:nvPicPr>
          <p:blipFill>
            <a:blip r:embed="rId7"/>
            <a:srcRect/>
            <a:stretch>
              <a:fillRect/>
            </a:stretch>
          </p:blipFill>
          <p:spPr bwMode="auto">
            <a:xfrm>
              <a:off x="1051" y="7"/>
              <a:ext cx="151" cy="207"/>
            </a:xfrm>
            <a:prstGeom prst="rect">
              <a:avLst/>
            </a:prstGeom>
            <a:noFill/>
            <a:ln w="9525">
              <a:noFill/>
              <a:miter lim="800000"/>
              <a:headEnd/>
              <a:tailEnd/>
            </a:ln>
          </p:spPr>
        </p:pic>
        <p:pic>
          <p:nvPicPr>
            <p:cNvPr id="9228" name="Picture 10"/>
            <p:cNvPicPr>
              <a:picLocks noChangeAspect="1" noChangeArrowheads="1"/>
            </p:cNvPicPr>
            <p:nvPr/>
          </p:nvPicPr>
          <p:blipFill>
            <a:blip r:embed="rId8"/>
            <a:srcRect/>
            <a:stretch>
              <a:fillRect/>
            </a:stretch>
          </p:blipFill>
          <p:spPr bwMode="auto">
            <a:xfrm>
              <a:off x="1273" y="6"/>
              <a:ext cx="163" cy="208"/>
            </a:xfrm>
            <a:prstGeom prst="rect">
              <a:avLst/>
            </a:prstGeom>
            <a:noFill/>
            <a:ln w="9525">
              <a:noFill/>
              <a:miter lim="800000"/>
              <a:headEnd/>
              <a:tailEnd/>
            </a:ln>
          </p:spPr>
        </p:pic>
        <p:cxnSp>
          <p:nvCxnSpPr>
            <p:cNvPr id="9229" name="Line 15"/>
            <p:cNvCxnSpPr>
              <a:cxnSpLocks noChangeShapeType="1"/>
            </p:cNvCxnSpPr>
            <p:nvPr/>
          </p:nvCxnSpPr>
          <p:spPr bwMode="auto">
            <a:xfrm>
              <a:off x="1507" y="208"/>
              <a:ext cx="118" cy="0"/>
            </a:xfrm>
            <a:prstGeom prst="line">
              <a:avLst/>
            </a:prstGeom>
            <a:noFill/>
            <a:ln w="8890">
              <a:solidFill>
                <a:srgbClr val="0F4B91"/>
              </a:solidFill>
              <a:round/>
              <a:headEnd/>
              <a:tailEnd/>
            </a:ln>
          </p:spPr>
        </p:cxnSp>
        <p:cxnSp>
          <p:nvCxnSpPr>
            <p:cNvPr id="9230" name="Line 14"/>
            <p:cNvCxnSpPr>
              <a:cxnSpLocks noChangeShapeType="1"/>
            </p:cNvCxnSpPr>
            <p:nvPr/>
          </p:nvCxnSpPr>
          <p:spPr bwMode="auto">
            <a:xfrm>
              <a:off x="1514" y="7"/>
              <a:ext cx="0" cy="194"/>
            </a:xfrm>
            <a:prstGeom prst="line">
              <a:avLst/>
            </a:prstGeom>
            <a:noFill/>
            <a:ln w="8890">
              <a:solidFill>
                <a:srgbClr val="0F4B91"/>
              </a:solidFill>
              <a:round/>
              <a:headEnd/>
              <a:tailEnd/>
            </a:ln>
          </p:spPr>
        </p:cxnSp>
        <p:pic>
          <p:nvPicPr>
            <p:cNvPr id="9231" name="Picture 13"/>
            <p:cNvPicPr>
              <a:picLocks noChangeAspect="1" noChangeArrowheads="1"/>
            </p:cNvPicPr>
            <p:nvPr/>
          </p:nvPicPr>
          <p:blipFill>
            <a:blip r:embed="rId9"/>
            <a:srcRect/>
            <a:stretch>
              <a:fillRect/>
            </a:stretch>
          </p:blipFill>
          <p:spPr bwMode="auto">
            <a:xfrm>
              <a:off x="40" y="2037"/>
              <a:ext cx="281" cy="365"/>
            </a:xfrm>
            <a:prstGeom prst="rect">
              <a:avLst/>
            </a:prstGeom>
            <a:noFill/>
            <a:ln w="9525">
              <a:noFill/>
              <a:miter lim="800000"/>
              <a:headEnd/>
              <a:tailEnd/>
            </a:ln>
          </p:spPr>
        </p:pic>
        <p:cxnSp>
          <p:nvCxnSpPr>
            <p:cNvPr id="9232" name="Line 12"/>
            <p:cNvCxnSpPr>
              <a:cxnSpLocks noChangeShapeType="1"/>
            </p:cNvCxnSpPr>
            <p:nvPr/>
          </p:nvCxnSpPr>
          <p:spPr bwMode="auto">
            <a:xfrm>
              <a:off x="383" y="2368"/>
              <a:ext cx="241" cy="0"/>
            </a:xfrm>
            <a:prstGeom prst="line">
              <a:avLst/>
            </a:prstGeom>
            <a:noFill/>
            <a:ln w="41910">
              <a:solidFill>
                <a:srgbClr val="0F4B91"/>
              </a:solidFill>
              <a:round/>
              <a:headEnd/>
              <a:tailEnd/>
            </a:ln>
          </p:spPr>
        </p:cxnSp>
        <p:cxnSp>
          <p:nvCxnSpPr>
            <p:cNvPr id="9233" name="Line 11"/>
            <p:cNvCxnSpPr>
              <a:cxnSpLocks noChangeShapeType="1"/>
            </p:cNvCxnSpPr>
            <p:nvPr/>
          </p:nvCxnSpPr>
          <p:spPr bwMode="auto">
            <a:xfrm>
              <a:off x="423" y="2037"/>
              <a:ext cx="0" cy="298"/>
            </a:xfrm>
            <a:prstGeom prst="line">
              <a:avLst/>
            </a:prstGeom>
            <a:noFill/>
            <a:ln w="50990">
              <a:solidFill>
                <a:srgbClr val="0F4B91"/>
              </a:solidFill>
              <a:round/>
              <a:headEnd/>
              <a:tailEnd/>
            </a:ln>
          </p:spPr>
        </p:cxnSp>
        <p:sp>
          <p:nvSpPr>
            <p:cNvPr id="9234" name="AutoShape 10"/>
            <p:cNvSpPr>
              <a:spLocks/>
            </p:cNvSpPr>
            <p:nvPr/>
          </p:nvSpPr>
          <p:spPr bwMode="auto">
            <a:xfrm>
              <a:off x="653" y="2035"/>
              <a:ext cx="335" cy="367"/>
            </a:xfrm>
            <a:custGeom>
              <a:avLst/>
              <a:gdLst>
                <a:gd name="T0" fmla="*/ 205 w 335"/>
                <a:gd name="T1" fmla="*/ 2035 h 367"/>
                <a:gd name="T2" fmla="*/ 129 w 335"/>
                <a:gd name="T3" fmla="*/ 2035 h 367"/>
                <a:gd name="T4" fmla="*/ 0 w 335"/>
                <a:gd name="T5" fmla="*/ 2401 h 367"/>
                <a:gd name="T6" fmla="*/ 73 w 335"/>
                <a:gd name="T7" fmla="*/ 2401 h 367"/>
                <a:gd name="T8" fmla="*/ 101 w 335"/>
                <a:gd name="T9" fmla="*/ 2320 h 367"/>
                <a:gd name="T10" fmla="*/ 305 w 335"/>
                <a:gd name="T11" fmla="*/ 2320 h 367"/>
                <a:gd name="T12" fmla="*/ 285 w 335"/>
                <a:gd name="T13" fmla="*/ 2262 h 367"/>
                <a:gd name="T14" fmla="*/ 121 w 335"/>
                <a:gd name="T15" fmla="*/ 2262 h 367"/>
                <a:gd name="T16" fmla="*/ 164 w 335"/>
                <a:gd name="T17" fmla="*/ 2138 h 367"/>
                <a:gd name="T18" fmla="*/ 241 w 335"/>
                <a:gd name="T19" fmla="*/ 2138 h 367"/>
                <a:gd name="T20" fmla="*/ 205 w 335"/>
                <a:gd name="T21" fmla="*/ 2035 h 367"/>
                <a:gd name="T22" fmla="*/ 305 w 335"/>
                <a:gd name="T23" fmla="*/ 2320 h 367"/>
                <a:gd name="T24" fmla="*/ 226 w 335"/>
                <a:gd name="T25" fmla="*/ 2320 h 367"/>
                <a:gd name="T26" fmla="*/ 253 w 335"/>
                <a:gd name="T27" fmla="*/ 2401 h 367"/>
                <a:gd name="T28" fmla="*/ 334 w 335"/>
                <a:gd name="T29" fmla="*/ 2401 h 367"/>
                <a:gd name="T30" fmla="*/ 305 w 335"/>
                <a:gd name="T31" fmla="*/ 2320 h 367"/>
                <a:gd name="T32" fmla="*/ 241 w 335"/>
                <a:gd name="T33" fmla="*/ 2138 h 367"/>
                <a:gd name="T34" fmla="*/ 165 w 335"/>
                <a:gd name="T35" fmla="*/ 2138 h 367"/>
                <a:gd name="T36" fmla="*/ 207 w 335"/>
                <a:gd name="T37" fmla="*/ 2262 h 367"/>
                <a:gd name="T38" fmla="*/ 285 w 335"/>
                <a:gd name="T39" fmla="*/ 2262 h 367"/>
                <a:gd name="T40" fmla="*/ 241 w 335"/>
                <a:gd name="T41" fmla="*/ 213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5" h="367">
                  <a:moveTo>
                    <a:pt x="205" y="0"/>
                  </a:moveTo>
                  <a:lnTo>
                    <a:pt x="129" y="0"/>
                  </a:lnTo>
                  <a:lnTo>
                    <a:pt x="0" y="366"/>
                  </a:lnTo>
                  <a:lnTo>
                    <a:pt x="73" y="366"/>
                  </a:lnTo>
                  <a:lnTo>
                    <a:pt x="101" y="285"/>
                  </a:lnTo>
                  <a:lnTo>
                    <a:pt x="305" y="285"/>
                  </a:lnTo>
                  <a:lnTo>
                    <a:pt x="285" y="227"/>
                  </a:lnTo>
                  <a:lnTo>
                    <a:pt x="121" y="227"/>
                  </a:lnTo>
                  <a:lnTo>
                    <a:pt x="164" y="103"/>
                  </a:lnTo>
                  <a:lnTo>
                    <a:pt x="241" y="103"/>
                  </a:lnTo>
                  <a:lnTo>
                    <a:pt x="205" y="0"/>
                  </a:lnTo>
                  <a:close/>
                  <a:moveTo>
                    <a:pt x="305" y="285"/>
                  </a:moveTo>
                  <a:lnTo>
                    <a:pt x="226" y="285"/>
                  </a:lnTo>
                  <a:lnTo>
                    <a:pt x="253" y="366"/>
                  </a:lnTo>
                  <a:lnTo>
                    <a:pt x="334" y="366"/>
                  </a:lnTo>
                  <a:lnTo>
                    <a:pt x="305" y="285"/>
                  </a:lnTo>
                  <a:close/>
                  <a:moveTo>
                    <a:pt x="241" y="103"/>
                  </a:moveTo>
                  <a:lnTo>
                    <a:pt x="165" y="103"/>
                  </a:lnTo>
                  <a:lnTo>
                    <a:pt x="207" y="227"/>
                  </a:lnTo>
                  <a:lnTo>
                    <a:pt x="285" y="227"/>
                  </a:lnTo>
                  <a:lnTo>
                    <a:pt x="241" y="103"/>
                  </a:lnTo>
                  <a:close/>
                </a:path>
              </a:pathLst>
            </a:custGeom>
            <a:solidFill>
              <a:srgbClr val="0F4B91"/>
            </a:solidFill>
            <a:ln w="9525">
              <a:noFill/>
              <a:round/>
              <a:headEnd/>
              <a:tailEnd/>
            </a:ln>
          </p:spPr>
          <p:txBody>
            <a:bodyPr/>
            <a:lstStyle/>
            <a:p>
              <a:endParaRPr lang="en-US"/>
            </a:p>
          </p:txBody>
        </p:sp>
        <p:sp>
          <p:nvSpPr>
            <p:cNvPr id="9235" name="AutoShape 9"/>
            <p:cNvSpPr>
              <a:spLocks/>
            </p:cNvSpPr>
            <p:nvPr/>
          </p:nvSpPr>
          <p:spPr bwMode="auto">
            <a:xfrm>
              <a:off x="1006" y="2030"/>
              <a:ext cx="319" cy="379"/>
            </a:xfrm>
            <a:custGeom>
              <a:avLst/>
              <a:gdLst>
                <a:gd name="T0" fmla="*/ 165 w 319"/>
                <a:gd name="T1" fmla="*/ 2030 h 379"/>
                <a:gd name="T2" fmla="*/ 101 w 319"/>
                <a:gd name="T3" fmla="*/ 2041 h 379"/>
                <a:gd name="T4" fmla="*/ 48 w 319"/>
                <a:gd name="T5" fmla="*/ 2077 h 379"/>
                <a:gd name="T6" fmla="*/ 13 w 319"/>
                <a:gd name="T7" fmla="*/ 2135 h 379"/>
                <a:gd name="T8" fmla="*/ 0 w 319"/>
                <a:gd name="T9" fmla="*/ 2218 h 379"/>
                <a:gd name="T10" fmla="*/ 12 w 319"/>
                <a:gd name="T11" fmla="*/ 2302 h 379"/>
                <a:gd name="T12" fmla="*/ 47 w 319"/>
                <a:gd name="T13" fmla="*/ 2361 h 379"/>
                <a:gd name="T14" fmla="*/ 99 w 319"/>
                <a:gd name="T15" fmla="*/ 2396 h 379"/>
                <a:gd name="T16" fmla="*/ 165 w 319"/>
                <a:gd name="T17" fmla="*/ 2408 h 379"/>
                <a:gd name="T18" fmla="*/ 225 w 319"/>
                <a:gd name="T19" fmla="*/ 2399 h 379"/>
                <a:gd name="T20" fmla="*/ 269 w 319"/>
                <a:gd name="T21" fmla="*/ 2373 h 379"/>
                <a:gd name="T22" fmla="*/ 292 w 319"/>
                <a:gd name="T23" fmla="*/ 2344 h 379"/>
                <a:gd name="T24" fmla="*/ 166 w 319"/>
                <a:gd name="T25" fmla="*/ 2344 h 379"/>
                <a:gd name="T26" fmla="*/ 129 w 319"/>
                <a:gd name="T27" fmla="*/ 2335 h 379"/>
                <a:gd name="T28" fmla="*/ 102 w 319"/>
                <a:gd name="T29" fmla="*/ 2310 h 379"/>
                <a:gd name="T30" fmla="*/ 86 w 319"/>
                <a:gd name="T31" fmla="*/ 2270 h 379"/>
                <a:gd name="T32" fmla="*/ 80 w 319"/>
                <a:gd name="T33" fmla="*/ 2218 h 379"/>
                <a:gd name="T34" fmla="*/ 86 w 319"/>
                <a:gd name="T35" fmla="*/ 2168 h 379"/>
                <a:gd name="T36" fmla="*/ 102 w 319"/>
                <a:gd name="T37" fmla="*/ 2129 h 379"/>
                <a:gd name="T38" fmla="*/ 128 w 319"/>
                <a:gd name="T39" fmla="*/ 2105 h 379"/>
                <a:gd name="T40" fmla="*/ 165 w 319"/>
                <a:gd name="T41" fmla="*/ 2096 h 379"/>
                <a:gd name="T42" fmla="*/ 294 w 319"/>
                <a:gd name="T43" fmla="*/ 2096 h 379"/>
                <a:gd name="T44" fmla="*/ 268 w 319"/>
                <a:gd name="T45" fmla="*/ 2063 h 379"/>
                <a:gd name="T46" fmla="*/ 225 w 319"/>
                <a:gd name="T47" fmla="*/ 2038 h 379"/>
                <a:gd name="T48" fmla="*/ 165 w 319"/>
                <a:gd name="T49" fmla="*/ 2030 h 379"/>
                <a:gd name="T50" fmla="*/ 243 w 319"/>
                <a:gd name="T51" fmla="*/ 2267 h 379"/>
                <a:gd name="T52" fmla="*/ 231 w 319"/>
                <a:gd name="T53" fmla="*/ 2300 h 379"/>
                <a:gd name="T54" fmla="*/ 215 w 319"/>
                <a:gd name="T55" fmla="*/ 2324 h 379"/>
                <a:gd name="T56" fmla="*/ 194 w 319"/>
                <a:gd name="T57" fmla="*/ 2339 h 379"/>
                <a:gd name="T58" fmla="*/ 166 w 319"/>
                <a:gd name="T59" fmla="*/ 2344 h 379"/>
                <a:gd name="T60" fmla="*/ 292 w 319"/>
                <a:gd name="T61" fmla="*/ 2344 h 379"/>
                <a:gd name="T62" fmla="*/ 300 w 319"/>
                <a:gd name="T63" fmla="*/ 2334 h 379"/>
                <a:gd name="T64" fmla="*/ 318 w 319"/>
                <a:gd name="T65" fmla="*/ 2283 h 379"/>
                <a:gd name="T66" fmla="*/ 243 w 319"/>
                <a:gd name="T67" fmla="*/ 2267 h 379"/>
                <a:gd name="T68" fmla="*/ 294 w 319"/>
                <a:gd name="T69" fmla="*/ 2096 h 379"/>
                <a:gd name="T70" fmla="*/ 165 w 319"/>
                <a:gd name="T71" fmla="*/ 2096 h 379"/>
                <a:gd name="T72" fmla="*/ 192 w 319"/>
                <a:gd name="T73" fmla="*/ 2101 h 379"/>
                <a:gd name="T74" fmla="*/ 213 w 319"/>
                <a:gd name="T75" fmla="*/ 2116 h 379"/>
                <a:gd name="T76" fmla="*/ 227 w 319"/>
                <a:gd name="T77" fmla="*/ 2138 h 379"/>
                <a:gd name="T78" fmla="*/ 237 w 319"/>
                <a:gd name="T79" fmla="*/ 2167 h 379"/>
                <a:gd name="T80" fmla="*/ 313 w 319"/>
                <a:gd name="T81" fmla="*/ 2145 h 379"/>
                <a:gd name="T82" fmla="*/ 296 w 319"/>
                <a:gd name="T83" fmla="*/ 2099 h 379"/>
                <a:gd name="T84" fmla="*/ 294 w 319"/>
                <a:gd name="T85" fmla="*/ 2096 h 3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9" h="379">
                  <a:moveTo>
                    <a:pt x="165" y="0"/>
                  </a:moveTo>
                  <a:lnTo>
                    <a:pt x="101" y="11"/>
                  </a:lnTo>
                  <a:lnTo>
                    <a:pt x="48" y="47"/>
                  </a:lnTo>
                  <a:lnTo>
                    <a:pt x="13" y="105"/>
                  </a:lnTo>
                  <a:lnTo>
                    <a:pt x="0" y="188"/>
                  </a:lnTo>
                  <a:lnTo>
                    <a:pt x="12" y="272"/>
                  </a:lnTo>
                  <a:lnTo>
                    <a:pt x="47" y="331"/>
                  </a:lnTo>
                  <a:lnTo>
                    <a:pt x="99" y="366"/>
                  </a:lnTo>
                  <a:lnTo>
                    <a:pt x="165" y="378"/>
                  </a:lnTo>
                  <a:lnTo>
                    <a:pt x="225" y="369"/>
                  </a:lnTo>
                  <a:lnTo>
                    <a:pt x="269" y="343"/>
                  </a:lnTo>
                  <a:lnTo>
                    <a:pt x="292" y="314"/>
                  </a:lnTo>
                  <a:lnTo>
                    <a:pt x="166" y="314"/>
                  </a:lnTo>
                  <a:lnTo>
                    <a:pt x="129" y="305"/>
                  </a:lnTo>
                  <a:lnTo>
                    <a:pt x="102" y="280"/>
                  </a:lnTo>
                  <a:lnTo>
                    <a:pt x="86" y="240"/>
                  </a:lnTo>
                  <a:lnTo>
                    <a:pt x="80" y="188"/>
                  </a:lnTo>
                  <a:lnTo>
                    <a:pt x="86" y="138"/>
                  </a:lnTo>
                  <a:lnTo>
                    <a:pt x="102" y="99"/>
                  </a:lnTo>
                  <a:lnTo>
                    <a:pt x="128" y="75"/>
                  </a:lnTo>
                  <a:lnTo>
                    <a:pt x="165" y="66"/>
                  </a:lnTo>
                  <a:lnTo>
                    <a:pt x="294" y="66"/>
                  </a:lnTo>
                  <a:lnTo>
                    <a:pt x="268" y="33"/>
                  </a:lnTo>
                  <a:lnTo>
                    <a:pt x="225" y="8"/>
                  </a:lnTo>
                  <a:lnTo>
                    <a:pt x="165" y="0"/>
                  </a:lnTo>
                  <a:close/>
                  <a:moveTo>
                    <a:pt x="243" y="237"/>
                  </a:moveTo>
                  <a:lnTo>
                    <a:pt x="231" y="270"/>
                  </a:lnTo>
                  <a:lnTo>
                    <a:pt x="215" y="294"/>
                  </a:lnTo>
                  <a:lnTo>
                    <a:pt x="194" y="309"/>
                  </a:lnTo>
                  <a:lnTo>
                    <a:pt x="166" y="314"/>
                  </a:lnTo>
                  <a:lnTo>
                    <a:pt x="292" y="314"/>
                  </a:lnTo>
                  <a:lnTo>
                    <a:pt x="300" y="304"/>
                  </a:lnTo>
                  <a:lnTo>
                    <a:pt x="318" y="253"/>
                  </a:lnTo>
                  <a:lnTo>
                    <a:pt x="243" y="237"/>
                  </a:lnTo>
                  <a:close/>
                  <a:moveTo>
                    <a:pt x="294" y="66"/>
                  </a:moveTo>
                  <a:lnTo>
                    <a:pt x="165" y="66"/>
                  </a:lnTo>
                  <a:lnTo>
                    <a:pt x="192" y="71"/>
                  </a:lnTo>
                  <a:lnTo>
                    <a:pt x="213" y="86"/>
                  </a:lnTo>
                  <a:lnTo>
                    <a:pt x="227" y="108"/>
                  </a:lnTo>
                  <a:lnTo>
                    <a:pt x="237" y="137"/>
                  </a:lnTo>
                  <a:lnTo>
                    <a:pt x="313" y="115"/>
                  </a:lnTo>
                  <a:lnTo>
                    <a:pt x="296" y="69"/>
                  </a:lnTo>
                  <a:lnTo>
                    <a:pt x="294" y="66"/>
                  </a:lnTo>
                  <a:close/>
                </a:path>
              </a:pathLst>
            </a:custGeom>
            <a:solidFill>
              <a:srgbClr val="0F4B91"/>
            </a:solidFill>
            <a:ln w="9525">
              <a:noFill/>
              <a:round/>
              <a:headEnd/>
              <a:tailEnd/>
            </a:ln>
          </p:spPr>
          <p:txBody>
            <a:bodyPr/>
            <a:lstStyle/>
            <a:p>
              <a:endParaRPr lang="en-US"/>
            </a:p>
          </p:txBody>
        </p:sp>
        <p:cxnSp>
          <p:nvCxnSpPr>
            <p:cNvPr id="9236" name="Line 8"/>
            <p:cNvCxnSpPr>
              <a:cxnSpLocks noChangeShapeType="1"/>
            </p:cNvCxnSpPr>
            <p:nvPr/>
          </p:nvCxnSpPr>
          <p:spPr bwMode="auto">
            <a:xfrm>
              <a:off x="1392" y="2368"/>
              <a:ext cx="257" cy="0"/>
            </a:xfrm>
            <a:prstGeom prst="line">
              <a:avLst/>
            </a:prstGeom>
            <a:noFill/>
            <a:ln w="41910">
              <a:solidFill>
                <a:srgbClr val="0F4B91"/>
              </a:solidFill>
              <a:round/>
              <a:headEnd/>
              <a:tailEnd/>
            </a:ln>
          </p:spPr>
        </p:cxnSp>
        <p:cxnSp>
          <p:nvCxnSpPr>
            <p:cNvPr id="9237" name="Line 7"/>
            <p:cNvCxnSpPr>
              <a:cxnSpLocks noChangeShapeType="1"/>
            </p:cNvCxnSpPr>
            <p:nvPr/>
          </p:nvCxnSpPr>
          <p:spPr bwMode="auto">
            <a:xfrm>
              <a:off x="1392" y="2290"/>
              <a:ext cx="80" cy="0"/>
            </a:xfrm>
            <a:prstGeom prst="line">
              <a:avLst/>
            </a:prstGeom>
            <a:noFill/>
            <a:ln w="57150">
              <a:solidFill>
                <a:srgbClr val="0F4B91"/>
              </a:solidFill>
              <a:round/>
              <a:headEnd/>
              <a:tailEnd/>
            </a:ln>
          </p:spPr>
        </p:cxnSp>
        <p:cxnSp>
          <p:nvCxnSpPr>
            <p:cNvPr id="9238" name="Line 6"/>
            <p:cNvCxnSpPr>
              <a:cxnSpLocks noChangeShapeType="1"/>
            </p:cNvCxnSpPr>
            <p:nvPr/>
          </p:nvCxnSpPr>
          <p:spPr bwMode="auto">
            <a:xfrm>
              <a:off x="1392" y="2213"/>
              <a:ext cx="202" cy="0"/>
            </a:xfrm>
            <a:prstGeom prst="line">
              <a:avLst/>
            </a:prstGeom>
            <a:noFill/>
            <a:ln w="40640">
              <a:solidFill>
                <a:srgbClr val="0F4B91"/>
              </a:solidFill>
              <a:round/>
              <a:headEnd/>
              <a:tailEnd/>
            </a:ln>
          </p:spPr>
        </p:cxnSp>
        <p:cxnSp>
          <p:nvCxnSpPr>
            <p:cNvPr id="9239" name="Line 5"/>
            <p:cNvCxnSpPr>
              <a:cxnSpLocks noChangeShapeType="1"/>
            </p:cNvCxnSpPr>
            <p:nvPr/>
          </p:nvCxnSpPr>
          <p:spPr bwMode="auto">
            <a:xfrm>
              <a:off x="1392" y="2142"/>
              <a:ext cx="80" cy="0"/>
            </a:xfrm>
            <a:prstGeom prst="line">
              <a:avLst/>
            </a:prstGeom>
            <a:noFill/>
            <a:ln w="49530">
              <a:solidFill>
                <a:srgbClr val="0F4B91"/>
              </a:solidFill>
              <a:round/>
              <a:headEnd/>
              <a:tailEnd/>
            </a:ln>
          </p:spPr>
        </p:cxnSp>
        <p:cxnSp>
          <p:nvCxnSpPr>
            <p:cNvPr id="9240" name="Line 4"/>
            <p:cNvCxnSpPr>
              <a:cxnSpLocks noChangeShapeType="1"/>
            </p:cNvCxnSpPr>
            <p:nvPr/>
          </p:nvCxnSpPr>
          <p:spPr bwMode="auto">
            <a:xfrm>
              <a:off x="1392" y="2070"/>
              <a:ext cx="248" cy="0"/>
            </a:xfrm>
            <a:prstGeom prst="line">
              <a:avLst/>
            </a:prstGeom>
            <a:noFill/>
            <a:ln w="41910">
              <a:solidFill>
                <a:srgbClr val="0F4B91"/>
              </a:solidFill>
              <a:round/>
              <a:headEnd/>
              <a:tailEnd/>
            </a:ln>
          </p:spPr>
        </p:cxnSp>
      </p:grpSp>
      <p:sp>
        <p:nvSpPr>
          <p:cNvPr id="24" name="Footer Placeholder 2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501(h) Legislative Scorecard</a:t>
            </a:r>
          </a:p>
        </p:txBody>
      </p:sp>
      <p:sp>
        <p:nvSpPr>
          <p:cNvPr id="24579" name="Rectangle 3"/>
          <p:cNvSpPr>
            <a:spLocks noGrp="1" noChangeArrowheads="1"/>
          </p:cNvSpPr>
          <p:nvPr>
            <p:ph type="body" sz="half" idx="2"/>
          </p:nvPr>
        </p:nvSpPr>
        <p:spPr>
          <a:xfrm>
            <a:off x="4419600" y="2057400"/>
            <a:ext cx="4267200" cy="4267200"/>
          </a:xfrm>
        </p:spPr>
        <p:txBody>
          <a:bodyPr rtlCol="0">
            <a:normAutofit lnSpcReduction="10000"/>
          </a:bodyPr>
          <a:lstStyle/>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Inform </a:t>
            </a:r>
            <a:r>
              <a:rPr lang="en-US" altLang="en-US" sz="2400" i="1" dirty="0">
                <a:solidFill>
                  <a:schemeClr val="bg1"/>
                </a:solidFill>
                <a:latin typeface="Bookman Old Style" panose="02050604050505020204" pitchFamily="18" charset="0"/>
              </a:rPr>
              <a:t>members</a:t>
            </a:r>
            <a:r>
              <a:rPr lang="en-US" altLang="en-US" sz="2400" dirty="0">
                <a:solidFill>
                  <a:schemeClr val="bg1"/>
                </a:solidFill>
                <a:latin typeface="Bookman Old Style" panose="02050604050505020204" pitchFamily="18" charset="0"/>
              </a:rPr>
              <a:t> about how </a:t>
            </a:r>
            <a:r>
              <a:rPr lang="en-US" altLang="en-US" sz="2400" i="1" dirty="0">
                <a:solidFill>
                  <a:schemeClr val="bg1"/>
                </a:solidFill>
                <a:latin typeface="Bookman Old Style" panose="02050604050505020204" pitchFamily="18" charset="0"/>
              </a:rPr>
              <a:t>all relevant</a:t>
            </a:r>
            <a:r>
              <a:rPr lang="en-US" altLang="en-US" sz="2400" dirty="0">
                <a:solidFill>
                  <a:schemeClr val="bg1"/>
                </a:solidFill>
                <a:latin typeface="Bookman Old Style" panose="02050604050505020204" pitchFamily="18" charset="0"/>
              </a:rPr>
              <a:t> legislators have voted (recorded legislative votes, not campaign positions) &amp; what organization thinks about votes on issues of importance to the group</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Don’t issue just before election; issue at conclusion of legislative cycle</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Can </a:t>
            </a:r>
            <a:r>
              <a:rPr lang="en-US" altLang="en-US" sz="2400" i="1" dirty="0">
                <a:solidFill>
                  <a:schemeClr val="bg1"/>
                </a:solidFill>
                <a:latin typeface="Bookman Old Style" panose="02050604050505020204" pitchFamily="18" charset="0"/>
              </a:rPr>
              <a:t>score</a:t>
            </a:r>
            <a:r>
              <a:rPr lang="en-US" altLang="en-US" sz="2400" dirty="0">
                <a:solidFill>
                  <a:schemeClr val="bg1"/>
                </a:solidFill>
                <a:latin typeface="Bookman Old Style" panose="02050604050505020204" pitchFamily="18" charset="0"/>
              </a:rPr>
              <a:t> legislators</a:t>
            </a:r>
          </a:p>
        </p:txBody>
      </p:sp>
      <p:pic>
        <p:nvPicPr>
          <p:cNvPr id="34820" name="Picture 8" descr="Image result for legislative scorecard">
            <a:hlinkClick r:id="rId2"/>
          </p:cNvPr>
          <p:cNvPicPr>
            <a:picLocks noChangeAspect="1" noChangeArrowheads="1"/>
          </p:cNvPicPr>
          <p:nvPr/>
        </p:nvPicPr>
        <p:blipFill>
          <a:blip r:embed="rId3"/>
          <a:srcRect/>
          <a:stretch>
            <a:fillRect/>
          </a:stretch>
        </p:blipFill>
        <p:spPr bwMode="auto">
          <a:xfrm>
            <a:off x="762000" y="2466975"/>
            <a:ext cx="2630488" cy="34004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Lobbying on your own time</a:t>
            </a:r>
          </a:p>
        </p:txBody>
      </p:sp>
      <p:pic>
        <p:nvPicPr>
          <p:cNvPr id="35843" name="Picture 7" descr="lobby"/>
          <p:cNvPicPr>
            <a:picLocks noGrp="1" noChangeAspect="1" noChangeArrowheads="1"/>
          </p:cNvPicPr>
          <p:nvPr>
            <p:ph type="clipArt" sz="half" idx="1"/>
          </p:nvPr>
        </p:nvPicPr>
        <p:blipFill>
          <a:blip r:embed="rId2"/>
          <a:srcRect/>
          <a:stretch>
            <a:fillRect/>
          </a:stretch>
        </p:blipFill>
        <p:spPr>
          <a:xfrm>
            <a:off x="609600" y="2057400"/>
            <a:ext cx="2746375" cy="4572000"/>
          </a:xfrm>
          <a:noFill/>
        </p:spPr>
      </p:pic>
      <p:sp>
        <p:nvSpPr>
          <p:cNvPr id="35844" name="Rectangle 3"/>
          <p:cNvSpPr>
            <a:spLocks noGrp="1" noChangeArrowheads="1"/>
          </p:cNvSpPr>
          <p:nvPr>
            <p:ph type="body" sz="half" idx="2"/>
          </p:nvPr>
        </p:nvSpPr>
        <p:spPr>
          <a:xfrm>
            <a:off x="3810000" y="1981200"/>
            <a:ext cx="4876800" cy="4648200"/>
          </a:xfrm>
        </p:spPr>
        <p:txBody>
          <a:bodyPr/>
          <a:lstStyle/>
          <a:p>
            <a:pPr eaLnBrk="1" hangingPunct="1"/>
            <a:r>
              <a:rPr lang="en-US" altLang="en-US" sz="2600" dirty="0" smtClean="0">
                <a:solidFill>
                  <a:schemeClr val="bg1"/>
                </a:solidFill>
                <a:latin typeface="Bookman Old Style" pitchFamily="18" charset="0"/>
              </a:rPr>
              <a:t>Staff may engage in lobbying on own time AS LONG AS they do not indicate their relationship to your organization and are not directed by the organization to engage in the lobbying</a:t>
            </a:r>
          </a:p>
          <a:p>
            <a:pPr eaLnBrk="1" hangingPunct="1"/>
            <a:r>
              <a:rPr lang="en-US" altLang="en-US" sz="2600" dirty="0" smtClean="0">
                <a:solidFill>
                  <a:schemeClr val="bg1"/>
                </a:solidFill>
                <a:latin typeface="Bookman Old Style" pitchFamily="18" charset="0"/>
              </a:rPr>
              <a:t>EDs may be considered always on duty unless your Board or personnel policies clarify otherwise</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Prohibited Activities</a:t>
            </a:r>
          </a:p>
        </p:txBody>
      </p:sp>
      <p:sp>
        <p:nvSpPr>
          <p:cNvPr id="36867" name="Rectangle 4"/>
          <p:cNvSpPr>
            <a:spLocks noGrp="1" noChangeArrowheads="1"/>
          </p:cNvSpPr>
          <p:nvPr>
            <p:ph type="body" sz="half" idx="2"/>
          </p:nvPr>
        </p:nvSpPr>
        <p:spPr>
          <a:xfrm>
            <a:off x="4419600" y="1981200"/>
            <a:ext cx="4419600" cy="4495800"/>
          </a:xfrm>
        </p:spPr>
        <p:txBody>
          <a:bodyPr/>
          <a:lstStyle/>
          <a:p>
            <a:pPr eaLnBrk="1" hangingPunct="1"/>
            <a:r>
              <a:rPr lang="en-US" altLang="en-US" sz="2400" dirty="0" smtClean="0">
                <a:solidFill>
                  <a:schemeClr val="bg1"/>
                </a:solidFill>
                <a:latin typeface="Bookman Old Style" pitchFamily="18" charset="0"/>
              </a:rPr>
              <a:t>Intervening in a political campaign of any candidate for public office (but you MAY encourage &amp; register people to vote)</a:t>
            </a:r>
          </a:p>
          <a:p>
            <a:pPr eaLnBrk="1" hangingPunct="1"/>
            <a:r>
              <a:rPr lang="en-US" altLang="en-US" sz="2400" dirty="0" smtClean="0">
                <a:solidFill>
                  <a:schemeClr val="bg1"/>
                </a:solidFill>
                <a:latin typeface="Bookman Old Style" pitchFamily="18" charset="0"/>
              </a:rPr>
              <a:t>Engaging in partisan activity of any kind</a:t>
            </a:r>
          </a:p>
          <a:p>
            <a:pPr eaLnBrk="1" hangingPunct="1"/>
            <a:r>
              <a:rPr lang="en-US" altLang="en-US" sz="2400" dirty="0" smtClean="0">
                <a:solidFill>
                  <a:schemeClr val="bg1"/>
                </a:solidFill>
                <a:latin typeface="Bookman Old Style" pitchFamily="18" charset="0"/>
              </a:rPr>
              <a:t>Use of government funds to lobby including to lobby for government grants unless Congress expressly authorizes it (i.e., DDCs)</a:t>
            </a:r>
          </a:p>
        </p:txBody>
      </p:sp>
      <p:sp>
        <p:nvSpPr>
          <p:cNvPr id="4" name="Footer Placeholder 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pic>
        <p:nvPicPr>
          <p:cNvPr id="6" name="Picture 5" descr="https://img.etimg.com/thumb/msid-78291420,width-300,imgsize-567168,,resizemode-4,quality-100/us-elections-2020-a-tale-of-512-paths-and-two-candidates.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3276600" cy="2514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Registration &amp; Reporting</a:t>
            </a:r>
          </a:p>
        </p:txBody>
      </p:sp>
      <p:pic>
        <p:nvPicPr>
          <p:cNvPr id="37891" name="Picture 6" descr="usa_gvp"/>
          <p:cNvPicPr>
            <a:picLocks noGrp="1" noChangeAspect="1" noChangeArrowheads="1"/>
          </p:cNvPicPr>
          <p:nvPr>
            <p:ph type="clipArt" sz="half" idx="1"/>
          </p:nvPr>
        </p:nvPicPr>
        <p:blipFill>
          <a:blip r:embed="rId2"/>
          <a:srcRect/>
          <a:stretch>
            <a:fillRect/>
          </a:stretch>
        </p:blipFill>
        <p:spPr>
          <a:xfrm>
            <a:off x="457200" y="2635250"/>
            <a:ext cx="4038600" cy="2455863"/>
          </a:xfrm>
          <a:noFill/>
        </p:spPr>
      </p:pic>
      <p:sp>
        <p:nvSpPr>
          <p:cNvPr id="37892" name="Rectangle 4"/>
          <p:cNvSpPr>
            <a:spLocks noGrp="1" noChangeArrowheads="1"/>
          </p:cNvSpPr>
          <p:nvPr>
            <p:ph type="body" sz="half" idx="2"/>
          </p:nvPr>
        </p:nvSpPr>
        <p:spPr>
          <a:xfrm>
            <a:off x="4648200" y="2057400"/>
            <a:ext cx="4038600" cy="4343400"/>
          </a:xfrm>
        </p:spPr>
        <p:txBody>
          <a:bodyPr/>
          <a:lstStyle/>
          <a:p>
            <a:pPr eaLnBrk="1" hangingPunct="1"/>
            <a:r>
              <a:rPr lang="en-US" altLang="en-US" sz="2600" dirty="0" smtClean="0">
                <a:solidFill>
                  <a:schemeClr val="bg1"/>
                </a:solidFill>
                <a:latin typeface="Bookman Old Style" pitchFamily="18" charset="0"/>
              </a:rPr>
              <a:t>State &amp; federal lobby disclosure laws also require certain organizations &amp; individuals who are paid to lobby or whose lobbying expenses are reimbursed to register &amp; file periodic reports on lobbying activities</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Threshold for Reporting</a:t>
            </a:r>
          </a:p>
        </p:txBody>
      </p:sp>
      <p:pic>
        <p:nvPicPr>
          <p:cNvPr id="38915" name="Picture 8" descr="pennies"/>
          <p:cNvPicPr>
            <a:picLocks noGrp="1" noChangeAspect="1" noChangeArrowheads="1"/>
          </p:cNvPicPr>
          <p:nvPr>
            <p:ph type="clipArt" sz="half" idx="1"/>
          </p:nvPr>
        </p:nvPicPr>
        <p:blipFill>
          <a:blip r:embed="rId2"/>
          <a:srcRect/>
          <a:stretch>
            <a:fillRect/>
          </a:stretch>
        </p:blipFill>
        <p:spPr>
          <a:xfrm>
            <a:off x="228600" y="2362200"/>
            <a:ext cx="4035425" cy="3025775"/>
          </a:xfrm>
          <a:noFill/>
        </p:spPr>
      </p:pic>
      <p:sp>
        <p:nvSpPr>
          <p:cNvPr id="38916" name="Rectangle 6"/>
          <p:cNvSpPr>
            <a:spLocks noGrp="1" noChangeArrowheads="1"/>
          </p:cNvSpPr>
          <p:nvPr>
            <p:ph type="body" sz="half" idx="2"/>
          </p:nvPr>
        </p:nvSpPr>
        <p:spPr>
          <a:xfrm>
            <a:off x="4648200" y="2133600"/>
            <a:ext cx="4038600" cy="3992563"/>
          </a:xfrm>
        </p:spPr>
        <p:txBody>
          <a:bodyPr/>
          <a:lstStyle/>
          <a:p>
            <a:pPr eaLnBrk="1" hangingPunct="1"/>
            <a:r>
              <a:rPr lang="en-US" altLang="en-US" sz="2800" dirty="0" smtClean="0">
                <a:solidFill>
                  <a:schemeClr val="bg1"/>
                </a:solidFill>
                <a:latin typeface="Bookman Old Style" pitchFamily="18" charset="0"/>
              </a:rPr>
              <a:t>There is no minimum threshold for reporting on lobbying activities</a:t>
            </a:r>
          </a:p>
          <a:p>
            <a:pPr eaLnBrk="1" hangingPunct="1"/>
            <a:r>
              <a:rPr lang="en-US" altLang="en-US" sz="2800" dirty="0" smtClean="0">
                <a:solidFill>
                  <a:schemeClr val="bg1"/>
                </a:solidFill>
                <a:latin typeface="Bookman Old Style" pitchFamily="18" charset="0"/>
              </a:rPr>
              <a:t>Even though the dollar amount may be small, you should report it</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How to report</a:t>
            </a:r>
          </a:p>
        </p:txBody>
      </p:sp>
      <p:pic>
        <p:nvPicPr>
          <p:cNvPr id="39939" name="Picture 7" descr="Money_Coins"/>
          <p:cNvPicPr>
            <a:picLocks noGrp="1" noChangeAspect="1" noChangeArrowheads="1"/>
          </p:cNvPicPr>
          <p:nvPr>
            <p:ph type="clipArt" sz="half" idx="1"/>
          </p:nvPr>
        </p:nvPicPr>
        <p:blipFill>
          <a:blip r:embed="rId3" cstate="print"/>
          <a:srcRect/>
          <a:stretch>
            <a:fillRect/>
          </a:stretch>
        </p:blipFill>
        <p:spPr>
          <a:xfrm>
            <a:off x="1092200" y="2133600"/>
            <a:ext cx="3063875" cy="3829050"/>
          </a:xfrm>
          <a:noFill/>
        </p:spPr>
      </p:pic>
      <p:sp>
        <p:nvSpPr>
          <p:cNvPr id="39940" name="Rectangle 3"/>
          <p:cNvSpPr>
            <a:spLocks noGrp="1" noChangeArrowheads="1"/>
          </p:cNvSpPr>
          <p:nvPr>
            <p:ph type="body" sz="half" idx="2"/>
          </p:nvPr>
        </p:nvSpPr>
        <p:spPr>
          <a:xfrm>
            <a:off x="4648200" y="2133600"/>
            <a:ext cx="4038600" cy="3992563"/>
          </a:xfrm>
        </p:spPr>
        <p:txBody>
          <a:bodyPr/>
          <a:lstStyle/>
          <a:p>
            <a:pPr eaLnBrk="1" hangingPunct="1"/>
            <a:r>
              <a:rPr lang="en-US" altLang="en-US" sz="2800" dirty="0" smtClean="0">
                <a:solidFill>
                  <a:schemeClr val="bg1"/>
                </a:solidFill>
                <a:latin typeface="Bookman Old Style" pitchFamily="18" charset="0"/>
              </a:rPr>
              <a:t>IRS accepts any reasonable method for reporting</a:t>
            </a:r>
          </a:p>
          <a:p>
            <a:pPr lvl="1" eaLnBrk="1" hangingPunct="1"/>
            <a:r>
              <a:rPr lang="en-US" altLang="en-US" sz="2400" dirty="0" smtClean="0">
                <a:solidFill>
                  <a:schemeClr val="bg1"/>
                </a:solidFill>
                <a:latin typeface="Bookman Old Style" pitchFamily="18" charset="0"/>
              </a:rPr>
              <a:t>Sampling instead of complete time records to estimate time spent</a:t>
            </a:r>
          </a:p>
          <a:p>
            <a:pPr lvl="1" eaLnBrk="1" hangingPunct="1"/>
            <a:r>
              <a:rPr lang="en-US" altLang="en-US" sz="2400" dirty="0" smtClean="0">
                <a:solidFill>
                  <a:schemeClr val="bg1"/>
                </a:solidFill>
                <a:latin typeface="Bookman Old Style" pitchFamily="18" charset="0"/>
              </a:rPr>
              <a:t>Estimate of overhead costs</a:t>
            </a:r>
          </a:p>
          <a:p>
            <a:pPr lvl="1" eaLnBrk="1" hangingPunct="1"/>
            <a:r>
              <a:rPr lang="en-US" altLang="en-US" sz="2400" dirty="0" smtClean="0">
                <a:solidFill>
                  <a:schemeClr val="bg1"/>
                </a:solidFill>
                <a:latin typeface="Bookman Old Style" pitchFamily="18" charset="0"/>
              </a:rPr>
              <a:t>Actual costs when possible</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Registration</a:t>
            </a:r>
          </a:p>
        </p:txBody>
      </p:sp>
      <p:pic>
        <p:nvPicPr>
          <p:cNvPr id="40963" name="Picture 7" descr="K-street"/>
          <p:cNvPicPr>
            <a:picLocks noGrp="1" noChangeAspect="1" noChangeArrowheads="1"/>
          </p:cNvPicPr>
          <p:nvPr>
            <p:ph type="clipArt" sz="half" idx="1"/>
          </p:nvPr>
        </p:nvPicPr>
        <p:blipFill>
          <a:blip r:embed="rId2"/>
          <a:srcRect/>
          <a:stretch>
            <a:fillRect/>
          </a:stretch>
        </p:blipFill>
        <p:spPr>
          <a:xfrm>
            <a:off x="990600" y="2360613"/>
            <a:ext cx="2857500" cy="3695700"/>
          </a:xfrm>
          <a:noFill/>
        </p:spPr>
      </p:pic>
      <p:sp>
        <p:nvSpPr>
          <p:cNvPr id="40964" name="Rectangle 3"/>
          <p:cNvSpPr>
            <a:spLocks noGrp="1" noChangeArrowheads="1"/>
          </p:cNvSpPr>
          <p:nvPr>
            <p:ph type="body" sz="half" idx="2"/>
          </p:nvPr>
        </p:nvSpPr>
        <p:spPr>
          <a:xfrm>
            <a:off x="4648200" y="2014538"/>
            <a:ext cx="4191000" cy="4386262"/>
          </a:xfrm>
        </p:spPr>
        <p:txBody>
          <a:bodyPr/>
          <a:lstStyle/>
          <a:p>
            <a:pPr eaLnBrk="1" hangingPunct="1"/>
            <a:r>
              <a:rPr lang="en-US" altLang="en-US" sz="2800" dirty="0" smtClean="0">
                <a:solidFill>
                  <a:schemeClr val="bg1"/>
                </a:solidFill>
                <a:latin typeface="Bookman Old Style" pitchFamily="18" charset="0"/>
              </a:rPr>
              <a:t>Lobbying Disclosure Act of 1995</a:t>
            </a:r>
          </a:p>
          <a:p>
            <a:pPr lvl="1" eaLnBrk="1" hangingPunct="1"/>
            <a:r>
              <a:rPr lang="en-US" altLang="en-US" sz="2400" dirty="0" smtClean="0">
                <a:solidFill>
                  <a:schemeClr val="bg1"/>
                </a:solidFill>
                <a:latin typeface="Bookman Old Style" pitchFamily="18" charset="0"/>
              </a:rPr>
              <a:t>If you have any employee that spends at least 20% of time on federal lobbying activities &amp; you spend $22,500 or more over 6 months on that lobbying activity, they must register as lobbyists &amp; file reports</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Sanctions</a:t>
            </a:r>
          </a:p>
        </p:txBody>
      </p:sp>
      <p:pic>
        <p:nvPicPr>
          <p:cNvPr id="41987" name="Picture 7" descr="sanctions"/>
          <p:cNvPicPr>
            <a:picLocks noGrp="1" noChangeAspect="1" noChangeArrowheads="1"/>
          </p:cNvPicPr>
          <p:nvPr>
            <p:ph type="clipArt" sz="half" idx="1"/>
          </p:nvPr>
        </p:nvPicPr>
        <p:blipFill>
          <a:blip r:embed="rId2"/>
          <a:srcRect/>
          <a:stretch>
            <a:fillRect/>
          </a:stretch>
        </p:blipFill>
        <p:spPr>
          <a:xfrm>
            <a:off x="279400" y="2057400"/>
            <a:ext cx="2960688" cy="4191000"/>
          </a:xfrm>
          <a:noFill/>
        </p:spPr>
      </p:pic>
      <p:sp>
        <p:nvSpPr>
          <p:cNvPr id="31747" name="Rectangle 3"/>
          <p:cNvSpPr>
            <a:spLocks noGrp="1" noChangeArrowheads="1"/>
          </p:cNvSpPr>
          <p:nvPr>
            <p:ph type="body" sz="half" idx="2"/>
          </p:nvPr>
        </p:nvSpPr>
        <p:spPr>
          <a:xfrm>
            <a:off x="3124200" y="1981200"/>
            <a:ext cx="5715000" cy="4419600"/>
          </a:xfrm>
        </p:spPr>
        <p:txBody>
          <a:bodyPr rtlCol="0">
            <a:normAutofit fontScale="92500" lnSpcReduction="10000"/>
          </a:bodyPr>
          <a:lstStyle/>
          <a:p>
            <a:pPr marL="182880" indent="-182880" eaLnBrk="1" fontAlgn="auto" hangingPunct="1">
              <a:defRPr/>
            </a:pPr>
            <a:r>
              <a:rPr lang="en-US" altLang="en-US" sz="2600" dirty="0">
                <a:solidFill>
                  <a:schemeClr val="bg1"/>
                </a:solidFill>
                <a:latin typeface="Bookman Old Style" panose="02050604050505020204" pitchFamily="18" charset="0"/>
              </a:rPr>
              <a:t>Non-electing</a:t>
            </a:r>
          </a:p>
          <a:p>
            <a:pPr marL="411480" lvl="1" indent="-182880" eaLnBrk="1" fontAlgn="auto" hangingPunct="1">
              <a:defRPr/>
            </a:pPr>
            <a:r>
              <a:rPr lang="en-US" altLang="en-US" sz="2200" dirty="0">
                <a:solidFill>
                  <a:schemeClr val="bg1"/>
                </a:solidFill>
                <a:latin typeface="Bookman Old Style" panose="02050604050505020204" pitchFamily="18" charset="0"/>
              </a:rPr>
              <a:t>5% excise tax on excessive lobbying spending</a:t>
            </a:r>
          </a:p>
          <a:p>
            <a:pPr marL="411480" lvl="1" indent="-182880" eaLnBrk="1" fontAlgn="auto" hangingPunct="1">
              <a:defRPr/>
            </a:pPr>
            <a:r>
              <a:rPr lang="en-US" altLang="en-US" sz="2200" dirty="0">
                <a:solidFill>
                  <a:schemeClr val="bg1"/>
                </a:solidFill>
                <a:latin typeface="Bookman Old Style" panose="02050604050505020204" pitchFamily="18" charset="0"/>
              </a:rPr>
              <a:t>Similar tax on managers who willfully &amp; unreasonably agree to lobbying expenditures</a:t>
            </a:r>
          </a:p>
          <a:p>
            <a:pPr marL="182880" indent="-182880" eaLnBrk="1" fontAlgn="auto" hangingPunct="1">
              <a:defRPr/>
            </a:pPr>
            <a:r>
              <a:rPr lang="en-US" altLang="en-US" sz="2600" dirty="0">
                <a:solidFill>
                  <a:schemeClr val="bg1"/>
                </a:solidFill>
                <a:latin typeface="Bookman Old Style" panose="02050604050505020204" pitchFamily="18" charset="0"/>
              </a:rPr>
              <a:t>Electing</a:t>
            </a:r>
          </a:p>
          <a:p>
            <a:pPr marL="411480" lvl="1" indent="-182880" eaLnBrk="1" fontAlgn="auto" hangingPunct="1">
              <a:defRPr/>
            </a:pPr>
            <a:r>
              <a:rPr lang="en-US" altLang="en-US" sz="2200" dirty="0">
                <a:solidFill>
                  <a:schemeClr val="bg1"/>
                </a:solidFill>
                <a:latin typeface="Bookman Old Style" panose="02050604050505020204" pitchFamily="18" charset="0"/>
              </a:rPr>
              <a:t>25% excise tax on lobbying spending in excess of ceiling</a:t>
            </a:r>
          </a:p>
          <a:p>
            <a:pPr marL="182880" indent="-182880" eaLnBrk="1" fontAlgn="auto" hangingPunct="1">
              <a:defRPr/>
            </a:pPr>
            <a:r>
              <a:rPr lang="en-US" altLang="en-US" sz="2600" dirty="0">
                <a:solidFill>
                  <a:schemeClr val="bg1"/>
                </a:solidFill>
                <a:latin typeface="Bookman Old Style" panose="02050604050505020204" pitchFamily="18" charset="0"/>
              </a:rPr>
              <a:t>Death sentence</a:t>
            </a:r>
          </a:p>
          <a:p>
            <a:pPr marL="411480" lvl="1" indent="-182880" eaLnBrk="1" fontAlgn="auto" hangingPunct="1">
              <a:defRPr/>
            </a:pPr>
            <a:r>
              <a:rPr lang="en-US" altLang="en-US" sz="2200" dirty="0">
                <a:solidFill>
                  <a:schemeClr val="bg1"/>
                </a:solidFill>
                <a:latin typeface="Bookman Old Style" panose="02050604050505020204" pitchFamily="18" charset="0"/>
              </a:rPr>
              <a:t>Loss of exemption only if spending normally exceeds 150% of either overall or grassroots limit over 4 year period</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Funding Lobbying</a:t>
            </a:r>
          </a:p>
        </p:txBody>
      </p:sp>
      <p:pic>
        <p:nvPicPr>
          <p:cNvPr id="43011" name="Picture 6" descr="m_bookcover"/>
          <p:cNvPicPr>
            <a:picLocks noGrp="1" noChangeAspect="1" noChangeArrowheads="1"/>
          </p:cNvPicPr>
          <p:nvPr>
            <p:ph type="clipArt" sz="half" idx="1"/>
          </p:nvPr>
        </p:nvPicPr>
        <p:blipFill>
          <a:blip r:embed="rId2"/>
          <a:srcRect/>
          <a:stretch>
            <a:fillRect/>
          </a:stretch>
        </p:blipFill>
        <p:spPr>
          <a:xfrm>
            <a:off x="685800" y="2057400"/>
            <a:ext cx="3159125" cy="4525963"/>
          </a:xfrm>
          <a:noFill/>
        </p:spPr>
      </p:pic>
      <p:sp>
        <p:nvSpPr>
          <p:cNvPr id="43012" name="Rectangle 4"/>
          <p:cNvSpPr>
            <a:spLocks noGrp="1" noChangeArrowheads="1"/>
          </p:cNvSpPr>
          <p:nvPr>
            <p:ph type="body" sz="half" idx="2"/>
          </p:nvPr>
        </p:nvSpPr>
        <p:spPr>
          <a:xfrm>
            <a:off x="4343400" y="2057400"/>
            <a:ext cx="4343400" cy="4068763"/>
          </a:xfrm>
        </p:spPr>
        <p:txBody>
          <a:bodyPr/>
          <a:lstStyle/>
          <a:p>
            <a:pPr eaLnBrk="1" hangingPunct="1"/>
            <a:r>
              <a:rPr lang="en-US" altLang="en-US" sz="2400" dirty="0" smtClean="0">
                <a:solidFill>
                  <a:schemeClr val="bg1"/>
                </a:solidFill>
                <a:latin typeface="Bookman Old Style" pitchFamily="18" charset="0"/>
              </a:rPr>
              <a:t>May not use </a:t>
            </a:r>
            <a:r>
              <a:rPr lang="en-US" altLang="en-US" sz="2400" i="1" dirty="0" smtClean="0">
                <a:solidFill>
                  <a:schemeClr val="bg1"/>
                </a:solidFill>
                <a:latin typeface="Bookman Old Style" pitchFamily="18" charset="0"/>
              </a:rPr>
              <a:t>any</a:t>
            </a:r>
            <a:r>
              <a:rPr lang="en-US" altLang="en-US" sz="2400" dirty="0" smtClean="0">
                <a:solidFill>
                  <a:schemeClr val="bg1"/>
                </a:solidFill>
                <a:latin typeface="Bookman Old Style" pitchFamily="18" charset="0"/>
              </a:rPr>
              <a:t> government funds to influence legislation</a:t>
            </a:r>
          </a:p>
          <a:p>
            <a:pPr eaLnBrk="1" hangingPunct="1"/>
            <a:r>
              <a:rPr lang="en-US" altLang="en-US" sz="2400" dirty="0" smtClean="0">
                <a:solidFill>
                  <a:schemeClr val="bg1"/>
                </a:solidFill>
                <a:latin typeface="Bookman Old Style" pitchFamily="18" charset="0"/>
              </a:rPr>
              <a:t>May not use foundation funds IF grant agreement letter prohibits it</a:t>
            </a:r>
          </a:p>
          <a:p>
            <a:pPr eaLnBrk="1" hangingPunct="1"/>
            <a:r>
              <a:rPr lang="en-US" altLang="en-US" sz="2400" dirty="0" smtClean="0">
                <a:solidFill>
                  <a:schemeClr val="bg1"/>
                </a:solidFill>
                <a:latin typeface="Bookman Old Style" pitchFamily="18" charset="0"/>
              </a:rPr>
              <a:t>May use funds generated by fee for service, contributions, membership dues, sale of materials, etc.</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Other Options</a:t>
            </a:r>
          </a:p>
        </p:txBody>
      </p:sp>
      <p:pic>
        <p:nvPicPr>
          <p:cNvPr id="44035" name="Picture 6" descr="capt_412ae02cf6e74ab18731a2397710754a_cervical_cancer_sc103"/>
          <p:cNvPicPr>
            <a:picLocks noGrp="1" noChangeAspect="1" noChangeArrowheads="1"/>
          </p:cNvPicPr>
          <p:nvPr>
            <p:ph type="clipArt" sz="half" idx="1"/>
          </p:nvPr>
        </p:nvPicPr>
        <p:blipFill>
          <a:blip r:embed="rId2"/>
          <a:srcRect/>
          <a:stretch>
            <a:fillRect/>
          </a:stretch>
        </p:blipFill>
        <p:spPr>
          <a:xfrm>
            <a:off x="228600" y="2557463"/>
            <a:ext cx="3886200" cy="2717800"/>
          </a:xfrm>
          <a:noFill/>
        </p:spPr>
      </p:pic>
      <p:sp>
        <p:nvSpPr>
          <p:cNvPr id="44036" name="Rectangle 4"/>
          <p:cNvSpPr>
            <a:spLocks noGrp="1" noChangeArrowheads="1"/>
          </p:cNvSpPr>
          <p:nvPr>
            <p:ph type="body" sz="half" idx="2"/>
          </p:nvPr>
        </p:nvSpPr>
        <p:spPr>
          <a:xfrm>
            <a:off x="4267200" y="2057400"/>
            <a:ext cx="4419600" cy="4343400"/>
          </a:xfrm>
        </p:spPr>
        <p:txBody>
          <a:bodyPr/>
          <a:lstStyle/>
          <a:p>
            <a:pPr eaLnBrk="1" hangingPunct="1"/>
            <a:r>
              <a:rPr lang="en-US" altLang="en-US" sz="2800" dirty="0" smtClean="0">
                <a:solidFill>
                  <a:schemeClr val="bg1"/>
                </a:solidFill>
                <a:latin typeface="Bookman Old Style" pitchFamily="18" charset="0"/>
              </a:rPr>
              <a:t>Get a legislative body to invite you in writing to express your opinion (“technical advice”)</a:t>
            </a:r>
          </a:p>
          <a:p>
            <a:pPr eaLnBrk="1" hangingPunct="1"/>
            <a:r>
              <a:rPr lang="en-US" altLang="en-US" sz="2800" dirty="0" smtClean="0">
                <a:solidFill>
                  <a:schemeClr val="bg1"/>
                </a:solidFill>
                <a:latin typeface="Bookman Old Style" pitchFamily="18" charset="0"/>
              </a:rPr>
              <a:t>Set up 501(c) 4</a:t>
            </a:r>
          </a:p>
          <a:p>
            <a:pPr lvl="1" eaLnBrk="1" hangingPunct="1"/>
            <a:r>
              <a:rPr lang="en-US" altLang="en-US" sz="2400" dirty="0" smtClean="0">
                <a:solidFill>
                  <a:schemeClr val="bg1"/>
                </a:solidFill>
                <a:latin typeface="Bookman Old Style" pitchFamily="18" charset="0"/>
              </a:rPr>
              <a:t>No restrictions on the amount of lobbying</a:t>
            </a:r>
          </a:p>
          <a:p>
            <a:pPr lvl="1" eaLnBrk="1" hangingPunct="1"/>
            <a:r>
              <a:rPr lang="en-US" altLang="en-US" sz="2400" dirty="0" smtClean="0">
                <a:solidFill>
                  <a:schemeClr val="bg1"/>
                </a:solidFill>
                <a:latin typeface="Bookman Old Style" pitchFamily="18" charset="0"/>
              </a:rPr>
              <a:t>Gifts to a 501(c) 4 are not tax-deductible</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TOPICS FOR TODAY</a:t>
            </a:r>
          </a:p>
        </p:txBody>
      </p:sp>
      <p:pic>
        <p:nvPicPr>
          <p:cNvPr id="11267" name="Picture 11" descr="Senator Menendez &amp; SPAN"/>
          <p:cNvPicPr>
            <a:picLocks noGrp="1" noChangeAspect="1" noChangeArrowheads="1"/>
          </p:cNvPicPr>
          <p:nvPr>
            <p:ph sz="quarter" idx="1"/>
          </p:nvPr>
        </p:nvPicPr>
        <p:blipFill>
          <a:blip r:embed="rId2"/>
          <a:srcRect/>
          <a:stretch>
            <a:fillRect/>
          </a:stretch>
        </p:blipFill>
        <p:spPr>
          <a:xfrm>
            <a:off x="838200" y="2209800"/>
            <a:ext cx="2913063" cy="2185988"/>
          </a:xfrm>
          <a:noFill/>
        </p:spPr>
      </p:pic>
      <p:pic>
        <p:nvPicPr>
          <p:cNvPr id="11268" name="Picture 9" descr="Senator Lautenberg &amp; SPAN"/>
          <p:cNvPicPr>
            <a:picLocks noGrp="1" noChangeAspect="1" noChangeArrowheads="1"/>
          </p:cNvPicPr>
          <p:nvPr>
            <p:ph sz="quarter" idx="2"/>
          </p:nvPr>
        </p:nvPicPr>
        <p:blipFill>
          <a:blip r:embed="rId3"/>
          <a:srcRect/>
          <a:stretch>
            <a:fillRect/>
          </a:stretch>
        </p:blipFill>
        <p:spPr>
          <a:xfrm>
            <a:off x="838200" y="4572000"/>
            <a:ext cx="2917825" cy="2185988"/>
          </a:xfrm>
          <a:noFill/>
        </p:spPr>
      </p:pic>
      <p:sp>
        <p:nvSpPr>
          <p:cNvPr id="3075" name="Rectangle 7"/>
          <p:cNvSpPr>
            <a:spLocks noGrp="1" noChangeArrowheads="1"/>
          </p:cNvSpPr>
          <p:nvPr>
            <p:ph type="body" sz="half" idx="3"/>
          </p:nvPr>
        </p:nvSpPr>
        <p:spPr>
          <a:xfrm>
            <a:off x="4419600" y="2223247"/>
            <a:ext cx="4267200" cy="4776788"/>
          </a:xfrm>
        </p:spPr>
        <p:txBody>
          <a:bodyPr rtlCol="0">
            <a:normAutofit fontScale="92500" lnSpcReduction="20000"/>
          </a:bodyPr>
          <a:lstStyle/>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What is lobbying?</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Grassroots lobbying</a:t>
            </a:r>
          </a:p>
          <a:p>
            <a:pPr marL="411480" lvl="1" indent="-182880" eaLnBrk="1" fontAlgn="auto" hangingPunct="1">
              <a:lnSpc>
                <a:spcPct val="80000"/>
              </a:lnSpc>
              <a:defRPr/>
            </a:pPr>
            <a:r>
              <a:rPr lang="en-US" altLang="en-US" dirty="0">
                <a:solidFill>
                  <a:schemeClr val="bg1"/>
                </a:solidFill>
                <a:latin typeface="Bookman Old Style" panose="02050604050505020204" pitchFamily="18" charset="0"/>
              </a:rPr>
              <a:t>Direct lobbying</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Can non-profits lobby?</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Should you elect the 501(h) expenditure test?</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How can you influence policy without lobbying?</a:t>
            </a:r>
          </a:p>
          <a:p>
            <a:pPr marL="182880" indent="-182880" eaLnBrk="1" fontAlgn="auto" hangingPunct="1">
              <a:lnSpc>
                <a:spcPct val="80000"/>
              </a:lnSpc>
              <a:defRPr/>
            </a:pPr>
            <a:r>
              <a:rPr lang="en-US" altLang="en-US" sz="2400" dirty="0">
                <a:solidFill>
                  <a:schemeClr val="bg1"/>
                </a:solidFill>
                <a:latin typeface="Bookman Old Style" panose="02050604050505020204" pitchFamily="18" charset="0"/>
              </a:rPr>
              <a:t>What are legislative scorecards?</a:t>
            </a:r>
          </a:p>
          <a:p>
            <a:pPr marL="182880" indent="-182880" eaLnBrk="1" fontAlgn="auto" hangingPunct="1">
              <a:lnSpc>
                <a:spcPct val="80000"/>
              </a:lnSpc>
              <a:defRPr/>
            </a:pPr>
            <a:r>
              <a:rPr lang="en-US" altLang="en-US" sz="2400" dirty="0" smtClean="0">
                <a:solidFill>
                  <a:schemeClr val="bg1"/>
                </a:solidFill>
                <a:latin typeface="Bookman Old Style" panose="02050604050505020204" pitchFamily="18" charset="0"/>
              </a:rPr>
              <a:t>Registration &amp; reporting</a:t>
            </a:r>
          </a:p>
          <a:p>
            <a:pPr marL="182880" indent="-182880" eaLnBrk="1" fontAlgn="auto" hangingPunct="1">
              <a:lnSpc>
                <a:spcPct val="80000"/>
              </a:lnSpc>
              <a:defRPr/>
            </a:pPr>
            <a:r>
              <a:rPr lang="en-US" altLang="en-US" sz="2400" dirty="0" smtClean="0">
                <a:solidFill>
                  <a:schemeClr val="bg1"/>
                </a:solidFill>
                <a:latin typeface="Bookman Old Style" panose="02050604050505020204" pitchFamily="18" charset="0"/>
              </a:rPr>
              <a:t>Penalties/sanctions</a:t>
            </a:r>
          </a:p>
          <a:p>
            <a:pPr marL="182880" indent="-182880" eaLnBrk="1" fontAlgn="auto" hangingPunct="1">
              <a:lnSpc>
                <a:spcPct val="80000"/>
              </a:lnSpc>
              <a:defRPr/>
            </a:pPr>
            <a:r>
              <a:rPr lang="en-US" altLang="en-US" sz="2400" dirty="0" smtClean="0">
                <a:solidFill>
                  <a:schemeClr val="bg1"/>
                </a:solidFill>
                <a:latin typeface="Bookman Old Style" panose="02050604050505020204" pitchFamily="18" charset="0"/>
              </a:rPr>
              <a:t>Sample policy</a:t>
            </a:r>
            <a:endParaRPr lang="en-US" altLang="en-US" sz="2400" dirty="0">
              <a:solidFill>
                <a:schemeClr val="bg1"/>
              </a:solidFill>
              <a:latin typeface="Bookman Old Style" panose="02050604050505020204" pitchFamily="18" charset="0"/>
            </a:endParaRPr>
          </a:p>
          <a:p>
            <a:pPr marL="182880" indent="-182880" eaLnBrk="1" fontAlgn="auto" hangingPunct="1">
              <a:lnSpc>
                <a:spcPct val="80000"/>
              </a:lnSpc>
              <a:buFontTx/>
              <a:buNone/>
              <a:defRPr/>
            </a:pPr>
            <a:endParaRPr lang="en-US" altLang="en-US" sz="2400" dirty="0">
              <a:latin typeface="Comic Sans MS" panose="030F0702030302020204" pitchFamily="66" charset="0"/>
            </a:endParaRPr>
          </a:p>
          <a:p>
            <a:pPr marL="182880" indent="-182880" eaLnBrk="1" fontAlgn="auto" hangingPunct="1">
              <a:lnSpc>
                <a:spcPct val="80000"/>
              </a:lnSpc>
              <a:buFontTx/>
              <a:buNone/>
              <a:defRPr/>
            </a:pPr>
            <a:r>
              <a:rPr lang="en-US" altLang="en-US" sz="1400" dirty="0">
                <a:latin typeface="Comic Sans MS" panose="030F0702030302020204" pitchFamily="66" charset="0"/>
              </a:rPr>
              <a:t>                 </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State laws</a:t>
            </a:r>
          </a:p>
        </p:txBody>
      </p:sp>
      <p:pic>
        <p:nvPicPr>
          <p:cNvPr id="45059" name="Picture 6" descr="us_map"/>
          <p:cNvPicPr>
            <a:picLocks noGrp="1" noChangeAspect="1" noChangeArrowheads="1"/>
          </p:cNvPicPr>
          <p:nvPr>
            <p:ph type="clipArt" sz="half" idx="1"/>
          </p:nvPr>
        </p:nvPicPr>
        <p:blipFill>
          <a:blip r:embed="rId2"/>
          <a:srcRect/>
          <a:stretch>
            <a:fillRect/>
          </a:stretch>
        </p:blipFill>
        <p:spPr>
          <a:xfrm>
            <a:off x="457200" y="2346325"/>
            <a:ext cx="4038600" cy="3033713"/>
          </a:xfrm>
          <a:noFill/>
        </p:spPr>
      </p:pic>
      <p:sp>
        <p:nvSpPr>
          <p:cNvPr id="45060" name="Rectangle 4"/>
          <p:cNvSpPr>
            <a:spLocks noGrp="1" noChangeArrowheads="1"/>
          </p:cNvSpPr>
          <p:nvPr>
            <p:ph type="body" sz="half" idx="2"/>
          </p:nvPr>
        </p:nvSpPr>
        <p:spPr>
          <a:xfrm>
            <a:off x="4648200" y="2209800"/>
            <a:ext cx="3962400" cy="3916363"/>
          </a:xfrm>
        </p:spPr>
        <p:txBody>
          <a:bodyPr/>
          <a:lstStyle/>
          <a:p>
            <a:pPr eaLnBrk="1" hangingPunct="1"/>
            <a:r>
              <a:rPr lang="en-US" altLang="en-US" sz="2600" dirty="0" smtClean="0">
                <a:solidFill>
                  <a:schemeClr val="bg1"/>
                </a:solidFill>
                <a:latin typeface="Bookman Old Style" pitchFamily="18" charset="0"/>
              </a:rPr>
              <a:t>Find information about additional limits or reporting requirements from your state association of nonprofit organizations</a:t>
            </a:r>
          </a:p>
          <a:p>
            <a:pPr eaLnBrk="1" hangingPunct="1"/>
            <a:r>
              <a:rPr lang="en-US" altLang="en-US" sz="2600" dirty="0" smtClean="0">
                <a:solidFill>
                  <a:schemeClr val="bg1"/>
                </a:solidFill>
                <a:latin typeface="Bookman Old Style" pitchFamily="18" charset="0"/>
              </a:rPr>
              <a:t>Find out more at </a:t>
            </a:r>
            <a:r>
              <a:rPr lang="en-US" altLang="en-US" sz="2600" dirty="0" smtClean="0">
                <a:latin typeface="Bookman Old Style" pitchFamily="18" charset="0"/>
                <a:hlinkClick r:id="rId3"/>
              </a:rPr>
              <a:t>www.bolderadvocacy.org/</a:t>
            </a:r>
            <a:r>
              <a:rPr lang="en-US" altLang="en-US" sz="2600" dirty="0" smtClean="0">
                <a:latin typeface="Bookman Old Style" pitchFamily="18" charset="0"/>
              </a:rPr>
              <a:t> </a:t>
            </a:r>
            <a:endParaRPr lang="en-US" altLang="en-US" sz="2600" dirty="0" smtClean="0">
              <a:latin typeface="Comic Sans MS" pitchFamily="66" charset="0"/>
            </a:endParaRP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Sample Policy</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Bookman Old Style" panose="02050604050505020204" pitchFamily="18" charset="0"/>
              </a:rPr>
              <a:t>Prohibition against participating in electoral/partisan politics on behalf of the Parent Center</a:t>
            </a:r>
          </a:p>
          <a:p>
            <a:r>
              <a:rPr lang="en-US" dirty="0" smtClean="0">
                <a:solidFill>
                  <a:schemeClr val="bg1"/>
                </a:solidFill>
                <a:latin typeface="Bookman Old Style" panose="02050604050505020204" pitchFamily="18" charset="0"/>
              </a:rPr>
              <a:t>When speaking or writing with regard to legislation on behalf of Parent Center:</a:t>
            </a:r>
          </a:p>
          <a:p>
            <a:pPr lvl="1"/>
            <a:r>
              <a:rPr lang="en-US" dirty="0" smtClean="0">
                <a:solidFill>
                  <a:schemeClr val="bg1"/>
                </a:solidFill>
                <a:latin typeface="Bookman Old Style" panose="02050604050505020204" pitchFamily="18" charset="0"/>
              </a:rPr>
              <a:t>Employees and volunteers must identify themselves as representing Parent Center verbally and/or in writing;</a:t>
            </a:r>
          </a:p>
          <a:p>
            <a:pPr lvl="1"/>
            <a:r>
              <a:rPr lang="en-US" dirty="0" smtClean="0">
                <a:solidFill>
                  <a:schemeClr val="bg1"/>
                </a:solidFill>
                <a:latin typeface="Bookman Old Style" panose="02050604050505020204" pitchFamily="18" charset="0"/>
              </a:rPr>
              <a:t>All statements made when lobbying on behalf of Parent Center must be consistent with Parent Center’s position on the legislation and approved in advance by the ED</a:t>
            </a:r>
          </a:p>
          <a:p>
            <a:pPr lvl="1"/>
            <a:r>
              <a:rPr lang="en-US" dirty="0" smtClean="0">
                <a:solidFill>
                  <a:schemeClr val="bg1"/>
                </a:solidFill>
                <a:latin typeface="Bookman Old Style" panose="02050604050505020204" pitchFamily="18" charset="0"/>
              </a:rPr>
              <a:t>All approved lobbying activities and all expenditures related to lobbying activities must be reported to the ED on the Report of Lobbying Activities and Expenditures Form. The ED will report it to the Fiscal Office.</a:t>
            </a:r>
          </a:p>
          <a:p>
            <a:endParaRPr lang="en-US" dirty="0">
              <a:solidFill>
                <a:schemeClr val="bg1"/>
              </a:solidFill>
              <a:latin typeface="Bookman Old Style" panose="02050604050505020204" pitchFamily="18" charset="0"/>
            </a:endParaRPr>
          </a:p>
        </p:txBody>
      </p:sp>
      <p:sp>
        <p:nvSpPr>
          <p:cNvPr id="4" name="Footer Placeholder 3"/>
          <p:cNvSpPr>
            <a:spLocks noGrp="1"/>
          </p:cNvSpPr>
          <p:nvPr>
            <p:ph type="ftr" sz="quarter" idx="11"/>
          </p:nvPr>
        </p:nvSpPr>
        <p:spPr/>
        <p:txBody>
          <a:bodyPr/>
          <a:lstStyle/>
          <a:p>
            <a:pPr>
              <a:defRPr/>
            </a:pPr>
            <a:r>
              <a:rPr lang="en-US" altLang="en-US" dirty="0" smtClean="0"/>
              <a:t>©NationalPlace2022 </a:t>
            </a:r>
            <a:endParaRPr lang="en-US" altLang="en-US" dirty="0"/>
          </a:p>
        </p:txBody>
      </p:sp>
    </p:spTree>
    <p:extLst>
      <p:ext uri="{BB962C8B-B14F-4D97-AF65-F5344CB8AC3E}">
        <p14:creationId xmlns:p14="http://schemas.microsoft.com/office/powerpoint/2010/main" val="2429752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Sample Policy</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Bookman Old Style" panose="02050604050505020204" pitchFamily="18" charset="0"/>
              </a:rPr>
              <a:t>When parent Center staff engage in lobbying, it is personal in nature &amp; outside scope of their employment except when approved by the ED</a:t>
            </a:r>
          </a:p>
          <a:p>
            <a:r>
              <a:rPr lang="en-US" dirty="0" smtClean="0">
                <a:solidFill>
                  <a:schemeClr val="bg1"/>
                </a:solidFill>
                <a:latin typeface="Bookman Old Style" panose="02050604050505020204" pitchFamily="18" charset="0"/>
              </a:rPr>
              <a:t>Staff &amp; volunteers must avoid the appearance that their personal lobbying activity is authorized by or on behalf of parent Center, &amp; may only engage in such activity on their personal time</a:t>
            </a:r>
          </a:p>
          <a:p>
            <a:r>
              <a:rPr lang="en-US" dirty="0" smtClean="0">
                <a:solidFill>
                  <a:schemeClr val="bg1"/>
                </a:solidFill>
                <a:latin typeface="Bookman Old Style" panose="02050604050505020204" pitchFamily="18" charset="0"/>
              </a:rPr>
              <a:t>ED &amp; Policy Director may engage in lobbying outside the scope of their employment with Parent Center; must not indicate their affiliation with Parent Center, must specify they are acting as an individual, engage in the activity on their own time, &amp; may not be reimbursed in any manner by Parent Center</a:t>
            </a:r>
            <a:endParaRPr lang="en-US" dirty="0">
              <a:solidFill>
                <a:schemeClr val="bg1"/>
              </a:solidFill>
              <a:latin typeface="Bookman Old Style" panose="02050604050505020204" pitchFamily="18" charset="0"/>
            </a:endParaRPr>
          </a:p>
        </p:txBody>
      </p:sp>
      <p:sp>
        <p:nvSpPr>
          <p:cNvPr id="4" name="Footer Placeholder 3"/>
          <p:cNvSpPr>
            <a:spLocks noGrp="1"/>
          </p:cNvSpPr>
          <p:nvPr>
            <p:ph type="ftr" sz="quarter" idx="11"/>
          </p:nvPr>
        </p:nvSpPr>
        <p:spPr/>
        <p:txBody>
          <a:bodyPr/>
          <a:lstStyle/>
          <a:p>
            <a:pPr>
              <a:defRPr/>
            </a:pPr>
            <a:r>
              <a:rPr lang="en-US" altLang="en-US" dirty="0" smtClean="0"/>
              <a:t>©NationalPlace2022 </a:t>
            </a:r>
            <a:endParaRPr lang="en-US" altLang="en-US" dirty="0"/>
          </a:p>
        </p:txBody>
      </p:sp>
    </p:spTree>
    <p:extLst>
      <p:ext uri="{BB962C8B-B14F-4D97-AF65-F5344CB8AC3E}">
        <p14:creationId xmlns:p14="http://schemas.microsoft.com/office/powerpoint/2010/main" val="1213066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Sample by-laws language</a:t>
            </a:r>
            <a:endParaRPr lang="en-US" dirty="0">
              <a:latin typeface="Bookman Old Style" panose="02050604050505020204" pitchFamily="18" charset="0"/>
            </a:endParaRPr>
          </a:p>
        </p:txBody>
      </p:sp>
      <p:sp>
        <p:nvSpPr>
          <p:cNvPr id="3" name="Content Placeholder 2"/>
          <p:cNvSpPr>
            <a:spLocks noGrp="1"/>
          </p:cNvSpPr>
          <p:nvPr>
            <p:ph idx="1"/>
          </p:nvPr>
        </p:nvSpPr>
        <p:spPr>
          <a:xfrm>
            <a:off x="304800" y="1905000"/>
            <a:ext cx="7772400" cy="4206875"/>
          </a:xfrm>
        </p:spPr>
        <p:txBody>
          <a:bodyPr/>
          <a:lstStyle/>
          <a:p>
            <a:r>
              <a:rPr lang="en-US" sz="2000" dirty="0" smtClean="0">
                <a:solidFill>
                  <a:schemeClr val="bg1"/>
                </a:solidFill>
                <a:latin typeface="Bookman Old Style" panose="02050604050505020204" pitchFamily="18" charset="0"/>
              </a:rPr>
              <a:t>Prohibited Activities: No </a:t>
            </a:r>
            <a:r>
              <a:rPr lang="en-US" sz="2000" dirty="0">
                <a:solidFill>
                  <a:schemeClr val="bg1"/>
                </a:solidFill>
                <a:latin typeface="Bookman Old Style" panose="02050604050505020204" pitchFamily="18" charset="0"/>
              </a:rPr>
              <a:t>substantial part of the activities of the corporation shall be the carrying on of propaganda, or otherwise attempting to influence legislation, although with Board approval certain informational materials may be distributed to its members and contacts. The corporation shall not participate in, or intervene in (including the publication or distribution of statements) any political campaign on behalf of, or in opposition to, any candidate for public office. Notwithstanding any other provision of these Articles, the corporation shall not carry on any other activities not permitted to be carried on </a:t>
            </a:r>
            <a:r>
              <a:rPr lang="en-US" sz="2000" dirty="0" smtClean="0">
                <a:solidFill>
                  <a:schemeClr val="bg1"/>
                </a:solidFill>
                <a:latin typeface="Bookman Old Style" panose="02050604050505020204" pitchFamily="18" charset="0"/>
              </a:rPr>
              <a:t>(</a:t>
            </a:r>
            <a:r>
              <a:rPr lang="en-US" sz="2000" dirty="0">
                <a:solidFill>
                  <a:schemeClr val="bg1"/>
                </a:solidFill>
                <a:latin typeface="Bookman Old Style" panose="02050604050505020204" pitchFamily="18" charset="0"/>
              </a:rPr>
              <a:t>a) By a corporation exempt from Federal income tax under Section 501(c)(3) of the Internal Revenue Code (or corresponding section of any future Federal tax code) or </a:t>
            </a:r>
            <a:r>
              <a:rPr lang="en-US" sz="2000" dirty="0" smtClean="0">
                <a:solidFill>
                  <a:schemeClr val="bg1"/>
                </a:solidFill>
                <a:latin typeface="Bookman Old Style" panose="02050604050505020204" pitchFamily="18" charset="0"/>
              </a:rPr>
              <a:t>(</a:t>
            </a:r>
            <a:r>
              <a:rPr lang="en-US" sz="2000" dirty="0">
                <a:solidFill>
                  <a:schemeClr val="bg1"/>
                </a:solidFill>
                <a:latin typeface="Bookman Old Style" panose="02050604050505020204" pitchFamily="18" charset="0"/>
              </a:rPr>
              <a:t>b) By a corporation, contributions to which are deductible under Section 170(c)(2) of the Internal Revenue Code, (or the corresponding provision of any future Federal tax code). </a:t>
            </a:r>
          </a:p>
        </p:txBody>
      </p:sp>
      <p:sp>
        <p:nvSpPr>
          <p:cNvPr id="4" name="Footer Placeholder 3"/>
          <p:cNvSpPr>
            <a:spLocks noGrp="1"/>
          </p:cNvSpPr>
          <p:nvPr>
            <p:ph type="ftr" sz="quarter" idx="11"/>
          </p:nvPr>
        </p:nvSpPr>
        <p:spPr/>
        <p:txBody>
          <a:bodyPr/>
          <a:lstStyle/>
          <a:p>
            <a:pPr>
              <a:defRPr/>
            </a:pPr>
            <a:r>
              <a:rPr lang="en-US" altLang="en-US" dirty="0" smtClean="0"/>
              <a:t>©NationalPlace2022 </a:t>
            </a:r>
            <a:endParaRPr lang="en-US" altLang="en-US" dirty="0"/>
          </a:p>
        </p:txBody>
      </p:sp>
    </p:spTree>
    <p:extLst>
      <p:ext uri="{BB962C8B-B14F-4D97-AF65-F5344CB8AC3E}">
        <p14:creationId xmlns:p14="http://schemas.microsoft.com/office/powerpoint/2010/main" val="355545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Take Away messages</a:t>
            </a:r>
          </a:p>
        </p:txBody>
      </p:sp>
      <p:pic>
        <p:nvPicPr>
          <p:cNvPr id="46083" name="Picture 6" descr="nedaDir%255Cfiles%255Cimages%255CConference%255C06Pics%255CJeanPocket"/>
          <p:cNvPicPr>
            <a:picLocks noGrp="1" noChangeAspect="1" noChangeArrowheads="1"/>
          </p:cNvPicPr>
          <p:nvPr>
            <p:ph type="clipArt" sz="half" idx="1"/>
          </p:nvPr>
        </p:nvPicPr>
        <p:blipFill>
          <a:blip r:embed="rId2"/>
          <a:srcRect/>
          <a:stretch>
            <a:fillRect/>
          </a:stretch>
        </p:blipFill>
        <p:spPr>
          <a:xfrm>
            <a:off x="457200" y="2076450"/>
            <a:ext cx="3429000" cy="3571875"/>
          </a:xfrm>
          <a:noFill/>
        </p:spPr>
      </p:pic>
      <p:sp>
        <p:nvSpPr>
          <p:cNvPr id="46084" name="Rectangle 4"/>
          <p:cNvSpPr>
            <a:spLocks noGrp="1" noChangeArrowheads="1"/>
          </p:cNvSpPr>
          <p:nvPr>
            <p:ph type="body" sz="half" idx="2"/>
          </p:nvPr>
        </p:nvSpPr>
        <p:spPr>
          <a:xfrm>
            <a:off x="4191000" y="2076450"/>
            <a:ext cx="4495800" cy="4629150"/>
          </a:xfrm>
        </p:spPr>
        <p:txBody>
          <a:bodyPr/>
          <a:lstStyle/>
          <a:p>
            <a:pPr eaLnBrk="1" hangingPunct="1"/>
            <a:r>
              <a:rPr lang="en-US" altLang="en-US" sz="2400" dirty="0" smtClean="0">
                <a:solidFill>
                  <a:schemeClr val="bg1"/>
                </a:solidFill>
                <a:latin typeface="Bookman Old Style" pitchFamily="18" charset="0"/>
              </a:rPr>
              <a:t>You CAN &amp; SHOULD engage in public policy advocacy &amp; lobbying</a:t>
            </a:r>
          </a:p>
          <a:p>
            <a:pPr eaLnBrk="1" hangingPunct="1"/>
            <a:r>
              <a:rPr lang="en-US" altLang="en-US" sz="2400" dirty="0" smtClean="0">
                <a:solidFill>
                  <a:schemeClr val="bg1"/>
                </a:solidFill>
                <a:latin typeface="Bookman Old Style" pitchFamily="18" charset="0"/>
              </a:rPr>
              <a:t>For most non-profits, you SHOULD do the 501(h) election</a:t>
            </a:r>
          </a:p>
          <a:p>
            <a:pPr eaLnBrk="1" hangingPunct="1"/>
            <a:r>
              <a:rPr lang="en-US" altLang="en-US" sz="2400" dirty="0" smtClean="0">
                <a:solidFill>
                  <a:schemeClr val="bg1"/>
                </a:solidFill>
                <a:latin typeface="Bookman Old Style" pitchFamily="18" charset="0"/>
              </a:rPr>
              <a:t>You MUST report lobbying activities with your tax return regardless of whether you elect &amp; no matter how little you spend on lobbying</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Other resources</a:t>
            </a:r>
          </a:p>
        </p:txBody>
      </p:sp>
      <p:pic>
        <p:nvPicPr>
          <p:cNvPr id="47107" name="Picture 6" descr="Alliance for Justice">
            <a:hlinkClick r:id="rId2"/>
          </p:cNvPr>
          <p:cNvPicPr>
            <a:picLocks noGrp="1" noChangeAspect="1" noChangeArrowheads="1"/>
          </p:cNvPicPr>
          <p:nvPr>
            <p:ph type="clipArt" sz="half" idx="1"/>
          </p:nvPr>
        </p:nvPicPr>
        <p:blipFill>
          <a:blip r:embed="rId3"/>
          <a:srcRect/>
          <a:stretch>
            <a:fillRect/>
          </a:stretch>
        </p:blipFill>
        <p:spPr>
          <a:xfrm>
            <a:off x="685800" y="1295400"/>
            <a:ext cx="2895600" cy="1128713"/>
          </a:xfrm>
        </p:spPr>
      </p:pic>
      <p:sp>
        <p:nvSpPr>
          <p:cNvPr id="36867" name="Rectangle 4"/>
          <p:cNvSpPr>
            <a:spLocks noGrp="1" noChangeArrowheads="1"/>
          </p:cNvSpPr>
          <p:nvPr>
            <p:ph type="body" sz="half" idx="2"/>
          </p:nvPr>
        </p:nvSpPr>
        <p:spPr>
          <a:xfrm>
            <a:off x="3962400" y="1905000"/>
            <a:ext cx="4724400" cy="4572000"/>
          </a:xfrm>
        </p:spPr>
        <p:txBody>
          <a:bodyPr rtlCol="0">
            <a:normAutofit/>
          </a:bodyPr>
          <a:lstStyle/>
          <a:p>
            <a:pPr marL="182880" indent="-182880" eaLnBrk="1" fontAlgn="auto" hangingPunct="1">
              <a:defRPr/>
            </a:pPr>
            <a:r>
              <a:rPr lang="en-US" altLang="en-US" sz="2800" dirty="0">
                <a:solidFill>
                  <a:schemeClr val="bg1"/>
                </a:solidFill>
                <a:latin typeface="Bookman Old Style" panose="02050604050505020204" pitchFamily="18" charset="0"/>
              </a:rPr>
              <a:t>Alliance for Justice </a:t>
            </a:r>
            <a:r>
              <a:rPr lang="en-US" altLang="en-US" sz="2800" dirty="0">
                <a:latin typeface="Bookman Old Style" panose="02050604050505020204" pitchFamily="18" charset="0"/>
                <a:hlinkClick r:id="rId2"/>
              </a:rPr>
              <a:t>www.afj.org</a:t>
            </a:r>
            <a:endParaRPr lang="en-US" altLang="en-US" sz="2800" dirty="0">
              <a:latin typeface="Bookman Old Style" panose="02050604050505020204" pitchFamily="18" charset="0"/>
            </a:endParaRPr>
          </a:p>
          <a:p>
            <a:pPr marL="0" indent="0" eaLnBrk="1" fontAlgn="auto" hangingPunct="1">
              <a:buFont typeface="Wingdings" pitchFamily="2" charset="2"/>
              <a:buNone/>
              <a:defRPr/>
            </a:pPr>
            <a:endParaRPr lang="en-US" altLang="en-US" sz="2800" dirty="0">
              <a:latin typeface="Bookman Old Style" panose="02050604050505020204" pitchFamily="18" charset="0"/>
            </a:endParaRPr>
          </a:p>
          <a:p>
            <a:pPr marL="182880" indent="-182880" eaLnBrk="1" fontAlgn="auto" hangingPunct="1">
              <a:defRPr/>
            </a:pPr>
            <a:r>
              <a:rPr lang="en-US" altLang="en-US" sz="2800" dirty="0">
                <a:solidFill>
                  <a:schemeClr val="bg1"/>
                </a:solidFill>
                <a:latin typeface="Bookman Old Style" panose="02050604050505020204" pitchFamily="18" charset="0"/>
              </a:rPr>
              <a:t>Independent Sector </a:t>
            </a:r>
            <a:r>
              <a:rPr lang="en-US" altLang="en-US" sz="2000" dirty="0">
                <a:latin typeface="Bookman Old Style" panose="02050604050505020204" pitchFamily="18" charset="0"/>
                <a:hlinkClick r:id="rId4"/>
              </a:rPr>
              <a:t>www.independentsector.org</a:t>
            </a:r>
            <a:r>
              <a:rPr lang="en-US" altLang="en-US" sz="2000" dirty="0">
                <a:latin typeface="Bookman Old Style" panose="02050604050505020204" pitchFamily="18" charset="0"/>
              </a:rPr>
              <a:t> </a:t>
            </a:r>
          </a:p>
          <a:p>
            <a:pPr marL="0" indent="0" eaLnBrk="1" fontAlgn="auto" hangingPunct="1">
              <a:buFont typeface="Wingdings" pitchFamily="2" charset="2"/>
              <a:buNone/>
              <a:defRPr/>
            </a:pPr>
            <a:endParaRPr lang="en-US" altLang="en-US" sz="2000" dirty="0">
              <a:latin typeface="Bookman Old Style" panose="02050604050505020204" pitchFamily="18" charset="0"/>
            </a:endParaRPr>
          </a:p>
          <a:p>
            <a:pPr marL="182880" indent="-182880" eaLnBrk="1" fontAlgn="auto" hangingPunct="1">
              <a:defRPr/>
            </a:pPr>
            <a:r>
              <a:rPr lang="en-US" altLang="en-US" sz="2800" dirty="0">
                <a:solidFill>
                  <a:schemeClr val="bg1"/>
                </a:solidFill>
                <a:latin typeface="Bookman Old Style" panose="02050604050505020204" pitchFamily="18" charset="0"/>
              </a:rPr>
              <a:t>IRS</a:t>
            </a:r>
            <a:r>
              <a:rPr lang="en-US" altLang="en-US" sz="2800" dirty="0">
                <a:latin typeface="Bookman Old Style" panose="02050604050505020204" pitchFamily="18" charset="0"/>
              </a:rPr>
              <a:t>    </a:t>
            </a:r>
          </a:p>
          <a:p>
            <a:pPr marL="182880" indent="-182880" eaLnBrk="1" fontAlgn="auto" hangingPunct="1">
              <a:buFontTx/>
              <a:buNone/>
              <a:defRPr/>
            </a:pPr>
            <a:r>
              <a:rPr lang="en-US" altLang="en-US" sz="2800" dirty="0">
                <a:latin typeface="Bookman Old Style" panose="02050604050505020204" pitchFamily="18" charset="0"/>
              </a:rPr>
              <a:t> </a:t>
            </a:r>
            <a:r>
              <a:rPr lang="en-US" altLang="en-US" sz="2800" dirty="0">
                <a:latin typeface="Bookman Old Style" panose="02050604050505020204" pitchFamily="18" charset="0"/>
                <a:hlinkClick r:id="rId5"/>
              </a:rPr>
              <a:t>www.irs.gov/charities</a:t>
            </a:r>
            <a:r>
              <a:rPr lang="en-US" altLang="en-US" sz="2800" dirty="0">
                <a:latin typeface="Comic Sans MS" panose="030F0702030302020204" pitchFamily="66" charset="0"/>
              </a:rPr>
              <a:t>                                                </a:t>
            </a:r>
          </a:p>
        </p:txBody>
      </p:sp>
      <p:pic>
        <p:nvPicPr>
          <p:cNvPr id="47109" name="Picture 60" descr="ind_sec_top_01">
            <a:hlinkClick r:id="rId6"/>
          </p:cNvPr>
          <p:cNvPicPr>
            <a:picLocks noChangeAspect="1" noChangeArrowheads="1"/>
          </p:cNvPicPr>
          <p:nvPr/>
        </p:nvPicPr>
        <p:blipFill>
          <a:blip r:embed="rId7"/>
          <a:srcRect/>
          <a:stretch>
            <a:fillRect/>
          </a:stretch>
        </p:blipFill>
        <p:spPr bwMode="auto">
          <a:xfrm>
            <a:off x="762000" y="3154363"/>
            <a:ext cx="1524000" cy="914400"/>
          </a:xfrm>
          <a:prstGeom prst="rect">
            <a:avLst/>
          </a:prstGeom>
          <a:noFill/>
          <a:ln w="9525">
            <a:noFill/>
            <a:miter lim="800000"/>
            <a:headEnd/>
            <a:tailEnd/>
          </a:ln>
        </p:spPr>
      </p:pic>
      <p:pic>
        <p:nvPicPr>
          <p:cNvPr id="47110" name="Picture 9" descr="Image result for IRS">
            <a:hlinkClick r:id="rId8"/>
          </p:cNvPr>
          <p:cNvPicPr>
            <a:picLocks noChangeAspect="1" noChangeArrowheads="1"/>
          </p:cNvPicPr>
          <p:nvPr/>
        </p:nvPicPr>
        <p:blipFill>
          <a:blip r:embed="rId9" cstate="print"/>
          <a:srcRect/>
          <a:stretch>
            <a:fillRect/>
          </a:stretch>
        </p:blipFill>
        <p:spPr bwMode="auto">
          <a:xfrm>
            <a:off x="914400" y="4724400"/>
            <a:ext cx="1295400" cy="1295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0" y="228600"/>
            <a:ext cx="9144000" cy="914400"/>
          </a:xfrm>
          <a:prstGeom prst="rect">
            <a:avLst/>
          </a:prstGeom>
          <a:noFill/>
          <a:ln w="9525">
            <a:noFill/>
            <a:miter lim="800000"/>
            <a:headEnd/>
            <a:tailEnd/>
          </a:ln>
          <a:effectLst/>
        </p:spPr>
        <p:txBody>
          <a:bodyPr anchor="ctr"/>
          <a:lstStyle/>
          <a:p>
            <a:pPr algn="ctr" eaLnBrk="1" hangingPunct="1"/>
            <a:r>
              <a:rPr lang="en-US" altLang="en-US" sz="2800" b="1" dirty="0">
                <a:solidFill>
                  <a:schemeClr val="bg1"/>
                </a:solidFill>
                <a:latin typeface="Bookman Old Style" pitchFamily="18" charset="0"/>
              </a:rPr>
              <a:t>Don’t sit on the sidelines, get into the game!</a:t>
            </a:r>
          </a:p>
        </p:txBody>
      </p:sp>
      <p:sp>
        <p:nvSpPr>
          <p:cNvPr id="48131" name="Rectangle 5"/>
          <p:cNvSpPr>
            <a:spLocks noChangeArrowheads="1"/>
          </p:cNvSpPr>
          <p:nvPr/>
        </p:nvSpPr>
        <p:spPr bwMode="auto">
          <a:xfrm>
            <a:off x="304800" y="1257300"/>
            <a:ext cx="4165600" cy="5200650"/>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pPr>
            <a:r>
              <a:rPr lang="en-US" altLang="en-US" sz="2800" dirty="0">
                <a:solidFill>
                  <a:schemeClr val="bg1"/>
                </a:solidFill>
                <a:latin typeface="Bookman Old Style" pitchFamily="18" charset="0"/>
              </a:rPr>
              <a:t>Empowering family members to participate in advocacy for their children, their community, the larger society, is its own victory, regardless of the specific outcome of any particular effort.  </a:t>
            </a:r>
          </a:p>
          <a:p>
            <a:pPr marL="342900" indent="-342900" eaLnBrk="1" hangingPunct="1">
              <a:lnSpc>
                <a:spcPct val="90000"/>
              </a:lnSpc>
              <a:spcBef>
                <a:spcPct val="20000"/>
              </a:spcBef>
              <a:buFontTx/>
              <a:buChar char="•"/>
            </a:pPr>
            <a:r>
              <a:rPr lang="en-US" altLang="en-US" sz="2800" b="1" dirty="0">
                <a:solidFill>
                  <a:schemeClr val="bg1"/>
                </a:solidFill>
                <a:latin typeface="Bookman Old Style" pitchFamily="18" charset="0"/>
              </a:rPr>
              <a:t>Democracy is </a:t>
            </a:r>
            <a:r>
              <a:rPr lang="en-US" altLang="en-US" sz="2800" b="1" u="sng" dirty="0">
                <a:solidFill>
                  <a:schemeClr val="bg1"/>
                </a:solidFill>
                <a:latin typeface="Bookman Old Style" pitchFamily="18" charset="0"/>
              </a:rPr>
              <a:t>not</a:t>
            </a:r>
            <a:r>
              <a:rPr lang="en-US" altLang="en-US" sz="2800" b="1" dirty="0">
                <a:solidFill>
                  <a:schemeClr val="bg1"/>
                </a:solidFill>
                <a:latin typeface="Bookman Old Style" pitchFamily="18" charset="0"/>
              </a:rPr>
              <a:t> a spectator sport!</a:t>
            </a:r>
          </a:p>
        </p:txBody>
      </p:sp>
      <p:pic>
        <p:nvPicPr>
          <p:cNvPr id="48132" name="Picture 7" descr="Autin Menendez Rosa"/>
          <p:cNvPicPr>
            <a:picLocks noChangeAspect="1" noChangeArrowheads="1"/>
          </p:cNvPicPr>
          <p:nvPr/>
        </p:nvPicPr>
        <p:blipFill>
          <a:blip r:embed="rId2"/>
          <a:srcRect/>
          <a:stretch>
            <a:fillRect/>
          </a:stretch>
        </p:blipFill>
        <p:spPr bwMode="auto">
          <a:xfrm>
            <a:off x="4724400" y="2209800"/>
            <a:ext cx="4051300" cy="269398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
        <p:nvSpPr>
          <p:cNvPr id="50179" name="AutoShape 8" descr="Inline image 1"/>
          <p:cNvSpPr>
            <a:spLocks noChangeAspect="1" noChangeArrowheads="1"/>
          </p:cNvSpPr>
          <p:nvPr/>
        </p:nvSpPr>
        <p:spPr bwMode="auto">
          <a:xfrm>
            <a:off x="2309813" y="2157413"/>
            <a:ext cx="4524375" cy="2543175"/>
          </a:xfrm>
          <a:prstGeom prst="rect">
            <a:avLst/>
          </a:prstGeom>
          <a:noFill/>
          <a:ln w="9525">
            <a:noFill/>
            <a:miter lim="800000"/>
            <a:headEnd/>
            <a:tailEnd/>
          </a:ln>
        </p:spPr>
        <p:txBody>
          <a:bodyPr/>
          <a:lstStyle/>
          <a:p>
            <a:endParaRPr lang="en-US" altLang="en-US"/>
          </a:p>
        </p:txBody>
      </p:sp>
      <p:pic>
        <p:nvPicPr>
          <p:cNvPr id="50180" name="Picture 4"/>
          <p:cNvPicPr>
            <a:picLocks noChangeAspect="1" noChangeArrowheads="1"/>
          </p:cNvPicPr>
          <p:nvPr/>
        </p:nvPicPr>
        <p:blipFill>
          <a:blip r:embed="rId2"/>
          <a:srcRect/>
          <a:stretch>
            <a:fillRect/>
          </a:stretch>
        </p:blipFill>
        <p:spPr bwMode="auto">
          <a:xfrm>
            <a:off x="685800" y="457200"/>
            <a:ext cx="7772400" cy="5867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https://static.wixstatic.com/media/7c9030_ac7263a586984bc39e0b5fb1f8200e16~mv2_d_3008_2000_s_2.jpg/v1/fill/w_788,h_524,al_c,q_85,usm_0.66_1.00_0.01/7c9030_ac7263a586984bc39e0b5fb1f8200e16~mv2_d_3008_2000_s_2.jpg"/>
          <p:cNvPicPr>
            <a:picLocks noChangeAspect="1" noChangeArrowheads="1"/>
          </p:cNvPicPr>
          <p:nvPr/>
        </p:nvPicPr>
        <p:blipFill>
          <a:blip r:embed="rId2"/>
          <a:srcRect/>
          <a:stretch>
            <a:fillRect/>
          </a:stretch>
        </p:blipFill>
        <p:spPr bwMode="auto">
          <a:xfrm>
            <a:off x="990600" y="914400"/>
            <a:ext cx="7505700" cy="4991100"/>
          </a:xfrm>
          <a:prstGeom prst="rect">
            <a:avLst/>
          </a:prstGeom>
          <a:noFill/>
          <a:ln w="9525">
            <a:noFill/>
            <a:miter lim="800000"/>
            <a:headEnd/>
            <a:tailEnd/>
          </a:ln>
        </p:spPr>
      </p:pic>
      <p:sp>
        <p:nvSpPr>
          <p:cNvPr id="51203" name="Rectangle 2"/>
          <p:cNvSpPr>
            <a:spLocks noChangeArrowheads="1"/>
          </p:cNvSpPr>
          <p:nvPr/>
        </p:nvSpPr>
        <p:spPr bwMode="auto">
          <a:xfrm>
            <a:off x="990600" y="914400"/>
            <a:ext cx="9144000" cy="457200"/>
          </a:xfrm>
          <a:prstGeom prst="rect">
            <a:avLst/>
          </a:prstGeom>
          <a:noFill/>
          <a:ln w="9525">
            <a:noFill/>
            <a:miter lim="800000"/>
            <a:headEnd/>
            <a:tailEnd/>
          </a:ln>
          <a:effectLst/>
        </p:spPr>
        <p:txBody>
          <a:bodyPr wrap="none" lIns="0" tIns="0" rIns="0" bIns="0" anchor="ctr">
            <a:spAutoFit/>
          </a:bodyPr>
          <a:lstStyle/>
          <a:p>
            <a:pPr algn="just" defTabSz="914400"/>
            <a:r>
              <a:rPr lang="en-US" altLang="en-US">
                <a:latin typeface="Arial" charset="0"/>
              </a:rPr>
              <a:t> </a:t>
            </a:r>
          </a:p>
        </p:txBody>
      </p:sp>
      <p:sp>
        <p:nvSpPr>
          <p:cNvPr id="4" name="Footer Placeholder 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4163"/>
            <a:ext cx="8610600" cy="1508125"/>
          </a:xfrm>
        </p:spPr>
        <p:txBody>
          <a:bodyPr/>
          <a:lstStyle/>
          <a:p>
            <a:pPr eaLnBrk="1" hangingPunct="1">
              <a:defRPr/>
            </a:pPr>
            <a:r>
              <a:rPr lang="en-US" dirty="0"/>
              <a:t>What issues do you care about?</a:t>
            </a:r>
          </a:p>
        </p:txBody>
      </p:sp>
      <p:sp>
        <p:nvSpPr>
          <p:cNvPr id="3" name="Footer Placeholder 2"/>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pic>
        <p:nvPicPr>
          <p:cNvPr id="12292" name="Picture 4" descr="Image result for health">
            <a:hlinkClick r:id="rId2"/>
          </p:cNvPr>
          <p:cNvPicPr>
            <a:picLocks noChangeAspect="1" noChangeArrowheads="1"/>
          </p:cNvPicPr>
          <p:nvPr/>
        </p:nvPicPr>
        <p:blipFill>
          <a:blip r:embed="rId3" cstate="print"/>
          <a:srcRect/>
          <a:stretch>
            <a:fillRect/>
          </a:stretch>
        </p:blipFill>
        <p:spPr bwMode="auto">
          <a:xfrm>
            <a:off x="166688" y="1982788"/>
            <a:ext cx="3200400" cy="1282700"/>
          </a:xfrm>
          <a:prstGeom prst="rect">
            <a:avLst/>
          </a:prstGeom>
          <a:noFill/>
          <a:ln w="9525">
            <a:noFill/>
            <a:miter lim="800000"/>
            <a:headEnd/>
            <a:tailEnd/>
          </a:ln>
        </p:spPr>
      </p:pic>
      <p:pic>
        <p:nvPicPr>
          <p:cNvPr id="12293" name="Picture 6" descr="Image result for education">
            <a:hlinkClick r:id="rId4"/>
          </p:cNvPr>
          <p:cNvPicPr>
            <a:picLocks noChangeAspect="1" noChangeArrowheads="1"/>
          </p:cNvPicPr>
          <p:nvPr/>
        </p:nvPicPr>
        <p:blipFill>
          <a:blip r:embed="rId5"/>
          <a:srcRect/>
          <a:stretch>
            <a:fillRect/>
          </a:stretch>
        </p:blipFill>
        <p:spPr bwMode="auto">
          <a:xfrm>
            <a:off x="152400" y="3490913"/>
            <a:ext cx="3187700" cy="1760537"/>
          </a:xfrm>
          <a:prstGeom prst="rect">
            <a:avLst/>
          </a:prstGeom>
          <a:noFill/>
          <a:ln w="9525">
            <a:noFill/>
            <a:miter lim="800000"/>
            <a:headEnd/>
            <a:tailEnd/>
          </a:ln>
        </p:spPr>
      </p:pic>
      <p:pic>
        <p:nvPicPr>
          <p:cNvPr id="12294" name="Picture 8" descr="Image result for child care">
            <a:hlinkClick r:id="rId6"/>
          </p:cNvPr>
          <p:cNvPicPr>
            <a:picLocks noChangeAspect="1" noChangeArrowheads="1"/>
          </p:cNvPicPr>
          <p:nvPr/>
        </p:nvPicPr>
        <p:blipFill>
          <a:blip r:embed="rId7"/>
          <a:srcRect/>
          <a:stretch>
            <a:fillRect/>
          </a:stretch>
        </p:blipFill>
        <p:spPr bwMode="auto">
          <a:xfrm>
            <a:off x="6781800" y="2062163"/>
            <a:ext cx="2249488" cy="1123950"/>
          </a:xfrm>
          <a:prstGeom prst="rect">
            <a:avLst/>
          </a:prstGeom>
          <a:noFill/>
          <a:ln w="9525">
            <a:noFill/>
            <a:miter lim="800000"/>
            <a:headEnd/>
            <a:tailEnd/>
          </a:ln>
        </p:spPr>
      </p:pic>
      <p:pic>
        <p:nvPicPr>
          <p:cNvPr id="12295" name="Picture 10" descr="Image result for disability">
            <a:hlinkClick r:id="rId8"/>
          </p:cNvPr>
          <p:cNvPicPr>
            <a:picLocks noChangeAspect="1" noChangeArrowheads="1"/>
          </p:cNvPicPr>
          <p:nvPr/>
        </p:nvPicPr>
        <p:blipFill>
          <a:blip r:embed="rId9" cstate="print"/>
          <a:srcRect/>
          <a:stretch>
            <a:fillRect/>
          </a:stretch>
        </p:blipFill>
        <p:spPr bwMode="auto">
          <a:xfrm>
            <a:off x="3657600" y="1998663"/>
            <a:ext cx="2903538" cy="1298575"/>
          </a:xfrm>
          <a:prstGeom prst="rect">
            <a:avLst/>
          </a:prstGeom>
          <a:noFill/>
          <a:ln w="9525">
            <a:noFill/>
            <a:miter lim="800000"/>
            <a:headEnd/>
            <a:tailEnd/>
          </a:ln>
        </p:spPr>
      </p:pic>
      <p:pic>
        <p:nvPicPr>
          <p:cNvPr id="12296" name="Picture 12" descr="Image result for equity">
            <a:hlinkClick r:id="rId10"/>
          </p:cNvPr>
          <p:cNvPicPr>
            <a:picLocks noChangeAspect="1" noChangeArrowheads="1"/>
          </p:cNvPicPr>
          <p:nvPr/>
        </p:nvPicPr>
        <p:blipFill>
          <a:blip r:embed="rId11"/>
          <a:srcRect/>
          <a:stretch>
            <a:fillRect/>
          </a:stretch>
        </p:blipFill>
        <p:spPr bwMode="auto">
          <a:xfrm>
            <a:off x="3546475" y="3408363"/>
            <a:ext cx="2568575" cy="1925637"/>
          </a:xfrm>
          <a:prstGeom prst="rect">
            <a:avLst/>
          </a:prstGeom>
          <a:noFill/>
          <a:ln w="9525">
            <a:noFill/>
            <a:miter lim="800000"/>
            <a:headEnd/>
            <a:tailEnd/>
          </a:ln>
        </p:spPr>
      </p:pic>
      <p:pic>
        <p:nvPicPr>
          <p:cNvPr id="12297" name="Picture 14" descr="Related image">
            <a:hlinkClick r:id="rId12"/>
          </p:cNvPr>
          <p:cNvPicPr>
            <a:picLocks noChangeAspect="1" noChangeArrowheads="1"/>
          </p:cNvPicPr>
          <p:nvPr/>
        </p:nvPicPr>
        <p:blipFill>
          <a:blip r:embed="rId13"/>
          <a:srcRect/>
          <a:stretch>
            <a:fillRect/>
          </a:stretch>
        </p:blipFill>
        <p:spPr bwMode="auto">
          <a:xfrm>
            <a:off x="2590800" y="5553075"/>
            <a:ext cx="3522663" cy="1158875"/>
          </a:xfrm>
          <a:prstGeom prst="rect">
            <a:avLst/>
          </a:prstGeom>
          <a:noFill/>
          <a:ln w="9525">
            <a:noFill/>
            <a:miter lim="800000"/>
            <a:headEnd/>
            <a:tailEnd/>
          </a:ln>
        </p:spPr>
      </p:pic>
      <p:pic>
        <p:nvPicPr>
          <p:cNvPr id="12298" name="Picture 16" descr="Image result for poverty">
            <a:hlinkClick r:id="rId14"/>
          </p:cNvPr>
          <p:cNvPicPr>
            <a:picLocks noChangeAspect="1" noChangeArrowheads="1"/>
          </p:cNvPicPr>
          <p:nvPr/>
        </p:nvPicPr>
        <p:blipFill>
          <a:blip r:embed="rId15"/>
          <a:srcRect/>
          <a:stretch>
            <a:fillRect/>
          </a:stretch>
        </p:blipFill>
        <p:spPr bwMode="auto">
          <a:xfrm>
            <a:off x="6221413" y="3490913"/>
            <a:ext cx="2827337" cy="1682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What is lobbying?</a:t>
            </a:r>
          </a:p>
        </p:txBody>
      </p:sp>
      <p:sp>
        <p:nvSpPr>
          <p:cNvPr id="13315" name="Rectangle 7"/>
          <p:cNvSpPr>
            <a:spLocks noGrp="1" noChangeArrowheads="1"/>
          </p:cNvSpPr>
          <p:nvPr>
            <p:ph sz="half" idx="1"/>
          </p:nvPr>
        </p:nvSpPr>
        <p:spPr>
          <a:xfrm>
            <a:off x="685800" y="2011363"/>
            <a:ext cx="3657600" cy="4206875"/>
          </a:xfrm>
        </p:spPr>
        <p:txBody>
          <a:bodyPr/>
          <a:lstStyle/>
          <a:p>
            <a:pPr eaLnBrk="1" hangingPunct="1"/>
            <a:r>
              <a:rPr lang="en-US" altLang="en-US" sz="2600" dirty="0" smtClean="0">
                <a:solidFill>
                  <a:schemeClr val="bg1"/>
                </a:solidFill>
                <a:latin typeface="Bookman Old Style" pitchFamily="18" charset="0"/>
              </a:rPr>
              <a:t>Direct lobbying =</a:t>
            </a:r>
          </a:p>
          <a:p>
            <a:pPr lvl="1" eaLnBrk="1" hangingPunct="1"/>
            <a:r>
              <a:rPr lang="en-US" altLang="en-US" sz="2400" dirty="0" smtClean="0">
                <a:solidFill>
                  <a:schemeClr val="bg1"/>
                </a:solidFill>
                <a:latin typeface="Bookman Old Style" pitchFamily="18" charset="0"/>
              </a:rPr>
              <a:t>Communication</a:t>
            </a:r>
          </a:p>
          <a:p>
            <a:pPr lvl="1" eaLnBrk="1" hangingPunct="1"/>
            <a:r>
              <a:rPr lang="en-US" altLang="en-US" sz="2400" dirty="0" smtClean="0">
                <a:solidFill>
                  <a:schemeClr val="bg1"/>
                </a:solidFill>
                <a:latin typeface="Bookman Old Style" pitchFamily="18" charset="0"/>
              </a:rPr>
              <a:t>With a legislator (or your members)</a:t>
            </a:r>
          </a:p>
          <a:p>
            <a:pPr lvl="1" eaLnBrk="1" hangingPunct="1"/>
            <a:r>
              <a:rPr lang="en-US" altLang="en-US" sz="2400" dirty="0" smtClean="0">
                <a:solidFill>
                  <a:schemeClr val="bg1"/>
                </a:solidFill>
                <a:latin typeface="Bookman Old Style" pitchFamily="18" charset="0"/>
              </a:rPr>
              <a:t>Expressing a view about specific legislation (or asking your members to be in touch with legislators)</a:t>
            </a:r>
          </a:p>
        </p:txBody>
      </p:sp>
      <p:sp>
        <p:nvSpPr>
          <p:cNvPr id="13316" name="Rectangle 8"/>
          <p:cNvSpPr>
            <a:spLocks noGrp="1" noChangeArrowheads="1"/>
          </p:cNvSpPr>
          <p:nvPr>
            <p:ph sz="half" idx="2"/>
          </p:nvPr>
        </p:nvSpPr>
        <p:spPr>
          <a:xfrm>
            <a:off x="4800600" y="2011363"/>
            <a:ext cx="3657600" cy="4206875"/>
          </a:xfrm>
        </p:spPr>
        <p:txBody>
          <a:bodyPr/>
          <a:lstStyle/>
          <a:p>
            <a:pPr eaLnBrk="1" hangingPunct="1"/>
            <a:r>
              <a:rPr lang="en-US" altLang="en-US" sz="2600" dirty="0" smtClean="0">
                <a:solidFill>
                  <a:schemeClr val="bg1"/>
                </a:solidFill>
                <a:latin typeface="Bookman Old Style" pitchFamily="18" charset="0"/>
              </a:rPr>
              <a:t>Grassroots lobbying=</a:t>
            </a:r>
          </a:p>
          <a:p>
            <a:pPr lvl="1" eaLnBrk="1" hangingPunct="1"/>
            <a:r>
              <a:rPr lang="en-US" altLang="en-US" sz="2400" dirty="0" smtClean="0">
                <a:solidFill>
                  <a:schemeClr val="bg1"/>
                </a:solidFill>
                <a:latin typeface="Bookman Old Style" pitchFamily="18" charset="0"/>
              </a:rPr>
              <a:t>Communication</a:t>
            </a:r>
          </a:p>
          <a:p>
            <a:pPr lvl="1" eaLnBrk="1" hangingPunct="1"/>
            <a:r>
              <a:rPr lang="en-US" altLang="en-US" sz="2400" dirty="0" smtClean="0">
                <a:solidFill>
                  <a:schemeClr val="bg1"/>
                </a:solidFill>
                <a:latin typeface="Bookman Old Style" pitchFamily="18" charset="0"/>
              </a:rPr>
              <a:t>With the public</a:t>
            </a:r>
          </a:p>
          <a:p>
            <a:pPr lvl="1" eaLnBrk="1" hangingPunct="1"/>
            <a:r>
              <a:rPr lang="en-US" altLang="en-US" sz="2400" dirty="0" smtClean="0">
                <a:solidFill>
                  <a:schemeClr val="bg1"/>
                </a:solidFill>
                <a:latin typeface="Bookman Old Style" pitchFamily="18" charset="0"/>
              </a:rPr>
              <a:t>Expressing a view about specific legislation</a:t>
            </a:r>
          </a:p>
          <a:p>
            <a:pPr lvl="1" eaLnBrk="1" hangingPunct="1"/>
            <a:r>
              <a:rPr lang="en-US" altLang="en-US" sz="2400" dirty="0" smtClean="0">
                <a:solidFill>
                  <a:schemeClr val="bg1"/>
                </a:solidFill>
                <a:latin typeface="Bookman Old Style" pitchFamily="18" charset="0"/>
              </a:rPr>
              <a:t>Including a call to action</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Communication</a:t>
            </a:r>
          </a:p>
        </p:txBody>
      </p:sp>
      <p:sp>
        <p:nvSpPr>
          <p:cNvPr id="14339" name="Rectangle 4"/>
          <p:cNvSpPr>
            <a:spLocks noGrp="1" noChangeArrowheads="1"/>
          </p:cNvSpPr>
          <p:nvPr>
            <p:ph type="body" sz="half" idx="2"/>
          </p:nvPr>
        </p:nvSpPr>
        <p:spPr>
          <a:xfrm>
            <a:off x="4648200" y="2133600"/>
            <a:ext cx="4038600" cy="3992563"/>
          </a:xfrm>
        </p:spPr>
        <p:txBody>
          <a:bodyPr/>
          <a:lstStyle/>
          <a:p>
            <a:pPr eaLnBrk="1" hangingPunct="1"/>
            <a:r>
              <a:rPr lang="en-US" altLang="en-US" sz="3400" dirty="0" smtClean="0">
                <a:solidFill>
                  <a:schemeClr val="bg1"/>
                </a:solidFill>
                <a:latin typeface="Bookman Old Style" pitchFamily="18" charset="0"/>
              </a:rPr>
              <a:t>A conversation in person or on the phone, letter, email, fax or other creative mechanism to convey a message</a:t>
            </a:r>
          </a:p>
        </p:txBody>
      </p:sp>
      <p:pic>
        <p:nvPicPr>
          <p:cNvPr id="14340" name="Picture 6" descr="Image result for ESSA public hearings">
            <a:hlinkClick r:id="rId2"/>
          </p:cNvPr>
          <p:cNvPicPr>
            <a:picLocks noChangeAspect="1" noChangeArrowheads="1"/>
          </p:cNvPicPr>
          <p:nvPr/>
        </p:nvPicPr>
        <p:blipFill>
          <a:blip r:embed="rId3"/>
          <a:srcRect/>
          <a:stretch>
            <a:fillRect/>
          </a:stretch>
        </p:blipFill>
        <p:spPr bwMode="auto">
          <a:xfrm>
            <a:off x="228600" y="2322513"/>
            <a:ext cx="4194175" cy="33861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Legislator</a:t>
            </a:r>
          </a:p>
        </p:txBody>
      </p:sp>
      <p:pic>
        <p:nvPicPr>
          <p:cNvPr id="15363" name="Picture 6" descr="Rev"/>
          <p:cNvPicPr>
            <a:picLocks noGrp="1" noChangeAspect="1" noChangeArrowheads="1"/>
          </p:cNvPicPr>
          <p:nvPr>
            <p:ph type="clipArt" sz="half" idx="1"/>
          </p:nvPr>
        </p:nvPicPr>
        <p:blipFill>
          <a:blip r:embed="rId2"/>
          <a:srcRect/>
          <a:stretch>
            <a:fillRect/>
          </a:stretch>
        </p:blipFill>
        <p:spPr>
          <a:xfrm>
            <a:off x="304800" y="2590800"/>
            <a:ext cx="3581400" cy="2392363"/>
          </a:xfrm>
          <a:noFill/>
        </p:spPr>
      </p:pic>
      <p:sp>
        <p:nvSpPr>
          <p:cNvPr id="15364" name="Rectangle 4"/>
          <p:cNvSpPr>
            <a:spLocks noGrp="1" noChangeArrowheads="1"/>
          </p:cNvSpPr>
          <p:nvPr>
            <p:ph type="body" sz="half" idx="2"/>
          </p:nvPr>
        </p:nvSpPr>
        <p:spPr>
          <a:xfrm>
            <a:off x="4114800" y="1905000"/>
            <a:ext cx="4724400" cy="4419600"/>
          </a:xfrm>
        </p:spPr>
        <p:txBody>
          <a:bodyPr/>
          <a:lstStyle/>
          <a:p>
            <a:pPr eaLnBrk="1" hangingPunct="1"/>
            <a:r>
              <a:rPr lang="en-US" altLang="en-US" sz="2800" dirty="0" smtClean="0">
                <a:solidFill>
                  <a:schemeClr val="bg1"/>
                </a:solidFill>
                <a:latin typeface="Bookman Old Style" pitchFamily="18" charset="0"/>
              </a:rPr>
              <a:t>A member of a legislative body (City Council, State Legislature, U.S. Congress) &amp; staff</a:t>
            </a:r>
          </a:p>
          <a:p>
            <a:pPr eaLnBrk="1" hangingPunct="1"/>
            <a:r>
              <a:rPr lang="en-US" altLang="en-US" sz="2800" dirty="0" smtClean="0">
                <a:solidFill>
                  <a:schemeClr val="bg1"/>
                </a:solidFill>
                <a:latin typeface="Bookman Old Style" pitchFamily="18" charset="0"/>
              </a:rPr>
              <a:t>Executives when vetoing or signing a bill</a:t>
            </a:r>
          </a:p>
          <a:p>
            <a:pPr eaLnBrk="1" hangingPunct="1"/>
            <a:r>
              <a:rPr lang="en-US" altLang="en-US" sz="2800" dirty="0" smtClean="0">
                <a:solidFill>
                  <a:schemeClr val="bg1"/>
                </a:solidFill>
                <a:latin typeface="Bookman Old Style" pitchFamily="18" charset="0"/>
              </a:rPr>
              <a:t>NOT an administrative body (regulations are not legislation!)</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ltLang="en-US" dirty="0">
                <a:latin typeface="Bookman Old Style" panose="02050604050505020204" pitchFamily="18" charset="0"/>
              </a:rPr>
              <a:t>The Public</a:t>
            </a:r>
          </a:p>
        </p:txBody>
      </p:sp>
      <p:sp>
        <p:nvSpPr>
          <p:cNvPr id="7171" name="Rectangle 4"/>
          <p:cNvSpPr>
            <a:spLocks noGrp="1" noChangeArrowheads="1"/>
          </p:cNvSpPr>
          <p:nvPr>
            <p:ph type="body" sz="half" idx="2"/>
          </p:nvPr>
        </p:nvSpPr>
        <p:spPr>
          <a:xfrm>
            <a:off x="4343400" y="1981200"/>
            <a:ext cx="4343400" cy="4144963"/>
          </a:xfrm>
        </p:spPr>
        <p:txBody>
          <a:bodyPr rtlCol="0">
            <a:normAutofit lnSpcReduction="10000"/>
          </a:bodyPr>
          <a:lstStyle/>
          <a:p>
            <a:pPr marL="182880" indent="-182880" eaLnBrk="1" fontAlgn="auto" hangingPunct="1">
              <a:defRPr/>
            </a:pPr>
            <a:r>
              <a:rPr lang="en-US" altLang="en-US" sz="2800" dirty="0">
                <a:solidFill>
                  <a:schemeClr val="bg1"/>
                </a:solidFill>
                <a:latin typeface="Bookman Old Style" panose="02050604050505020204" pitchFamily="18" charset="0"/>
              </a:rPr>
              <a:t>Communication to the public (anyone who is not a legislator or a member of the organization) = grassroots lobbying</a:t>
            </a:r>
          </a:p>
          <a:p>
            <a:pPr marL="182880" indent="-182880" eaLnBrk="1" fontAlgn="auto" hangingPunct="1">
              <a:defRPr/>
            </a:pPr>
            <a:r>
              <a:rPr lang="en-US" altLang="en-US" sz="2800" dirty="0">
                <a:solidFill>
                  <a:schemeClr val="bg1"/>
                </a:solidFill>
                <a:latin typeface="Bookman Old Style" panose="02050604050505020204" pitchFamily="18" charset="0"/>
              </a:rPr>
              <a:t>Communication to members (has given &gt; small amount of time or money) = direct lobbying</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pic>
        <p:nvPicPr>
          <p:cNvPr id="16389" name="Picture 6" descr="kyger-audience"/>
          <p:cNvPicPr>
            <a:picLocks noGrp="1" noChangeAspect="1" noChangeArrowheads="1"/>
          </p:cNvPicPr>
          <p:nvPr>
            <p:ph type="clipArt" sz="half" idx="1"/>
          </p:nvPr>
        </p:nvPicPr>
        <p:blipFill>
          <a:blip r:embed="rId3"/>
          <a:srcRect/>
          <a:stretch>
            <a:fillRect/>
          </a:stretch>
        </p:blipFill>
        <p:spPr>
          <a:xfrm>
            <a:off x="276225" y="2819400"/>
            <a:ext cx="3886200" cy="29146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altLang="en-US" sz="3600" dirty="0">
                <a:latin typeface="Bookman Old Style" panose="02050604050505020204" pitchFamily="18" charset="0"/>
              </a:rPr>
              <a:t>Expressing a view about legislation</a:t>
            </a:r>
          </a:p>
        </p:txBody>
      </p:sp>
      <p:pic>
        <p:nvPicPr>
          <p:cNvPr id="18435" name="Picture 6" descr="capitol_hill"/>
          <p:cNvPicPr>
            <a:picLocks noGrp="1" noChangeAspect="1" noChangeArrowheads="1"/>
          </p:cNvPicPr>
          <p:nvPr>
            <p:ph type="clipArt" sz="half" idx="1"/>
          </p:nvPr>
        </p:nvPicPr>
        <p:blipFill>
          <a:blip r:embed="rId3"/>
          <a:srcRect/>
          <a:stretch>
            <a:fillRect/>
          </a:stretch>
        </p:blipFill>
        <p:spPr>
          <a:xfrm>
            <a:off x="304800" y="2057400"/>
            <a:ext cx="3352800" cy="4149725"/>
          </a:xfrm>
          <a:noFill/>
        </p:spPr>
      </p:pic>
      <p:sp>
        <p:nvSpPr>
          <p:cNvPr id="18436" name="Rectangle 4"/>
          <p:cNvSpPr>
            <a:spLocks noGrp="1" noChangeArrowheads="1"/>
          </p:cNvSpPr>
          <p:nvPr>
            <p:ph type="body" sz="half" idx="2"/>
          </p:nvPr>
        </p:nvSpPr>
        <p:spPr>
          <a:xfrm>
            <a:off x="3810000" y="1905000"/>
            <a:ext cx="5105400" cy="4876800"/>
          </a:xfrm>
        </p:spPr>
        <p:txBody>
          <a:bodyPr/>
          <a:lstStyle/>
          <a:p>
            <a:pPr eaLnBrk="1" hangingPunct="1">
              <a:lnSpc>
                <a:spcPct val="80000"/>
              </a:lnSpc>
            </a:pPr>
            <a:r>
              <a:rPr lang="en-US" altLang="en-US" dirty="0" smtClean="0">
                <a:solidFill>
                  <a:schemeClr val="bg1"/>
                </a:solidFill>
                <a:latin typeface="Bookman Old Style" pitchFamily="18" charset="0"/>
              </a:rPr>
              <a:t>Legislation = a bill or resolution introduced in a legislative body or proposed legislation</a:t>
            </a:r>
          </a:p>
          <a:p>
            <a:pPr eaLnBrk="1" hangingPunct="1">
              <a:lnSpc>
                <a:spcPct val="80000"/>
              </a:lnSpc>
            </a:pPr>
            <a:r>
              <a:rPr lang="en-US" altLang="en-US" dirty="0" smtClean="0">
                <a:solidFill>
                  <a:schemeClr val="bg1"/>
                </a:solidFill>
                <a:latin typeface="Bookman Old Style" pitchFamily="18" charset="0"/>
              </a:rPr>
              <a:t>Includes budget appropriations &amp; taxes &amp; attempts to influence the confirmation of judicial &amp; executive branch nominees</a:t>
            </a:r>
          </a:p>
          <a:p>
            <a:pPr eaLnBrk="1" hangingPunct="1">
              <a:lnSpc>
                <a:spcPct val="80000"/>
              </a:lnSpc>
            </a:pPr>
            <a:r>
              <a:rPr lang="en-US" altLang="en-US" dirty="0" smtClean="0">
                <a:solidFill>
                  <a:schemeClr val="bg1"/>
                </a:solidFill>
                <a:latin typeface="Bookman Old Style" pitchFamily="18" charset="0"/>
              </a:rPr>
              <a:t>Does NOT include regulations, executive orders, litigation, or enforcement of existing legislation</a:t>
            </a:r>
          </a:p>
          <a:p>
            <a:pPr eaLnBrk="1" hangingPunct="1">
              <a:lnSpc>
                <a:spcPct val="80000"/>
              </a:lnSpc>
            </a:pPr>
            <a:r>
              <a:rPr lang="en-US" altLang="en-US" dirty="0" smtClean="0">
                <a:solidFill>
                  <a:schemeClr val="bg1"/>
                </a:solidFill>
                <a:latin typeface="Bookman Old Style" pitchFamily="18" charset="0"/>
              </a:rPr>
              <a:t>Does NOT include calls for adequate funding if there is no budget proposal before the legislature</a:t>
            </a:r>
          </a:p>
        </p:txBody>
      </p:sp>
      <p:sp>
        <p:nvSpPr>
          <p:cNvPr id="2" name="Footer Placeholder 1"/>
          <p:cNvSpPr>
            <a:spLocks noGrp="1"/>
          </p:cNvSpPr>
          <p:nvPr>
            <p:ph type="ftr" sz="quarter" idx="11"/>
          </p:nvPr>
        </p:nvSpPr>
        <p:spPr/>
        <p:txBody>
          <a:bodyPr/>
          <a:lstStyle/>
          <a:p>
            <a:pPr>
              <a:defRPr/>
            </a:pPr>
            <a:r>
              <a:rPr lang="en-US" altLang="en-US" dirty="0"/>
              <a:t>©</a:t>
            </a:r>
            <a:r>
              <a:rPr lang="en-US" altLang="en-US" dirty="0" smtClean="0"/>
              <a:t>NationalPlace2022 </a:t>
            </a:r>
            <a:endParaRPr lang="en-US"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docProps/app.xml><?xml version="1.0" encoding="utf-8"?>
<Properties xmlns="http://schemas.openxmlformats.org/officeDocument/2006/extended-properties" xmlns:vt="http://schemas.openxmlformats.org/officeDocument/2006/docPropsVTypes">
  <Template>TM03090430[[fn=Banded]]</Template>
  <TotalTime>2192</TotalTime>
  <Words>2694</Words>
  <Application>Microsoft Office PowerPoint</Application>
  <PresentationFormat>On-screen Show (4:3)</PresentationFormat>
  <Paragraphs>228</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Bookman Old Style</vt:lpstr>
      <vt:lpstr>Calibri</vt:lpstr>
      <vt:lpstr>Comic Sans MS</vt:lpstr>
      <vt:lpstr>Corbel</vt:lpstr>
      <vt:lpstr>Wingdings</vt:lpstr>
      <vt:lpstr>Banded</vt:lpstr>
      <vt:lpstr>Is It Lobbying? Is It Not?</vt:lpstr>
      <vt:lpstr>Who is National PLACE?</vt:lpstr>
      <vt:lpstr>TOPICS FOR TODAY</vt:lpstr>
      <vt:lpstr>What issues do you care about?</vt:lpstr>
      <vt:lpstr>What is lobbying?</vt:lpstr>
      <vt:lpstr>Communication</vt:lpstr>
      <vt:lpstr>Legislator</vt:lpstr>
      <vt:lpstr>The Public</vt:lpstr>
      <vt:lpstr>Expressing a view about legislation</vt:lpstr>
      <vt:lpstr>Call to action</vt:lpstr>
      <vt:lpstr>Ballot measures</vt:lpstr>
      <vt:lpstr>When does it become lobbying?</vt:lpstr>
      <vt:lpstr>Measuring Lobbying Activities</vt:lpstr>
      <vt:lpstr>“Insubstantial part”</vt:lpstr>
      <vt:lpstr>“Insubstantial part”</vt:lpstr>
      <vt:lpstr>501(h) Expenditure test</vt:lpstr>
      <vt:lpstr>501(h) Expenditure Test</vt:lpstr>
      <vt:lpstr>Making the 501(h) Election</vt:lpstr>
      <vt:lpstr>Advocacy that is not lobbying</vt:lpstr>
      <vt:lpstr>501(h) Legislative Scorecard</vt:lpstr>
      <vt:lpstr>Lobbying on your own time</vt:lpstr>
      <vt:lpstr>Prohibited Activities</vt:lpstr>
      <vt:lpstr>Registration &amp; Reporting</vt:lpstr>
      <vt:lpstr>Threshold for Reporting</vt:lpstr>
      <vt:lpstr>How to report</vt:lpstr>
      <vt:lpstr>Registration</vt:lpstr>
      <vt:lpstr>Sanctions</vt:lpstr>
      <vt:lpstr>Funding Lobbying</vt:lpstr>
      <vt:lpstr>Other Options</vt:lpstr>
      <vt:lpstr>State laws</vt:lpstr>
      <vt:lpstr>Sample Policy</vt:lpstr>
      <vt:lpstr>Sample Policy</vt:lpstr>
      <vt:lpstr>Sample by-laws language</vt:lpstr>
      <vt:lpstr>Take Away messages</vt:lpstr>
      <vt:lpstr>Other resources</vt:lpstr>
      <vt:lpstr>PowerPoint Presentation</vt:lpstr>
      <vt:lpstr>PowerPoint Presentation</vt:lpstr>
      <vt:lpstr>PowerPoint Presentation</vt:lpstr>
    </vt:vector>
  </TitlesOfParts>
  <Company>span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Advocacy</dc:title>
  <dc:creator>d atin</dc:creator>
  <cp:lastModifiedBy>Autin</cp:lastModifiedBy>
  <cp:revision>48</cp:revision>
  <dcterms:created xsi:type="dcterms:W3CDTF">2009-05-20T00:11:37Z</dcterms:created>
  <dcterms:modified xsi:type="dcterms:W3CDTF">2022-06-20T20:59:39Z</dcterms:modified>
</cp:coreProperties>
</file>